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5"/>
  </p:notesMasterIdLst>
  <p:sldIdLst>
    <p:sldId id="256" r:id="rId2"/>
    <p:sldId id="257" r:id="rId3"/>
    <p:sldId id="258" r:id="rId4"/>
    <p:sldId id="259" r:id="rId5"/>
    <p:sldId id="260" r:id="rId6"/>
    <p:sldId id="292" r:id="rId7"/>
    <p:sldId id="261" r:id="rId8"/>
    <p:sldId id="262" r:id="rId9"/>
    <p:sldId id="263" r:id="rId10"/>
    <p:sldId id="293" r:id="rId11"/>
    <p:sldId id="294" r:id="rId12"/>
    <p:sldId id="295" r:id="rId13"/>
    <p:sldId id="296" r:id="rId14"/>
    <p:sldId id="264" r:id="rId15"/>
    <p:sldId id="265" r:id="rId16"/>
    <p:sldId id="266" r:id="rId17"/>
    <p:sldId id="269" r:id="rId18"/>
    <p:sldId id="270" r:id="rId19"/>
    <p:sldId id="271" r:id="rId20"/>
    <p:sldId id="272" r:id="rId21"/>
    <p:sldId id="273" r:id="rId22"/>
    <p:sldId id="297" r:id="rId23"/>
    <p:sldId id="298" r:id="rId24"/>
    <p:sldId id="274" r:id="rId25"/>
    <p:sldId id="275" r:id="rId26"/>
    <p:sldId id="276" r:id="rId27"/>
    <p:sldId id="361" r:id="rId28"/>
    <p:sldId id="362" r:id="rId29"/>
    <p:sldId id="277" r:id="rId30"/>
    <p:sldId id="278" r:id="rId31"/>
    <p:sldId id="279" r:id="rId32"/>
    <p:sldId id="280" r:id="rId33"/>
    <p:sldId id="489" r:id="rId34"/>
    <p:sldId id="490" r:id="rId35"/>
    <p:sldId id="491" r:id="rId36"/>
    <p:sldId id="492" r:id="rId37"/>
    <p:sldId id="493" r:id="rId38"/>
    <p:sldId id="494" r:id="rId39"/>
    <p:sldId id="495" r:id="rId40"/>
    <p:sldId id="496" r:id="rId41"/>
    <p:sldId id="497" r:id="rId42"/>
    <p:sldId id="301" r:id="rId43"/>
    <p:sldId id="302" r:id="rId44"/>
    <p:sldId id="303" r:id="rId45"/>
    <p:sldId id="498" r:id="rId46"/>
    <p:sldId id="499" r:id="rId47"/>
    <p:sldId id="500" r:id="rId48"/>
    <p:sldId id="501" r:id="rId49"/>
    <p:sldId id="502" r:id="rId50"/>
    <p:sldId id="503" r:id="rId51"/>
    <p:sldId id="504" r:id="rId52"/>
    <p:sldId id="505" r:id="rId53"/>
    <p:sldId id="506" r:id="rId54"/>
    <p:sldId id="507" r:id="rId55"/>
    <p:sldId id="379" r:id="rId56"/>
    <p:sldId id="380" r:id="rId57"/>
    <p:sldId id="381" r:id="rId58"/>
    <p:sldId id="382" r:id="rId59"/>
    <p:sldId id="383" r:id="rId60"/>
    <p:sldId id="281" r:id="rId61"/>
    <p:sldId id="282" r:id="rId62"/>
    <p:sldId id="283" r:id="rId63"/>
    <p:sldId id="284" r:id="rId64"/>
    <p:sldId id="299" r:id="rId65"/>
    <p:sldId id="285" r:id="rId66"/>
    <p:sldId id="286" r:id="rId67"/>
    <p:sldId id="287" r:id="rId68"/>
    <p:sldId id="384" r:id="rId69"/>
    <p:sldId id="520" r:id="rId70"/>
    <p:sldId id="521" r:id="rId71"/>
    <p:sldId id="522" r:id="rId72"/>
    <p:sldId id="508" r:id="rId73"/>
    <p:sldId id="509" r:id="rId74"/>
    <p:sldId id="510" r:id="rId75"/>
    <p:sldId id="511" r:id="rId76"/>
    <p:sldId id="512" r:id="rId77"/>
    <p:sldId id="513" r:id="rId78"/>
    <p:sldId id="514" r:id="rId79"/>
    <p:sldId id="515" r:id="rId80"/>
    <p:sldId id="516" r:id="rId81"/>
    <p:sldId id="517" r:id="rId82"/>
    <p:sldId id="518" r:id="rId83"/>
    <p:sldId id="288" r:id="rId84"/>
    <p:sldId id="289" r:id="rId85"/>
    <p:sldId id="300" r:id="rId86"/>
    <p:sldId id="365" r:id="rId87"/>
    <p:sldId id="366" r:id="rId88"/>
    <p:sldId id="367" r:id="rId89"/>
    <p:sldId id="368" r:id="rId90"/>
    <p:sldId id="369" r:id="rId91"/>
    <p:sldId id="370" r:id="rId92"/>
    <p:sldId id="371" r:id="rId93"/>
    <p:sldId id="304" r:id="rId94"/>
    <p:sldId id="305" r:id="rId95"/>
    <p:sldId id="306" r:id="rId96"/>
    <p:sldId id="307" r:id="rId97"/>
    <p:sldId id="30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 id="326" r:id="rId116"/>
    <p:sldId id="327" r:id="rId117"/>
    <p:sldId id="328" r:id="rId118"/>
    <p:sldId id="329" r:id="rId119"/>
    <p:sldId id="330" r:id="rId120"/>
    <p:sldId id="331" r:id="rId121"/>
    <p:sldId id="332" r:id="rId122"/>
    <p:sldId id="333" r:id="rId123"/>
    <p:sldId id="334" r:id="rId124"/>
    <p:sldId id="335" r:id="rId125"/>
    <p:sldId id="336" r:id="rId126"/>
    <p:sldId id="337" r:id="rId127"/>
    <p:sldId id="338" r:id="rId128"/>
    <p:sldId id="339" r:id="rId129"/>
    <p:sldId id="340" r:id="rId130"/>
    <p:sldId id="341" r:id="rId131"/>
    <p:sldId id="342" r:id="rId132"/>
    <p:sldId id="343" r:id="rId133"/>
    <p:sldId id="344" r:id="rId134"/>
    <p:sldId id="345" r:id="rId135"/>
    <p:sldId id="346" r:id="rId136"/>
    <p:sldId id="347" r:id="rId137"/>
    <p:sldId id="348" r:id="rId138"/>
    <p:sldId id="349" r:id="rId139"/>
    <p:sldId id="350" r:id="rId140"/>
    <p:sldId id="351" r:id="rId141"/>
    <p:sldId id="352" r:id="rId142"/>
    <p:sldId id="358" r:id="rId143"/>
    <p:sldId id="354" r:id="rId144"/>
    <p:sldId id="363" r:id="rId145"/>
    <p:sldId id="364" r:id="rId146"/>
    <p:sldId id="356" r:id="rId147"/>
    <p:sldId id="357" r:id="rId148"/>
    <p:sldId id="360" r:id="rId149"/>
    <p:sldId id="372" r:id="rId150"/>
    <p:sldId id="373" r:id="rId151"/>
    <p:sldId id="374" r:id="rId152"/>
    <p:sldId id="375" r:id="rId153"/>
    <p:sldId id="376" r:id="rId154"/>
    <p:sldId id="377" r:id="rId155"/>
    <p:sldId id="378" r:id="rId156"/>
    <p:sldId id="385" r:id="rId157"/>
    <p:sldId id="406" r:id="rId158"/>
    <p:sldId id="386" r:id="rId159"/>
    <p:sldId id="387" r:id="rId160"/>
    <p:sldId id="388" r:id="rId161"/>
    <p:sldId id="390" r:id="rId162"/>
    <p:sldId id="391" r:id="rId163"/>
    <p:sldId id="392" r:id="rId164"/>
    <p:sldId id="393" r:id="rId165"/>
    <p:sldId id="394" r:id="rId166"/>
    <p:sldId id="395" r:id="rId167"/>
    <p:sldId id="396" r:id="rId168"/>
    <p:sldId id="397" r:id="rId169"/>
    <p:sldId id="398" r:id="rId170"/>
    <p:sldId id="399" r:id="rId171"/>
    <p:sldId id="400" r:id="rId172"/>
    <p:sldId id="409" r:id="rId173"/>
    <p:sldId id="410" r:id="rId174"/>
    <p:sldId id="401" r:id="rId175"/>
    <p:sldId id="483" r:id="rId176"/>
    <p:sldId id="484" r:id="rId177"/>
    <p:sldId id="485" r:id="rId178"/>
    <p:sldId id="402" r:id="rId179"/>
    <p:sldId id="403" r:id="rId180"/>
    <p:sldId id="411" r:id="rId181"/>
    <p:sldId id="407" r:id="rId182"/>
    <p:sldId id="404" r:id="rId183"/>
    <p:sldId id="405" r:id="rId184"/>
    <p:sldId id="412" r:id="rId185"/>
    <p:sldId id="413" r:id="rId186"/>
    <p:sldId id="416" r:id="rId187"/>
    <p:sldId id="414" r:id="rId188"/>
    <p:sldId id="417" r:id="rId189"/>
    <p:sldId id="424" r:id="rId190"/>
    <p:sldId id="425" r:id="rId191"/>
    <p:sldId id="426" r:id="rId192"/>
    <p:sldId id="427" r:id="rId193"/>
    <p:sldId id="418" r:id="rId194"/>
    <p:sldId id="420" r:id="rId195"/>
    <p:sldId id="476" r:id="rId196"/>
    <p:sldId id="421" r:id="rId197"/>
    <p:sldId id="477" r:id="rId198"/>
    <p:sldId id="431" r:id="rId199"/>
    <p:sldId id="432" r:id="rId200"/>
    <p:sldId id="430" r:id="rId201"/>
    <p:sldId id="449" r:id="rId202"/>
    <p:sldId id="442" r:id="rId203"/>
    <p:sldId id="443" r:id="rId204"/>
    <p:sldId id="486" r:id="rId205"/>
    <p:sldId id="445" r:id="rId206"/>
    <p:sldId id="440" r:id="rId207"/>
    <p:sldId id="441" r:id="rId208"/>
    <p:sldId id="488" r:id="rId209"/>
    <p:sldId id="487" r:id="rId210"/>
    <p:sldId id="446" r:id="rId211"/>
    <p:sldId id="436" r:id="rId212"/>
    <p:sldId id="478" r:id="rId213"/>
    <p:sldId id="479" r:id="rId214"/>
    <p:sldId id="480" r:id="rId215"/>
    <p:sldId id="437" r:id="rId216"/>
    <p:sldId id="438" r:id="rId217"/>
    <p:sldId id="481" r:id="rId218"/>
    <p:sldId id="482" r:id="rId219"/>
    <p:sldId id="450" r:id="rId220"/>
    <p:sldId id="451" r:id="rId221"/>
    <p:sldId id="452" r:id="rId222"/>
    <p:sldId id="453" r:id="rId223"/>
    <p:sldId id="460" r:id="rId224"/>
    <p:sldId id="454" r:id="rId225"/>
    <p:sldId id="459" r:id="rId226"/>
    <p:sldId id="419" r:id="rId227"/>
    <p:sldId id="519" r:id="rId228"/>
    <p:sldId id="455" r:id="rId229"/>
    <p:sldId id="456" r:id="rId230"/>
    <p:sldId id="457" r:id="rId231"/>
    <p:sldId id="458" r:id="rId232"/>
    <p:sldId id="429" r:id="rId233"/>
    <p:sldId id="423" r:id="rId234"/>
    <p:sldId id="461" r:id="rId235"/>
    <p:sldId id="462" r:id="rId236"/>
    <p:sldId id="475" r:id="rId237"/>
    <p:sldId id="463" r:id="rId238"/>
    <p:sldId id="472" r:id="rId239"/>
    <p:sldId id="473" r:id="rId240"/>
    <p:sldId id="474" r:id="rId241"/>
    <p:sldId id="464" r:id="rId242"/>
    <p:sldId id="466" r:id="rId243"/>
    <p:sldId id="469" r:id="rId2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906" y="65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A746BC-0778-4D31-8A97-A865CCE22216}" type="slidenum">
              <a:rPr lang="en-US" smtClean="0"/>
              <a:pPr/>
              <a:t>68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862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D3CE53A-1EFB-428E-93A6-D8DB97A31229}" type="datetime1">
              <a:rPr lang="en-US" smtClean="0"/>
              <a:pPr/>
              <a:t>4/1/2022</a:t>
            </a:fld>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FC4051F-60D6-4C59-9172-9C476A270A16}" type="datetime1">
              <a:rPr lang="en-US" smtClean="0"/>
              <a:pPr/>
              <a:t>4/1/2022</a:t>
            </a:fld>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9DB85ED-3E54-4EAA-8C6D-B3E64A3501F6}" type="datetime1">
              <a:rPr lang="en-US" smtClean="0"/>
              <a:pPr/>
              <a:t>4/1/2022</a:t>
            </a:fld>
            <a:endParaRPr/>
          </a:p>
        </p:txBody>
      </p:sp>
      <p:sp>
        <p:nvSpPr>
          <p:cNvPr id="26" name="Google Shape;26;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4/1/2022</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mbria"/>
                <a:cs typeface="Cambria"/>
              </a:defRPr>
            </a:lvl1pPr>
          </a:lstStyle>
          <a:p>
            <a:pPr marL="38100">
              <a:lnSpc>
                <a:spcPts val="1275"/>
              </a:lnSpc>
            </a:pPr>
            <a:fld id="{81D60167-4931-47E6-BA6A-407CBD079E47}" type="slidenum">
              <a:rPr dirty="0"/>
              <a:t>‹#›</a:t>
            </a:fld>
            <a:endParaRPr dirty="0"/>
          </a:p>
        </p:txBody>
      </p:sp>
    </p:spTree>
    <p:extLst>
      <p:ext uri="{BB962C8B-B14F-4D97-AF65-F5344CB8AC3E}">
        <p14:creationId xmlns:p14="http://schemas.microsoft.com/office/powerpoint/2010/main" val="3803159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mbr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CF9491A-3676-4A38-B1BE-3359FDAB595F}" type="datetime1">
              <a:rPr lang="en-US" smtClean="0"/>
              <a:pPr/>
              <a:t>4/1/2022</a:t>
            </a:fld>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mbr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A180729-8D15-4A5B-B2A7-6476AD5005E3}" type="datetime1">
              <a:rPr lang="en-US" smtClean="0"/>
              <a:pPr/>
              <a:t>4/1/2022</a:t>
            </a:fld>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BE10819-EBF0-4E2B-8213-9EC74F443B5A}" type="datetime1">
              <a:rPr lang="en-US" smtClean="0"/>
              <a:pPr/>
              <a:t>4/1/2022</a:t>
            </a:fld>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C1B6AE2-E3BB-425C-9F90-280092E8254A}" type="datetime1">
              <a:rPr lang="en-US" smtClean="0"/>
              <a:pPr/>
              <a:t>4/1/2022</a:t>
            </a:fld>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3629C01-1DC3-4F81-A2C1-540152BB6CF9}" type="datetime1">
              <a:rPr lang="en-US" smtClean="0"/>
              <a:pPr/>
              <a:t>4/1/2022</a:t>
            </a:fld>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mbr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F3592AC-1C34-4C34-BADA-22E8DF1892AF}" type="datetime1">
              <a:rPr lang="en-US" smtClean="0"/>
              <a:pPr/>
              <a:t>4/1/2022</a:t>
            </a:fld>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mbr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mbria"/>
                <a:ea typeface="Cambria"/>
                <a:cs typeface="Cambria"/>
                <a:sym typeface="Cambria"/>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mbria"/>
                <a:ea typeface="Cambria"/>
                <a:cs typeface="Cambria"/>
                <a:sym typeface="Cambria"/>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mbria"/>
                <a:ea typeface="Cambria"/>
                <a:cs typeface="Cambria"/>
                <a:sym typeface="Cambria"/>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BA540E1-8F59-46E6-9B6B-265D344F7B04}" type="datetime1">
              <a:rPr lang="en-US" smtClean="0"/>
              <a:pPr/>
              <a:t>4/1/2022</a:t>
            </a:fld>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D216F6B-7103-4A0D-BAF6-A023DFA7B7E1}" type="datetime1">
              <a:rPr lang="en-US" smtClean="0"/>
              <a:pPr/>
              <a:t>4/1/2022</a:t>
            </a:fld>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mbria"/>
              <a:buNone/>
              <a:defRPr sz="4400" b="0" i="0" u="none" strike="noStrike" cap="none">
                <a:solidFill>
                  <a:schemeClr val="dk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mbria"/>
                <a:ea typeface="Cambria"/>
                <a:cs typeface="Cambria"/>
                <a:sym typeface="Cambri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fld id="{1C3D5A25-56F5-454E-8E9A-F0F7826186EB}" type="datetime1">
              <a:rPr lang="en-US" smtClean="0"/>
              <a:pPr/>
              <a:t>4/1/2022</a:t>
            </a:fld>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mbria"/>
                <a:ea typeface="Cambria"/>
                <a:cs typeface="Cambria"/>
                <a:sym typeface="Cambria"/>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mbria"/>
                <a:ea typeface="Cambria"/>
                <a:cs typeface="Cambria"/>
                <a:sym typeface="Cambria"/>
              </a:defRPr>
            </a:lvl1pPr>
            <a:lvl2pPr marL="0" marR="0" lvl="1" indent="0" algn="r" rtl="0">
              <a:spcBef>
                <a:spcPts val="0"/>
              </a:spcBef>
              <a:buNone/>
              <a:defRPr sz="1200" b="0" i="0" u="none" strike="noStrike" cap="none">
                <a:solidFill>
                  <a:srgbClr val="888888"/>
                </a:solidFill>
                <a:latin typeface="Cambria"/>
                <a:ea typeface="Cambria"/>
                <a:cs typeface="Cambria"/>
                <a:sym typeface="Cambria"/>
              </a:defRPr>
            </a:lvl2pPr>
            <a:lvl3pPr marL="0" marR="0" lvl="2" indent="0" algn="r" rtl="0">
              <a:spcBef>
                <a:spcPts val="0"/>
              </a:spcBef>
              <a:buNone/>
              <a:defRPr sz="1200" b="0" i="0" u="none" strike="noStrike" cap="none">
                <a:solidFill>
                  <a:srgbClr val="888888"/>
                </a:solidFill>
                <a:latin typeface="Cambria"/>
                <a:ea typeface="Cambria"/>
                <a:cs typeface="Cambria"/>
                <a:sym typeface="Cambria"/>
              </a:defRPr>
            </a:lvl3pPr>
            <a:lvl4pPr marL="0" marR="0" lvl="3" indent="0" algn="r" rtl="0">
              <a:spcBef>
                <a:spcPts val="0"/>
              </a:spcBef>
              <a:buNone/>
              <a:defRPr sz="1200" b="0" i="0" u="none" strike="noStrike" cap="none">
                <a:solidFill>
                  <a:srgbClr val="888888"/>
                </a:solidFill>
                <a:latin typeface="Cambria"/>
                <a:ea typeface="Cambria"/>
                <a:cs typeface="Cambria"/>
                <a:sym typeface="Cambria"/>
              </a:defRPr>
            </a:lvl4pPr>
            <a:lvl5pPr marL="0" marR="0" lvl="4" indent="0" algn="r" rtl="0">
              <a:spcBef>
                <a:spcPts val="0"/>
              </a:spcBef>
              <a:buNone/>
              <a:defRPr sz="1200" b="0" i="0" u="none" strike="noStrike" cap="none">
                <a:solidFill>
                  <a:srgbClr val="888888"/>
                </a:solidFill>
                <a:latin typeface="Cambria"/>
                <a:ea typeface="Cambria"/>
                <a:cs typeface="Cambria"/>
                <a:sym typeface="Cambria"/>
              </a:defRPr>
            </a:lvl5pPr>
            <a:lvl6pPr marL="0" marR="0" lvl="5" indent="0" algn="r" rtl="0">
              <a:spcBef>
                <a:spcPts val="0"/>
              </a:spcBef>
              <a:buNone/>
              <a:defRPr sz="1200" b="0" i="0" u="none" strike="noStrike" cap="none">
                <a:solidFill>
                  <a:srgbClr val="888888"/>
                </a:solidFill>
                <a:latin typeface="Cambria"/>
                <a:ea typeface="Cambria"/>
                <a:cs typeface="Cambria"/>
                <a:sym typeface="Cambria"/>
              </a:defRPr>
            </a:lvl6pPr>
            <a:lvl7pPr marL="0" marR="0" lvl="6" indent="0" algn="r" rtl="0">
              <a:spcBef>
                <a:spcPts val="0"/>
              </a:spcBef>
              <a:buNone/>
              <a:defRPr sz="1200" b="0" i="0" u="none" strike="noStrike" cap="none">
                <a:solidFill>
                  <a:srgbClr val="888888"/>
                </a:solidFill>
                <a:latin typeface="Cambria"/>
                <a:ea typeface="Cambria"/>
                <a:cs typeface="Cambria"/>
                <a:sym typeface="Cambria"/>
              </a:defRPr>
            </a:lvl7pPr>
            <a:lvl8pPr marL="0" marR="0" lvl="7" indent="0" algn="r" rtl="0">
              <a:spcBef>
                <a:spcPts val="0"/>
              </a:spcBef>
              <a:buNone/>
              <a:defRPr sz="1200" b="0" i="0" u="none" strike="noStrike" cap="none">
                <a:solidFill>
                  <a:srgbClr val="888888"/>
                </a:solidFill>
                <a:latin typeface="Cambria"/>
                <a:ea typeface="Cambria"/>
                <a:cs typeface="Cambria"/>
                <a:sym typeface="Cambria"/>
              </a:defRPr>
            </a:lvl8pPr>
            <a:lvl9pPr marL="0" marR="0" lvl="8" indent="0" algn="r" rtl="0">
              <a:spcBef>
                <a:spcPts val="0"/>
              </a:spcBef>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 id="2147483661" r:id="rId12"/>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1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1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hyperlink" Target="https://www.javatpoint.com/daa-recurrence-relation"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hyperlink" Target="https://www.javatpoint.com/daa-master-method" TargetMode="External"/><Relationship Id="rId4" Type="http://schemas.openxmlformats.org/officeDocument/2006/relationships/hyperlink" Target="https://www.javatpoint.com/daa-recursion-tree-method"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2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2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2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2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2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616527" y="2350943"/>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UNIT-I</a:t>
            </a:r>
            <a:endParaRPr b="1"/>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4" name="Date Placeholder 3"/>
          <p:cNvSpPr>
            <a:spLocks noGrp="1"/>
          </p:cNvSpPr>
          <p:nvPr>
            <p:ph type="dt" idx="10"/>
          </p:nvPr>
        </p:nvSpPr>
        <p:spPr/>
        <p:txBody>
          <a:bodyPr/>
          <a:lstStyle/>
          <a:p>
            <a:fld id="{40408610-D156-4AD7-A1D4-BCAA778E1169}" type="datetime1">
              <a:rPr lang="en-US" smtClean="0"/>
              <a:pPr/>
              <a:t>4/1/2022</a:t>
            </a:fld>
            <a:endParaRPr lang="en-US"/>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143000"/>
          </a:xfrm>
        </p:spPr>
        <p:txBody>
          <a:bodyPr/>
          <a:lstStyle/>
          <a:p>
            <a:r>
              <a:rPr lang="en-US" dirty="0"/>
              <a:t>Specification/ Design of Algorithm</a:t>
            </a:r>
          </a:p>
        </p:txBody>
      </p:sp>
      <p:sp>
        <p:nvSpPr>
          <p:cNvPr id="3" name="Content Placeholder 2"/>
          <p:cNvSpPr>
            <a:spLocks noGrp="1"/>
          </p:cNvSpPr>
          <p:nvPr>
            <p:ph idx="1"/>
          </p:nvPr>
        </p:nvSpPr>
        <p:spPr/>
        <p:txBody>
          <a:bodyPr/>
          <a:lstStyle/>
          <a:p>
            <a:r>
              <a:rPr lang="en-US" dirty="0"/>
              <a:t>The algorithm can be specified either using:</a:t>
            </a:r>
          </a:p>
          <a:p>
            <a:pPr marL="982663"/>
            <a:r>
              <a:rPr lang="en-US" dirty="0"/>
              <a:t>Natural language</a:t>
            </a:r>
          </a:p>
          <a:p>
            <a:pPr marL="982663"/>
            <a:r>
              <a:rPr lang="en-US" dirty="0"/>
              <a:t>Pseudo code</a:t>
            </a:r>
          </a:p>
          <a:p>
            <a:pPr marL="982663"/>
            <a:r>
              <a:rPr lang="en-US" dirty="0"/>
              <a:t>Flow chart</a:t>
            </a:r>
          </a:p>
        </p:txBody>
      </p:sp>
      <p:sp>
        <p:nvSpPr>
          <p:cNvPr id="5" name="Date Placeholder 4"/>
          <p:cNvSpPr>
            <a:spLocks noGrp="1"/>
          </p:cNvSpPr>
          <p:nvPr>
            <p:ph type="dt" sz="half" idx="10"/>
          </p:nvPr>
        </p:nvSpPr>
        <p:spPr/>
        <p:txBody>
          <a:bodyPr/>
          <a:lstStyle/>
          <a:p>
            <a:fld id="{DE2C9323-423C-4EAA-BB30-6CE67C7F1D43}" type="datetime1">
              <a:rPr lang="en-US" smtClean="0"/>
              <a:pPr/>
              <a:t>4/1/2022</a:t>
            </a:fld>
            <a:endParaRPr lang="en-US"/>
          </a:p>
        </p:txBody>
      </p:sp>
      <p:sp>
        <p:nvSpPr>
          <p:cNvPr id="6" name="Slide Number Placeholder 5"/>
          <p:cNvSpPr>
            <a:spLocks noGrp="1"/>
          </p:cNvSpPr>
          <p:nvPr>
            <p:ph type="sldNum" sz="quarter" idx="12"/>
          </p:nvPr>
        </p:nvSpPr>
        <p:spPr/>
        <p:txBody>
          <a:bodyPr/>
          <a:lstStyle/>
          <a:p>
            <a:fld id="{69572EDE-1938-46BA-8734-99E68C80D35D}"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2122"/>
          <a:ext cx="5229006" cy="653795"/>
        </p:xfrm>
        <a:graphic>
          <a:graphicData uri="http://schemas.openxmlformats.org/drawingml/2006/table">
            <a:tbl>
              <a:tblPr firstRow="1" bandRow="1">
                <a:tableStyleId>{2D5ABB26-0587-4C30-8999-92F81FD0307C}</a:tableStyleId>
              </a:tblPr>
              <a:tblGrid>
                <a:gridCol w="655320">
                  <a:extLst>
                    <a:ext uri="{9D8B030D-6E8A-4147-A177-3AD203B41FA5}">
                      <a16:colId xmlns:a16="http://schemas.microsoft.com/office/drawing/2014/main" val="20000"/>
                    </a:ext>
                  </a:extLst>
                </a:gridCol>
                <a:gridCol w="653627">
                  <a:extLst>
                    <a:ext uri="{9D8B030D-6E8A-4147-A177-3AD203B41FA5}">
                      <a16:colId xmlns:a16="http://schemas.microsoft.com/office/drawing/2014/main" val="20001"/>
                    </a:ext>
                  </a:extLst>
                </a:gridCol>
                <a:gridCol w="651933">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79">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35"/>
                        </a:spcBef>
                      </a:pPr>
                      <a:endParaRPr sz="1350">
                        <a:latin typeface="Times New Roman"/>
                        <a:cs typeface="Times New Roman"/>
                      </a:endParaRPr>
                    </a:p>
                    <a:p>
                      <a:pPr marL="1270" algn="ctr">
                        <a:lnSpc>
                          <a:spcPct val="100000"/>
                        </a:lnSpc>
                      </a:pPr>
                      <a:r>
                        <a:rPr sz="1600" dirty="0">
                          <a:latin typeface="Palatino Linotype"/>
                          <a:cs typeface="Palatino Linotype"/>
                        </a:rPr>
                        <a:t>2</a:t>
                      </a:r>
                      <a:endParaRPr sz="1600">
                        <a:latin typeface="Palatino Linotype"/>
                        <a:cs typeface="Palatino Linotype"/>
                      </a:endParaRPr>
                    </a:p>
                  </a:txBody>
                  <a:tcPr marL="0" marR="0" marT="444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3333"/>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1</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90C7CFF6-7E14-4A1E-977A-8C426DAD6170}"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3023E4B9-4C16-43E7-B196-80C9DF79A570}"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5082540" y="1606422"/>
            <a:ext cx="720513" cy="1021080"/>
          </a:xfrm>
          <a:prstGeom prst="rect">
            <a:avLst/>
          </a:prstGeom>
        </p:spPr>
        <p:txBody>
          <a:bodyPr vert="horz" wrap="square" lIns="0" tIns="11430" rIns="0" bIns="0" rtlCol="0">
            <a:spAutoFit/>
          </a:bodyPr>
          <a:lstStyle/>
          <a:p>
            <a:pPr marL="12065" marR="5080" indent="-635" algn="ctr">
              <a:lnSpc>
                <a:spcPct val="102099"/>
              </a:lnSpc>
              <a:spcBef>
                <a:spcPts val="90"/>
              </a:spcBef>
            </a:pPr>
            <a:r>
              <a:rPr sz="1600" spc="15"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5090160" y="2121407"/>
            <a:ext cx="362373" cy="981710"/>
          </a:xfrm>
          <a:custGeom>
            <a:avLst/>
            <a:gdLst/>
            <a:ahLst/>
            <a:cxnLst/>
            <a:rect l="l" t="t" r="r" b="b"/>
            <a:pathLst>
              <a:path w="271779" h="981710">
                <a:moveTo>
                  <a:pt x="0" y="898270"/>
                </a:moveTo>
                <a:lnTo>
                  <a:pt x="18287" y="981455"/>
                </a:lnTo>
                <a:lnTo>
                  <a:pt x="69861" y="921384"/>
                </a:lnTo>
                <a:lnTo>
                  <a:pt x="40004" y="921384"/>
                </a:lnTo>
                <a:lnTo>
                  <a:pt x="27685" y="918337"/>
                </a:lnTo>
                <a:lnTo>
                  <a:pt x="30792" y="906008"/>
                </a:lnTo>
                <a:lnTo>
                  <a:pt x="0" y="898270"/>
                </a:lnTo>
                <a:close/>
              </a:path>
              <a:path w="271779" h="981710">
                <a:moveTo>
                  <a:pt x="30792" y="906008"/>
                </a:moveTo>
                <a:lnTo>
                  <a:pt x="27685" y="918337"/>
                </a:lnTo>
                <a:lnTo>
                  <a:pt x="40004" y="921384"/>
                </a:lnTo>
                <a:lnTo>
                  <a:pt x="43098" y="909101"/>
                </a:lnTo>
                <a:lnTo>
                  <a:pt x="30792" y="906008"/>
                </a:lnTo>
                <a:close/>
              </a:path>
              <a:path w="271779" h="981710">
                <a:moveTo>
                  <a:pt x="43098" y="909101"/>
                </a:moveTo>
                <a:lnTo>
                  <a:pt x="40004" y="921384"/>
                </a:lnTo>
                <a:lnTo>
                  <a:pt x="69861" y="921384"/>
                </a:lnTo>
                <a:lnTo>
                  <a:pt x="73787" y="916813"/>
                </a:lnTo>
                <a:lnTo>
                  <a:pt x="43098" y="909101"/>
                </a:lnTo>
                <a:close/>
              </a:path>
              <a:path w="271779" h="981710">
                <a:moveTo>
                  <a:pt x="259079" y="0"/>
                </a:moveTo>
                <a:lnTo>
                  <a:pt x="30792" y="906008"/>
                </a:lnTo>
                <a:lnTo>
                  <a:pt x="43098" y="909101"/>
                </a:lnTo>
                <a:lnTo>
                  <a:pt x="271271" y="3047"/>
                </a:lnTo>
                <a:lnTo>
                  <a:pt x="259079" y="0"/>
                </a:lnTo>
                <a:close/>
              </a:path>
            </a:pathLst>
          </a:custGeom>
          <a:solidFill>
            <a:srgbClr val="000000"/>
          </a:solidFill>
        </p:spPr>
        <p:txBody>
          <a:bodyPr wrap="square" lIns="0" tIns="0" rIns="0" bIns="0" rtlCol="0"/>
          <a:lstStyle/>
          <a:p>
            <a:endParaRPr/>
          </a:p>
        </p:txBody>
      </p:sp>
      <p:pic>
        <p:nvPicPr>
          <p:cNvPr id="7"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0BE9B5A2-4F0D-4A3A-88B4-BB5508B4DA56}" type="datetime1">
              <a:rPr lang="en-US" smtClean="0"/>
              <a:pPr/>
              <a:t>4/1/2022</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6"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49393">
                  <a:extLst>
                    <a:ext uri="{9D8B030D-6E8A-4147-A177-3AD203B41FA5}">
                      <a16:colId xmlns:a16="http://schemas.microsoft.com/office/drawing/2014/main" val="20001"/>
                    </a:ext>
                  </a:extLst>
                </a:gridCol>
                <a:gridCol w="652779">
                  <a:extLst>
                    <a:ext uri="{9D8B030D-6E8A-4147-A177-3AD203B41FA5}">
                      <a16:colId xmlns:a16="http://schemas.microsoft.com/office/drawing/2014/main" val="20002"/>
                    </a:ext>
                  </a:extLst>
                </a:gridCol>
                <a:gridCol w="657860">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79">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9050">
                      <a:solidFill>
                        <a:srgbClr val="00CC99"/>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5"/>
                        </a:spcBef>
                      </a:pPr>
                      <a:endParaRPr sz="1400">
                        <a:latin typeface="Times New Roman"/>
                        <a:cs typeface="Times New Roman"/>
                      </a:endParaRPr>
                    </a:p>
                    <a:p>
                      <a:pPr algn="ctr">
                        <a:lnSpc>
                          <a:spcPct val="100000"/>
                        </a:lnSpc>
                      </a:pPr>
                      <a:r>
                        <a:rPr sz="1600" dirty="0">
                          <a:solidFill>
                            <a:srgbClr val="BEBEBE"/>
                          </a:solidFill>
                          <a:latin typeface="Palatino Linotype"/>
                          <a:cs typeface="Palatino Linotype"/>
                        </a:rPr>
                        <a:t>7</a:t>
                      </a:r>
                      <a:endParaRPr sz="1600">
                        <a:latin typeface="Palatino Linotype"/>
                        <a:cs typeface="Palatino Linotype"/>
                      </a:endParaRPr>
                    </a:p>
                  </a:txBody>
                  <a:tcPr marL="0" marR="0" marT="635" marB="0">
                    <a:lnL w="19050">
                      <a:solidFill>
                        <a:srgbClr val="00CC99"/>
                      </a:solidFill>
                      <a:prstDash val="solid"/>
                    </a:lnL>
                    <a:lnR w="19050">
                      <a:solidFill>
                        <a:srgbClr val="00CC99"/>
                      </a:solidFill>
                      <a:prstDash val="solid"/>
                    </a:lnR>
                    <a:lnT w="9525">
                      <a:solidFill>
                        <a:srgbClr val="00CC99"/>
                      </a:solidFill>
                      <a:prstDash val="solid"/>
                    </a:lnT>
                    <a:lnB w="9525">
                      <a:solidFill>
                        <a:srgbClr val="00CC99"/>
                      </a:solidFill>
                      <a:prstDash val="solid"/>
                    </a:lnB>
                    <a:solidFill>
                      <a:srgbClr val="FF0000">
                        <a:alpha val="39999"/>
                      </a:srgbClr>
                    </a:solidFill>
                  </a:tcPr>
                </a:tc>
                <a:tc>
                  <a:txBody>
                    <a:bodyPr/>
                    <a:lstStyle/>
                    <a:p>
                      <a:pPr>
                        <a:lnSpc>
                          <a:spcPct val="100000"/>
                        </a:lnSpc>
                        <a:spcBef>
                          <a:spcPts val="25"/>
                        </a:spcBef>
                      </a:pPr>
                      <a:endParaRPr sz="1350">
                        <a:latin typeface="Times New Roman"/>
                        <a:cs typeface="Times New Roman"/>
                      </a:endParaRPr>
                    </a:p>
                    <a:p>
                      <a:pPr marL="444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9050">
                      <a:solidFill>
                        <a:srgbClr val="00CC99"/>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4789424"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7</a:t>
            </a:r>
            <a:endParaRPr sz="1600">
              <a:latin typeface="Palatino Linotype"/>
              <a:cs typeface="Palatino Linotype"/>
            </a:endParaRPr>
          </a:p>
        </p:txBody>
      </p:sp>
      <p:sp>
        <p:nvSpPr>
          <p:cNvPr id="6" name="object 6"/>
          <p:cNvSpPr/>
          <p:nvPr/>
        </p:nvSpPr>
        <p:spPr>
          <a:xfrm>
            <a:off x="4299711" y="4120896"/>
            <a:ext cx="419100" cy="419100"/>
          </a:xfrm>
          <a:custGeom>
            <a:avLst/>
            <a:gdLst/>
            <a:ahLst/>
            <a:cxnLst/>
            <a:rect l="l" t="t" r="r" b="b"/>
            <a:pathLst>
              <a:path w="314325" h="419100">
                <a:moveTo>
                  <a:pt x="117729" y="78485"/>
                </a:moveTo>
                <a:lnTo>
                  <a:pt x="39243" y="78485"/>
                </a:lnTo>
                <a:lnTo>
                  <a:pt x="39243" y="379856"/>
                </a:lnTo>
                <a:lnTo>
                  <a:pt x="235457" y="379856"/>
                </a:lnTo>
                <a:lnTo>
                  <a:pt x="235457" y="419099"/>
                </a:lnTo>
                <a:lnTo>
                  <a:pt x="313944" y="340613"/>
                </a:lnTo>
                <a:lnTo>
                  <a:pt x="274700" y="301370"/>
                </a:lnTo>
                <a:lnTo>
                  <a:pt x="117729" y="301370"/>
                </a:lnTo>
                <a:lnTo>
                  <a:pt x="117729" y="78485"/>
                </a:lnTo>
                <a:close/>
              </a:path>
              <a:path w="314325" h="419100">
                <a:moveTo>
                  <a:pt x="235457" y="262127"/>
                </a:moveTo>
                <a:lnTo>
                  <a:pt x="235457" y="301370"/>
                </a:lnTo>
                <a:lnTo>
                  <a:pt x="274700" y="301370"/>
                </a:lnTo>
                <a:lnTo>
                  <a:pt x="235457" y="262127"/>
                </a:lnTo>
                <a:close/>
              </a:path>
              <a:path w="314325" h="419100">
                <a:moveTo>
                  <a:pt x="78486" y="0"/>
                </a:moveTo>
                <a:lnTo>
                  <a:pt x="0" y="78485"/>
                </a:lnTo>
                <a:lnTo>
                  <a:pt x="156971"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4299711" y="4120896"/>
            <a:ext cx="419100" cy="419100"/>
          </a:xfrm>
          <a:custGeom>
            <a:avLst/>
            <a:gdLst/>
            <a:ahLst/>
            <a:cxnLst/>
            <a:rect l="l" t="t" r="r" b="b"/>
            <a:pathLst>
              <a:path w="314325" h="419100">
                <a:moveTo>
                  <a:pt x="78486" y="0"/>
                </a:moveTo>
                <a:lnTo>
                  <a:pt x="156971" y="78485"/>
                </a:lnTo>
                <a:lnTo>
                  <a:pt x="117729" y="78485"/>
                </a:lnTo>
                <a:lnTo>
                  <a:pt x="117729" y="301370"/>
                </a:lnTo>
                <a:lnTo>
                  <a:pt x="235457" y="301370"/>
                </a:lnTo>
                <a:lnTo>
                  <a:pt x="235457" y="262127"/>
                </a:lnTo>
                <a:lnTo>
                  <a:pt x="313944" y="340613"/>
                </a:lnTo>
                <a:lnTo>
                  <a:pt x="235457" y="419099"/>
                </a:lnTo>
                <a:lnTo>
                  <a:pt x="235457"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713480"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07FF29EB-3640-433C-9CA6-C14E8BFDAFF3}"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sp>
        <p:nvSpPr>
          <p:cNvPr id="4" name="object 4"/>
          <p:cNvSpPr txBox="1"/>
          <p:nvPr/>
        </p:nvSpPr>
        <p:spPr>
          <a:xfrm>
            <a:off x="4789424"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7</a:t>
            </a:r>
            <a:endParaRPr sz="1600">
              <a:latin typeface="Palatino Linotype"/>
              <a:cs typeface="Palatino Linotype"/>
            </a:endParaRPr>
          </a:p>
        </p:txBody>
      </p:sp>
      <p:sp>
        <p:nvSpPr>
          <p:cNvPr id="5" name="object 5"/>
          <p:cNvSpPr txBox="1"/>
          <p:nvPr/>
        </p:nvSpPr>
        <p:spPr>
          <a:xfrm>
            <a:off x="5798312" y="1730121"/>
            <a:ext cx="1596813" cy="772795"/>
          </a:xfrm>
          <a:prstGeom prst="rect">
            <a:avLst/>
          </a:prstGeom>
        </p:spPr>
        <p:txBody>
          <a:bodyPr vert="horz" wrap="square" lIns="0" tIns="11430" rIns="0" bIns="0" rtlCol="0">
            <a:spAutoFit/>
          </a:bodyPr>
          <a:lstStyle/>
          <a:p>
            <a:pPr marL="12700" marR="5080" algn="ctr">
              <a:lnSpc>
                <a:spcPct val="102200"/>
              </a:lnSpc>
              <a:spcBef>
                <a:spcPts val="90"/>
              </a:spcBef>
            </a:pPr>
            <a:r>
              <a:rPr sz="1600" spc="15" dirty="0">
                <a:latin typeface="Palatino Linotype"/>
                <a:cs typeface="Palatino Linotype"/>
              </a:rPr>
              <a:t>Copied</a:t>
            </a:r>
            <a:r>
              <a:rPr sz="1600" spc="-65" dirty="0">
                <a:latin typeface="Palatino Linotype"/>
                <a:cs typeface="Palatino Linotype"/>
              </a:rPr>
              <a:t> </a:t>
            </a:r>
            <a:r>
              <a:rPr sz="1600" spc="15" dirty="0">
                <a:latin typeface="Palatino Linotype"/>
                <a:cs typeface="Palatino Linotype"/>
              </a:rPr>
              <a:t>from </a:t>
            </a:r>
            <a:r>
              <a:rPr sz="1600" spc="5" dirty="0">
                <a:latin typeface="Palatino Linotype"/>
                <a:cs typeface="Palatino Linotype"/>
              </a:rPr>
              <a:t> </a:t>
            </a:r>
            <a:r>
              <a:rPr sz="1600" spc="15" dirty="0">
                <a:latin typeface="Palatino Linotype"/>
                <a:cs typeface="Palatino Linotype"/>
              </a:rPr>
              <a:t>previous  </a:t>
            </a:r>
            <a:r>
              <a:rPr sz="1600" spc="10" dirty="0">
                <a:latin typeface="Palatino Linotype"/>
                <a:cs typeface="Palatino Linotype"/>
              </a:rPr>
              <a:t>position</a:t>
            </a:r>
            <a:endParaRPr sz="1600">
              <a:latin typeface="Palatino Linotype"/>
              <a:cs typeface="Palatino Linotype"/>
            </a:endParaRPr>
          </a:p>
        </p:txBody>
      </p:sp>
      <p:sp>
        <p:nvSpPr>
          <p:cNvPr id="6" name="object 6"/>
          <p:cNvSpPr/>
          <p:nvPr/>
        </p:nvSpPr>
        <p:spPr>
          <a:xfrm>
            <a:off x="5266945" y="2319401"/>
            <a:ext cx="629073" cy="791210"/>
          </a:xfrm>
          <a:custGeom>
            <a:avLst/>
            <a:gdLst/>
            <a:ahLst/>
            <a:cxnLst/>
            <a:rect l="l" t="t" r="r" b="b"/>
            <a:pathLst>
              <a:path w="471804" h="791210">
                <a:moveTo>
                  <a:pt x="5968" y="706120"/>
                </a:moveTo>
                <a:lnTo>
                  <a:pt x="0" y="791083"/>
                </a:lnTo>
                <a:lnTo>
                  <a:pt x="71627" y="744854"/>
                </a:lnTo>
                <a:lnTo>
                  <a:pt x="62801" y="739648"/>
                </a:lnTo>
                <a:lnTo>
                  <a:pt x="37845" y="739648"/>
                </a:lnTo>
                <a:lnTo>
                  <a:pt x="26924" y="733171"/>
                </a:lnTo>
                <a:lnTo>
                  <a:pt x="33368" y="722283"/>
                </a:lnTo>
                <a:lnTo>
                  <a:pt x="5968" y="706120"/>
                </a:lnTo>
                <a:close/>
              </a:path>
              <a:path w="471804" h="791210">
                <a:moveTo>
                  <a:pt x="33368" y="722283"/>
                </a:moveTo>
                <a:lnTo>
                  <a:pt x="26924" y="733171"/>
                </a:lnTo>
                <a:lnTo>
                  <a:pt x="37845" y="739648"/>
                </a:lnTo>
                <a:lnTo>
                  <a:pt x="44303" y="728735"/>
                </a:lnTo>
                <a:lnTo>
                  <a:pt x="33368" y="722283"/>
                </a:lnTo>
                <a:close/>
              </a:path>
              <a:path w="471804" h="791210">
                <a:moveTo>
                  <a:pt x="44303" y="728735"/>
                </a:moveTo>
                <a:lnTo>
                  <a:pt x="37845" y="739648"/>
                </a:lnTo>
                <a:lnTo>
                  <a:pt x="62801" y="739648"/>
                </a:lnTo>
                <a:lnTo>
                  <a:pt x="44303" y="728735"/>
                </a:lnTo>
                <a:close/>
              </a:path>
              <a:path w="471804" h="791210">
                <a:moveTo>
                  <a:pt x="460882" y="0"/>
                </a:moveTo>
                <a:lnTo>
                  <a:pt x="33368" y="722283"/>
                </a:lnTo>
                <a:lnTo>
                  <a:pt x="44303" y="728735"/>
                </a:lnTo>
                <a:lnTo>
                  <a:pt x="471804" y="6350"/>
                </a:lnTo>
                <a:lnTo>
                  <a:pt x="460882" y="0"/>
                </a:lnTo>
                <a:close/>
              </a:path>
            </a:pathLst>
          </a:custGeom>
          <a:solidFill>
            <a:srgbClr val="000000"/>
          </a:solidFill>
        </p:spPr>
        <p:txBody>
          <a:bodyPr wrap="square" lIns="0" tIns="0" rIns="0" bIns="0" rtlCol="0"/>
          <a:lstStyle/>
          <a:p>
            <a:endParaRPr/>
          </a:p>
        </p:txBody>
      </p:sp>
      <p:graphicFrame>
        <p:nvGraphicFramePr>
          <p:cNvPr id="7" name="object 7"/>
          <p:cNvGraphicFramePr>
            <a:graphicFrameLocks noGrp="1"/>
          </p:cNvGraphicFramePr>
          <p:nvPr/>
        </p:nvGraphicFramePr>
        <p:xfrm>
          <a:off x="3476414" y="3261360"/>
          <a:ext cx="5223934" cy="653795"/>
        </p:xfrm>
        <a:graphic>
          <a:graphicData uri="http://schemas.openxmlformats.org/drawingml/2006/table">
            <a:tbl>
              <a:tblPr firstRow="1" bandRow="1">
                <a:tableStyleId>{2D5ABB26-0587-4C30-8999-92F81FD0307C}</a:tableStyleId>
              </a:tblPr>
              <a:tblGrid>
                <a:gridCol w="656167">
                  <a:extLst>
                    <a:ext uri="{9D8B030D-6E8A-4147-A177-3AD203B41FA5}">
                      <a16:colId xmlns:a16="http://schemas.microsoft.com/office/drawing/2014/main" val="20000"/>
                    </a:ext>
                  </a:extLst>
                </a:gridCol>
                <a:gridCol w="654473">
                  <a:extLst>
                    <a:ext uri="{9D8B030D-6E8A-4147-A177-3AD203B41FA5}">
                      <a16:colId xmlns:a16="http://schemas.microsoft.com/office/drawing/2014/main" val="20001"/>
                    </a:ext>
                  </a:extLst>
                </a:gridCol>
                <a:gridCol w="651087">
                  <a:extLst>
                    <a:ext uri="{9D8B030D-6E8A-4147-A177-3AD203B41FA5}">
                      <a16:colId xmlns:a16="http://schemas.microsoft.com/office/drawing/2014/main" val="20002"/>
                    </a:ext>
                  </a:extLst>
                </a:gridCol>
                <a:gridCol w="651087">
                  <a:extLst>
                    <a:ext uri="{9D8B030D-6E8A-4147-A177-3AD203B41FA5}">
                      <a16:colId xmlns:a16="http://schemas.microsoft.com/office/drawing/2014/main" val="20003"/>
                    </a:ext>
                  </a:extLst>
                </a:gridCol>
                <a:gridCol w="652780">
                  <a:extLst>
                    <a:ext uri="{9D8B030D-6E8A-4147-A177-3AD203B41FA5}">
                      <a16:colId xmlns:a16="http://schemas.microsoft.com/office/drawing/2014/main" val="20004"/>
                    </a:ext>
                  </a:extLst>
                </a:gridCol>
                <a:gridCol w="652780">
                  <a:extLst>
                    <a:ext uri="{9D8B030D-6E8A-4147-A177-3AD203B41FA5}">
                      <a16:colId xmlns:a16="http://schemas.microsoft.com/office/drawing/2014/main" val="20005"/>
                    </a:ext>
                  </a:extLst>
                </a:gridCol>
                <a:gridCol w="651933">
                  <a:extLst>
                    <a:ext uri="{9D8B030D-6E8A-4147-A177-3AD203B41FA5}">
                      <a16:colId xmlns:a16="http://schemas.microsoft.com/office/drawing/2014/main" val="20006"/>
                    </a:ext>
                  </a:extLst>
                </a:gridCol>
                <a:gridCol w="653627">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solidFill>
                            <a:srgbClr val="BEBEBE"/>
                          </a:solidFill>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alpha val="39999"/>
                      </a:srgbClr>
                    </a:solidFill>
                  </a:tcPr>
                </a:tc>
                <a:tc>
                  <a:txBody>
                    <a:bodyPr/>
                    <a:lstStyle/>
                    <a:p>
                      <a:pPr>
                        <a:lnSpc>
                          <a:spcPct val="100000"/>
                        </a:lnSpc>
                        <a:spcBef>
                          <a:spcPts val="25"/>
                        </a:spcBef>
                      </a:pPr>
                      <a:endParaRPr sz="1350">
                        <a:latin typeface="Times New Roman"/>
                        <a:cs typeface="Times New Roman"/>
                      </a:endParaRPr>
                    </a:p>
                    <a:p>
                      <a:pPr marL="444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8" name="object 8"/>
          <p:cNvSpPr/>
          <p:nvPr/>
        </p:nvSpPr>
        <p:spPr>
          <a:xfrm>
            <a:off x="3740912" y="4120896"/>
            <a:ext cx="420793" cy="419100"/>
          </a:xfrm>
          <a:custGeom>
            <a:avLst/>
            <a:gdLst/>
            <a:ahLst/>
            <a:cxnLst/>
            <a:rect l="l" t="t" r="r" b="b"/>
            <a:pathLst>
              <a:path w="315594" h="419100">
                <a:moveTo>
                  <a:pt x="118364" y="78866"/>
                </a:moveTo>
                <a:lnTo>
                  <a:pt x="39497" y="78866"/>
                </a:lnTo>
                <a:lnTo>
                  <a:pt x="39497" y="379602"/>
                </a:lnTo>
                <a:lnTo>
                  <a:pt x="236601" y="379602"/>
                </a:lnTo>
                <a:lnTo>
                  <a:pt x="236601" y="419099"/>
                </a:lnTo>
                <a:lnTo>
                  <a:pt x="315468" y="340232"/>
                </a:lnTo>
                <a:lnTo>
                  <a:pt x="275970" y="300735"/>
                </a:lnTo>
                <a:lnTo>
                  <a:pt x="118364" y="300735"/>
                </a:lnTo>
                <a:lnTo>
                  <a:pt x="118364" y="78866"/>
                </a:lnTo>
                <a:close/>
              </a:path>
              <a:path w="315594" h="419100">
                <a:moveTo>
                  <a:pt x="236601" y="261365"/>
                </a:moveTo>
                <a:lnTo>
                  <a:pt x="236601" y="300735"/>
                </a:lnTo>
                <a:lnTo>
                  <a:pt x="275970" y="300735"/>
                </a:lnTo>
                <a:lnTo>
                  <a:pt x="236601" y="261365"/>
                </a:lnTo>
                <a:close/>
              </a:path>
              <a:path w="315594" h="419100">
                <a:moveTo>
                  <a:pt x="78867" y="0"/>
                </a:moveTo>
                <a:lnTo>
                  <a:pt x="0" y="78866"/>
                </a:lnTo>
                <a:lnTo>
                  <a:pt x="157734" y="78866"/>
                </a:lnTo>
                <a:lnTo>
                  <a:pt x="78867" y="0"/>
                </a:lnTo>
                <a:close/>
              </a:path>
            </a:pathLst>
          </a:custGeom>
          <a:solidFill>
            <a:srgbClr val="00B8FF"/>
          </a:solidFill>
        </p:spPr>
        <p:txBody>
          <a:bodyPr wrap="square" lIns="0" tIns="0" rIns="0" bIns="0" rtlCol="0"/>
          <a:lstStyle/>
          <a:p>
            <a:endParaRPr/>
          </a:p>
        </p:txBody>
      </p:sp>
      <p:sp>
        <p:nvSpPr>
          <p:cNvPr id="9" name="object 9"/>
          <p:cNvSpPr/>
          <p:nvPr/>
        </p:nvSpPr>
        <p:spPr>
          <a:xfrm>
            <a:off x="3740912" y="4120896"/>
            <a:ext cx="420793" cy="419100"/>
          </a:xfrm>
          <a:custGeom>
            <a:avLst/>
            <a:gdLst/>
            <a:ahLst/>
            <a:cxnLst/>
            <a:rect l="l" t="t" r="r" b="b"/>
            <a:pathLst>
              <a:path w="315594" h="419100">
                <a:moveTo>
                  <a:pt x="78867" y="0"/>
                </a:moveTo>
                <a:lnTo>
                  <a:pt x="157734" y="78866"/>
                </a:lnTo>
                <a:lnTo>
                  <a:pt x="118364" y="78866"/>
                </a:lnTo>
                <a:lnTo>
                  <a:pt x="118364" y="300735"/>
                </a:lnTo>
                <a:lnTo>
                  <a:pt x="236601" y="300735"/>
                </a:lnTo>
                <a:lnTo>
                  <a:pt x="236601" y="261365"/>
                </a:lnTo>
                <a:lnTo>
                  <a:pt x="315468" y="340232"/>
                </a:lnTo>
                <a:lnTo>
                  <a:pt x="236601" y="419099"/>
                </a:lnTo>
                <a:lnTo>
                  <a:pt x="236601" y="379602"/>
                </a:lnTo>
                <a:lnTo>
                  <a:pt x="39497" y="379602"/>
                </a:lnTo>
                <a:lnTo>
                  <a:pt x="39497" y="78866"/>
                </a:lnTo>
                <a:lnTo>
                  <a:pt x="0" y="78866"/>
                </a:lnTo>
                <a:lnTo>
                  <a:pt x="78867" y="0"/>
                </a:lnTo>
                <a:close/>
              </a:path>
            </a:pathLst>
          </a:custGeom>
          <a:ln w="9144">
            <a:solidFill>
              <a:srgbClr val="000000"/>
            </a:solidFill>
          </a:ln>
        </p:spPr>
        <p:txBody>
          <a:bodyPr wrap="square" lIns="0" tIns="0" rIns="0" bIns="0" rtlCol="0"/>
          <a:lstStyle/>
          <a:p>
            <a:endParaRPr/>
          </a:p>
        </p:txBody>
      </p:sp>
      <p:sp>
        <p:nvSpPr>
          <p:cNvPr id="10" name="object 10"/>
          <p:cNvSpPr txBox="1"/>
          <p:nvPr/>
        </p:nvSpPr>
        <p:spPr>
          <a:xfrm>
            <a:off x="3155864"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sp>
        <p:nvSpPr>
          <p:cNvPr id="11" name="object 11"/>
          <p:cNvSpPr txBox="1"/>
          <p:nvPr/>
        </p:nvSpPr>
        <p:spPr>
          <a:xfrm>
            <a:off x="1222585" y="5520030"/>
            <a:ext cx="9932245" cy="635635"/>
          </a:xfrm>
          <a:prstGeom prst="rect">
            <a:avLst/>
          </a:prstGeom>
        </p:spPr>
        <p:txBody>
          <a:bodyPr vert="horz" wrap="square" lIns="0" tIns="12700" rIns="0" bIns="0" rtlCol="0">
            <a:spAutoFit/>
          </a:bodyPr>
          <a:lstStyle/>
          <a:p>
            <a:pPr marL="12700" marR="5080">
              <a:lnSpc>
                <a:spcPct val="100000"/>
              </a:lnSpc>
              <a:spcBef>
                <a:spcPts val="100"/>
              </a:spcBef>
            </a:pPr>
            <a:r>
              <a:rPr sz="2000" b="1" spc="-5" dirty="0">
                <a:latin typeface="Palatino Linotype"/>
                <a:cs typeface="Palatino Linotype"/>
              </a:rPr>
              <a:t>If </a:t>
            </a:r>
            <a:r>
              <a:rPr sz="2000" b="1" dirty="0">
                <a:latin typeface="Palatino Linotype"/>
                <a:cs typeface="Palatino Linotype"/>
              </a:rPr>
              <a:t>the item in the sorted section is less than the item to place,</a:t>
            </a:r>
            <a:r>
              <a:rPr sz="2000" b="1" spc="-190" dirty="0">
                <a:latin typeface="Palatino Linotype"/>
                <a:cs typeface="Palatino Linotype"/>
              </a:rPr>
              <a:t> </a:t>
            </a:r>
            <a:r>
              <a:rPr sz="2000" b="1" dirty="0">
                <a:latin typeface="Palatino Linotype"/>
                <a:cs typeface="Palatino Linotype"/>
              </a:rPr>
              <a:t>the  item to place goes </a:t>
            </a:r>
            <a:r>
              <a:rPr sz="2000" b="1" i="1" spc="-5" dirty="0">
                <a:latin typeface="Palatino Linotype"/>
                <a:cs typeface="Palatino Linotype"/>
              </a:rPr>
              <a:t>after </a:t>
            </a:r>
            <a:r>
              <a:rPr sz="2000" b="1" dirty="0">
                <a:latin typeface="Palatino Linotype"/>
                <a:cs typeface="Palatino Linotype"/>
              </a:rPr>
              <a:t>it in the</a:t>
            </a:r>
            <a:r>
              <a:rPr sz="2000" b="1" spc="-120" dirty="0">
                <a:latin typeface="Palatino Linotype"/>
                <a:cs typeface="Palatino Linotype"/>
              </a:rPr>
              <a:t> </a:t>
            </a:r>
            <a:r>
              <a:rPr sz="2000" b="1" spc="-30" dirty="0">
                <a:latin typeface="Palatino Linotype"/>
                <a:cs typeface="Palatino Linotype"/>
              </a:rPr>
              <a:t>array.</a:t>
            </a:r>
            <a:endParaRPr sz="2000">
              <a:latin typeface="Palatino Linotype"/>
              <a:cs typeface="Palatino Linotype"/>
            </a:endParaRPr>
          </a:p>
        </p:txBody>
      </p:sp>
      <p:sp>
        <p:nvSpPr>
          <p:cNvPr id="12" name="object 12"/>
          <p:cNvSpPr/>
          <p:nvPr/>
        </p:nvSpPr>
        <p:spPr>
          <a:xfrm>
            <a:off x="4364737" y="2711196"/>
            <a:ext cx="146473" cy="441959"/>
          </a:xfrm>
          <a:custGeom>
            <a:avLst/>
            <a:gdLst/>
            <a:ahLst/>
            <a:cxnLst/>
            <a:rect l="l" t="t" r="r" b="b"/>
            <a:pathLst>
              <a:path w="109854" h="441960">
                <a:moveTo>
                  <a:pt x="0" y="332231"/>
                </a:moveTo>
                <a:lnTo>
                  <a:pt x="54863" y="441959"/>
                </a:lnTo>
                <a:lnTo>
                  <a:pt x="91439" y="368807"/>
                </a:lnTo>
                <a:lnTo>
                  <a:pt x="36575" y="368807"/>
                </a:lnTo>
                <a:lnTo>
                  <a:pt x="36575" y="356615"/>
                </a:lnTo>
                <a:lnTo>
                  <a:pt x="0" y="332231"/>
                </a:lnTo>
                <a:close/>
              </a:path>
              <a:path w="109854" h="441960">
                <a:moveTo>
                  <a:pt x="36575" y="356615"/>
                </a:moveTo>
                <a:lnTo>
                  <a:pt x="36575" y="368807"/>
                </a:lnTo>
                <a:lnTo>
                  <a:pt x="54863" y="368807"/>
                </a:lnTo>
                <a:lnTo>
                  <a:pt x="36575" y="356615"/>
                </a:lnTo>
                <a:close/>
              </a:path>
              <a:path w="109854" h="441960">
                <a:moveTo>
                  <a:pt x="73151" y="0"/>
                </a:moveTo>
                <a:lnTo>
                  <a:pt x="36575" y="0"/>
                </a:lnTo>
                <a:lnTo>
                  <a:pt x="36575" y="356615"/>
                </a:lnTo>
                <a:lnTo>
                  <a:pt x="54863" y="368807"/>
                </a:lnTo>
                <a:lnTo>
                  <a:pt x="73151" y="356615"/>
                </a:lnTo>
                <a:lnTo>
                  <a:pt x="73151" y="0"/>
                </a:lnTo>
                <a:close/>
              </a:path>
              <a:path w="109854" h="441960">
                <a:moveTo>
                  <a:pt x="73151" y="356615"/>
                </a:moveTo>
                <a:lnTo>
                  <a:pt x="54863" y="368807"/>
                </a:lnTo>
                <a:lnTo>
                  <a:pt x="73151" y="368807"/>
                </a:lnTo>
                <a:lnTo>
                  <a:pt x="73151" y="356615"/>
                </a:lnTo>
                <a:close/>
              </a:path>
              <a:path w="109854" h="441960">
                <a:moveTo>
                  <a:pt x="109727" y="332231"/>
                </a:moveTo>
                <a:lnTo>
                  <a:pt x="73151" y="356615"/>
                </a:lnTo>
                <a:lnTo>
                  <a:pt x="73151" y="368807"/>
                </a:lnTo>
                <a:lnTo>
                  <a:pt x="91439" y="368807"/>
                </a:lnTo>
                <a:lnTo>
                  <a:pt x="109727" y="332231"/>
                </a:lnTo>
                <a:close/>
              </a:path>
            </a:pathLst>
          </a:custGeom>
          <a:solidFill>
            <a:srgbClr val="FF0000"/>
          </a:solidFill>
        </p:spPr>
        <p:txBody>
          <a:bodyPr wrap="square" lIns="0" tIns="0" rIns="0" bIns="0" rtlCol="0"/>
          <a:lstStyle/>
          <a:p>
            <a:endParaRPr/>
          </a:p>
        </p:txBody>
      </p:sp>
      <p:sp>
        <p:nvSpPr>
          <p:cNvPr id="13" name="object 13"/>
          <p:cNvSpPr txBox="1"/>
          <p:nvPr/>
        </p:nvSpPr>
        <p:spPr>
          <a:xfrm>
            <a:off x="3769530" y="2325115"/>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pic>
        <p:nvPicPr>
          <p:cNvPr id="1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5" name="Date Placeholder 14"/>
          <p:cNvSpPr>
            <a:spLocks noGrp="1"/>
          </p:cNvSpPr>
          <p:nvPr>
            <p:ph type="dt" idx="10"/>
          </p:nvPr>
        </p:nvSpPr>
        <p:spPr/>
        <p:txBody>
          <a:bodyPr/>
          <a:lstStyle/>
          <a:p>
            <a:fld id="{EEF740EC-BBC5-4000-BAB5-BED3B651747A}" type="datetime1">
              <a:rPr lang="en-US" smtClean="0"/>
              <a:pPr/>
              <a:t>4/1/2022</a:t>
            </a:fld>
            <a:endParaRPr lang="en-US"/>
          </a:p>
        </p:txBody>
      </p:sp>
      <p:sp>
        <p:nvSpPr>
          <p:cNvPr id="16" name="Slide Number Placeholder 1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2122"/>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2</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35"/>
                        </a:spcBef>
                      </a:pPr>
                      <a:endParaRPr sz="1350">
                        <a:latin typeface="Times New Roman"/>
                        <a:cs typeface="Times New Roman"/>
                      </a:endParaRPr>
                    </a:p>
                    <a:p>
                      <a:pPr marL="1270" algn="ctr">
                        <a:lnSpc>
                          <a:spcPct val="100000"/>
                        </a:lnSpc>
                      </a:pPr>
                      <a:r>
                        <a:rPr sz="1600" dirty="0">
                          <a:latin typeface="Palatino Linotype"/>
                          <a:cs typeface="Palatino Linotype"/>
                        </a:rPr>
                        <a:t>7</a:t>
                      </a:r>
                      <a:endParaRPr sz="1600">
                        <a:latin typeface="Palatino Linotype"/>
                        <a:cs typeface="Palatino Linotype"/>
                      </a:endParaRPr>
                    </a:p>
                  </a:txBody>
                  <a:tcPr marL="0" marR="0" marT="444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1</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78376355-050F-459E-877B-2E451D819BA1}"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1EC8A890-C838-41AB-B4BF-F1427DAE08DF}"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5768172" y="1606422"/>
            <a:ext cx="720513" cy="1021080"/>
          </a:xfrm>
          <a:prstGeom prst="rect">
            <a:avLst/>
          </a:prstGeom>
        </p:spPr>
        <p:txBody>
          <a:bodyPr vert="horz" wrap="square" lIns="0" tIns="11430" rIns="0" bIns="0" rtlCol="0">
            <a:spAutoFit/>
          </a:bodyPr>
          <a:lstStyle/>
          <a:p>
            <a:pPr marL="12065" marR="5080" indent="-635" algn="ctr">
              <a:lnSpc>
                <a:spcPct val="102099"/>
              </a:lnSpc>
              <a:spcBef>
                <a:spcPts val="90"/>
              </a:spcBef>
            </a:pPr>
            <a:r>
              <a:rPr sz="1600" spc="15"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5774944" y="2121407"/>
            <a:ext cx="362373" cy="981710"/>
          </a:xfrm>
          <a:custGeom>
            <a:avLst/>
            <a:gdLst/>
            <a:ahLst/>
            <a:cxnLst/>
            <a:rect l="l" t="t" r="r" b="b"/>
            <a:pathLst>
              <a:path w="271779" h="981710">
                <a:moveTo>
                  <a:pt x="0" y="898270"/>
                </a:moveTo>
                <a:lnTo>
                  <a:pt x="18287" y="981455"/>
                </a:lnTo>
                <a:lnTo>
                  <a:pt x="69861" y="921384"/>
                </a:lnTo>
                <a:lnTo>
                  <a:pt x="40004" y="921384"/>
                </a:lnTo>
                <a:lnTo>
                  <a:pt x="27686" y="918337"/>
                </a:lnTo>
                <a:lnTo>
                  <a:pt x="30792" y="906008"/>
                </a:lnTo>
                <a:lnTo>
                  <a:pt x="0" y="898270"/>
                </a:lnTo>
                <a:close/>
              </a:path>
              <a:path w="271779" h="981710">
                <a:moveTo>
                  <a:pt x="30792" y="906008"/>
                </a:moveTo>
                <a:lnTo>
                  <a:pt x="27686" y="918337"/>
                </a:lnTo>
                <a:lnTo>
                  <a:pt x="40004" y="921384"/>
                </a:lnTo>
                <a:lnTo>
                  <a:pt x="43098" y="909101"/>
                </a:lnTo>
                <a:lnTo>
                  <a:pt x="30792" y="906008"/>
                </a:lnTo>
                <a:close/>
              </a:path>
              <a:path w="271779" h="981710">
                <a:moveTo>
                  <a:pt x="43098" y="909101"/>
                </a:moveTo>
                <a:lnTo>
                  <a:pt x="40004" y="921384"/>
                </a:lnTo>
                <a:lnTo>
                  <a:pt x="69861" y="921384"/>
                </a:lnTo>
                <a:lnTo>
                  <a:pt x="73787" y="916813"/>
                </a:lnTo>
                <a:lnTo>
                  <a:pt x="43098" y="909101"/>
                </a:lnTo>
                <a:close/>
              </a:path>
              <a:path w="271779" h="981710">
                <a:moveTo>
                  <a:pt x="259079" y="0"/>
                </a:moveTo>
                <a:lnTo>
                  <a:pt x="30792" y="906008"/>
                </a:lnTo>
                <a:lnTo>
                  <a:pt x="43098" y="909101"/>
                </a:lnTo>
                <a:lnTo>
                  <a:pt x="271271" y="3047"/>
                </a:lnTo>
                <a:lnTo>
                  <a:pt x="259079" y="0"/>
                </a:lnTo>
                <a:close/>
              </a:path>
            </a:pathLst>
          </a:custGeom>
          <a:solidFill>
            <a:srgbClr val="000000"/>
          </a:solidFill>
        </p:spPr>
        <p:txBody>
          <a:bodyPr wrap="square" lIns="0" tIns="0" rIns="0" bIns="0" rtlCol="0"/>
          <a:lstStyle/>
          <a:p>
            <a:endParaRPr/>
          </a:p>
        </p:txBody>
      </p:sp>
      <p:pic>
        <p:nvPicPr>
          <p:cNvPr id="7"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30C60CAA-55FB-497F-8D71-884823FC32A6}" type="datetime1">
              <a:rPr lang="en-US" smtClean="0"/>
              <a:pPr/>
              <a:t>4/1/2022</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59"/>
          <a:ext cx="5229004" cy="654557"/>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4557">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40"/>
                        </a:spcBef>
                      </a:pPr>
                      <a:endParaRPr sz="1350">
                        <a:latin typeface="Times New Roman"/>
                        <a:cs typeface="Times New Roman"/>
                      </a:endParaRPr>
                    </a:p>
                    <a:p>
                      <a:pPr marL="1270" algn="ctr">
                        <a:lnSpc>
                          <a:spcPct val="100000"/>
                        </a:lnSpc>
                      </a:pPr>
                      <a:r>
                        <a:rPr sz="1600" dirty="0">
                          <a:solidFill>
                            <a:srgbClr val="BEBEBE"/>
                          </a:solidFill>
                          <a:latin typeface="Palatino Linotype"/>
                          <a:cs typeface="Palatino Linotype"/>
                        </a:rPr>
                        <a:t>5</a:t>
                      </a:r>
                      <a:endParaRPr sz="1600">
                        <a:latin typeface="Palatino Linotype"/>
                        <a:cs typeface="Palatino Linotype"/>
                      </a:endParaRPr>
                    </a:p>
                  </a:txBody>
                  <a:tcPr marL="0" marR="0" marT="508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alpha val="39999"/>
                      </a:srgbClr>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5441696"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5</a:t>
            </a:r>
            <a:endParaRPr sz="1600">
              <a:latin typeface="Palatino Linotype"/>
              <a:cs typeface="Palatino Linotype"/>
            </a:endParaRPr>
          </a:p>
        </p:txBody>
      </p:sp>
      <p:sp>
        <p:nvSpPr>
          <p:cNvPr id="6" name="object 6"/>
          <p:cNvSpPr/>
          <p:nvPr/>
        </p:nvSpPr>
        <p:spPr>
          <a:xfrm>
            <a:off x="4921505" y="4120896"/>
            <a:ext cx="419100" cy="419100"/>
          </a:xfrm>
          <a:custGeom>
            <a:avLst/>
            <a:gdLst/>
            <a:ahLst/>
            <a:cxnLst/>
            <a:rect l="l" t="t" r="r" b="b"/>
            <a:pathLst>
              <a:path w="314325" h="419100">
                <a:moveTo>
                  <a:pt x="117729" y="78485"/>
                </a:moveTo>
                <a:lnTo>
                  <a:pt x="39243" y="78485"/>
                </a:lnTo>
                <a:lnTo>
                  <a:pt x="39243" y="379856"/>
                </a:lnTo>
                <a:lnTo>
                  <a:pt x="235458" y="379856"/>
                </a:lnTo>
                <a:lnTo>
                  <a:pt x="235458" y="419099"/>
                </a:lnTo>
                <a:lnTo>
                  <a:pt x="313944" y="340613"/>
                </a:lnTo>
                <a:lnTo>
                  <a:pt x="274700" y="301370"/>
                </a:lnTo>
                <a:lnTo>
                  <a:pt x="117729" y="301370"/>
                </a:lnTo>
                <a:lnTo>
                  <a:pt x="117729"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4921505" y="4120896"/>
            <a:ext cx="419100" cy="419100"/>
          </a:xfrm>
          <a:custGeom>
            <a:avLst/>
            <a:gdLst/>
            <a:ahLst/>
            <a:cxnLst/>
            <a:rect l="l" t="t" r="r" b="b"/>
            <a:pathLst>
              <a:path w="314325" h="419100">
                <a:moveTo>
                  <a:pt x="78486" y="0"/>
                </a:moveTo>
                <a:lnTo>
                  <a:pt x="156972" y="78485"/>
                </a:lnTo>
                <a:lnTo>
                  <a:pt x="117729" y="78485"/>
                </a:lnTo>
                <a:lnTo>
                  <a:pt x="117729" y="301370"/>
                </a:lnTo>
                <a:lnTo>
                  <a:pt x="235458" y="301370"/>
                </a:lnTo>
                <a:lnTo>
                  <a:pt x="235458" y="262127"/>
                </a:lnTo>
                <a:lnTo>
                  <a:pt x="313944" y="340613"/>
                </a:lnTo>
                <a:lnTo>
                  <a:pt x="235458" y="419099"/>
                </a:lnTo>
                <a:lnTo>
                  <a:pt x="235458"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4335271"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33BC4178-0CCC-4A4F-9E47-33E2B7DD0F7D}"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6"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49393">
                  <a:extLst>
                    <a:ext uri="{9D8B030D-6E8A-4147-A177-3AD203B41FA5}">
                      <a16:colId xmlns:a16="http://schemas.microsoft.com/office/drawing/2014/main" val="20001"/>
                    </a:ext>
                  </a:extLst>
                </a:gridCol>
                <a:gridCol w="652779">
                  <a:extLst>
                    <a:ext uri="{9D8B030D-6E8A-4147-A177-3AD203B41FA5}">
                      <a16:colId xmlns:a16="http://schemas.microsoft.com/office/drawing/2014/main" val="20002"/>
                    </a:ext>
                  </a:extLst>
                </a:gridCol>
                <a:gridCol w="657860">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79">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solidFill>
                            <a:srgbClr val="BEBEBE"/>
                          </a:solidFill>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444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5441696"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5</a:t>
            </a:r>
            <a:endParaRPr sz="1600">
              <a:latin typeface="Palatino Linotype"/>
              <a:cs typeface="Palatino Linotype"/>
            </a:endParaRPr>
          </a:p>
        </p:txBody>
      </p:sp>
      <p:sp>
        <p:nvSpPr>
          <p:cNvPr id="6" name="object 6"/>
          <p:cNvSpPr/>
          <p:nvPr/>
        </p:nvSpPr>
        <p:spPr>
          <a:xfrm>
            <a:off x="4362705" y="4120896"/>
            <a:ext cx="420793" cy="419100"/>
          </a:xfrm>
          <a:custGeom>
            <a:avLst/>
            <a:gdLst/>
            <a:ahLst/>
            <a:cxnLst/>
            <a:rect l="l" t="t" r="r" b="b"/>
            <a:pathLst>
              <a:path w="315595" h="419100">
                <a:moveTo>
                  <a:pt x="118237" y="78866"/>
                </a:moveTo>
                <a:lnTo>
                  <a:pt x="39497" y="78866"/>
                </a:lnTo>
                <a:lnTo>
                  <a:pt x="39497" y="379602"/>
                </a:lnTo>
                <a:lnTo>
                  <a:pt x="236600" y="379602"/>
                </a:lnTo>
                <a:lnTo>
                  <a:pt x="236600" y="419099"/>
                </a:lnTo>
                <a:lnTo>
                  <a:pt x="315468" y="340232"/>
                </a:lnTo>
                <a:lnTo>
                  <a:pt x="275971" y="300735"/>
                </a:lnTo>
                <a:lnTo>
                  <a:pt x="118237" y="300735"/>
                </a:lnTo>
                <a:lnTo>
                  <a:pt x="118237" y="78866"/>
                </a:lnTo>
                <a:close/>
              </a:path>
              <a:path w="315595" h="419100">
                <a:moveTo>
                  <a:pt x="236600" y="261365"/>
                </a:moveTo>
                <a:lnTo>
                  <a:pt x="236600" y="300735"/>
                </a:lnTo>
                <a:lnTo>
                  <a:pt x="275971" y="300735"/>
                </a:lnTo>
                <a:lnTo>
                  <a:pt x="236600" y="261365"/>
                </a:lnTo>
                <a:close/>
              </a:path>
              <a:path w="315595" h="419100">
                <a:moveTo>
                  <a:pt x="78867" y="0"/>
                </a:moveTo>
                <a:lnTo>
                  <a:pt x="0" y="78866"/>
                </a:lnTo>
                <a:lnTo>
                  <a:pt x="157734" y="78866"/>
                </a:lnTo>
                <a:lnTo>
                  <a:pt x="78867" y="0"/>
                </a:lnTo>
                <a:close/>
              </a:path>
            </a:pathLst>
          </a:custGeom>
          <a:solidFill>
            <a:srgbClr val="00B8FF"/>
          </a:solidFill>
        </p:spPr>
        <p:txBody>
          <a:bodyPr wrap="square" lIns="0" tIns="0" rIns="0" bIns="0" rtlCol="0"/>
          <a:lstStyle/>
          <a:p>
            <a:endParaRPr/>
          </a:p>
        </p:txBody>
      </p:sp>
      <p:sp>
        <p:nvSpPr>
          <p:cNvPr id="7" name="object 7"/>
          <p:cNvSpPr/>
          <p:nvPr/>
        </p:nvSpPr>
        <p:spPr>
          <a:xfrm>
            <a:off x="4362705" y="4120896"/>
            <a:ext cx="420793" cy="419100"/>
          </a:xfrm>
          <a:custGeom>
            <a:avLst/>
            <a:gdLst/>
            <a:ahLst/>
            <a:cxnLst/>
            <a:rect l="l" t="t" r="r" b="b"/>
            <a:pathLst>
              <a:path w="315595" h="419100">
                <a:moveTo>
                  <a:pt x="78867" y="0"/>
                </a:moveTo>
                <a:lnTo>
                  <a:pt x="157734" y="78866"/>
                </a:lnTo>
                <a:lnTo>
                  <a:pt x="118237" y="78866"/>
                </a:lnTo>
                <a:lnTo>
                  <a:pt x="118237" y="300735"/>
                </a:lnTo>
                <a:lnTo>
                  <a:pt x="236600" y="300735"/>
                </a:lnTo>
                <a:lnTo>
                  <a:pt x="236600" y="261365"/>
                </a:lnTo>
                <a:lnTo>
                  <a:pt x="315468" y="340232"/>
                </a:lnTo>
                <a:lnTo>
                  <a:pt x="236600" y="419099"/>
                </a:lnTo>
                <a:lnTo>
                  <a:pt x="236600" y="379602"/>
                </a:lnTo>
                <a:lnTo>
                  <a:pt x="39497" y="379602"/>
                </a:lnTo>
                <a:lnTo>
                  <a:pt x="39497" y="78866"/>
                </a:lnTo>
                <a:lnTo>
                  <a:pt x="0" y="78866"/>
                </a:lnTo>
                <a:lnTo>
                  <a:pt x="78867"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777996"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D918932C-F991-4315-B837-00F20D369C91}"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a:t>
            </a:r>
          </a:p>
        </p:txBody>
      </p:sp>
      <p:sp>
        <p:nvSpPr>
          <p:cNvPr id="3" name="Content Placeholder 2"/>
          <p:cNvSpPr>
            <a:spLocks noGrp="1"/>
          </p:cNvSpPr>
          <p:nvPr>
            <p:ph idx="1"/>
          </p:nvPr>
        </p:nvSpPr>
        <p:spPr/>
        <p:txBody>
          <a:bodyPr/>
          <a:lstStyle/>
          <a:p>
            <a:r>
              <a:rPr lang="en-US" dirty="0"/>
              <a:t>Step 1: Start </a:t>
            </a:r>
          </a:p>
          <a:p>
            <a:r>
              <a:rPr lang="en-US" dirty="0"/>
              <a:t>Step 2: Declare variables num1, num2 and sum. </a:t>
            </a:r>
          </a:p>
          <a:p>
            <a:r>
              <a:rPr lang="en-US" dirty="0"/>
              <a:t>Step 3: Read values num1 and num2. </a:t>
            </a:r>
          </a:p>
          <a:p>
            <a:r>
              <a:rPr lang="en-US" dirty="0"/>
              <a:t>Step 4: Add num1 and num2 and assign the result to sum. sum←num1+num2 </a:t>
            </a:r>
          </a:p>
          <a:p>
            <a:r>
              <a:rPr lang="en-US" dirty="0"/>
              <a:t>Step 5: Display sum</a:t>
            </a:r>
          </a:p>
          <a:p>
            <a:r>
              <a:rPr lang="en-US" dirty="0"/>
              <a:t> Step 6: Stop</a:t>
            </a:r>
          </a:p>
        </p:txBody>
      </p:sp>
      <p:sp>
        <p:nvSpPr>
          <p:cNvPr id="5" name="Date Placeholder 4"/>
          <p:cNvSpPr>
            <a:spLocks noGrp="1"/>
          </p:cNvSpPr>
          <p:nvPr>
            <p:ph type="dt" sz="half" idx="10"/>
          </p:nvPr>
        </p:nvSpPr>
        <p:spPr/>
        <p:txBody>
          <a:bodyPr/>
          <a:lstStyle/>
          <a:p>
            <a:fld id="{856B9597-575B-412F-A7C1-E9CC836ACB5E}" type="datetime1">
              <a:rPr lang="en-US" smtClean="0"/>
              <a:pPr/>
              <a:t>4/1/2022</a:t>
            </a:fld>
            <a:endParaRPr lang="en-US"/>
          </a:p>
        </p:txBody>
      </p:sp>
      <p:sp>
        <p:nvSpPr>
          <p:cNvPr id="6" name="Slide Number Placeholder 5"/>
          <p:cNvSpPr>
            <a:spLocks noGrp="1"/>
          </p:cNvSpPr>
          <p:nvPr>
            <p:ph type="sldNum" sz="quarter" idx="12"/>
          </p:nvPr>
        </p:nvSpPr>
        <p:spPr/>
        <p:txBody>
          <a:bodyPr/>
          <a:lstStyle/>
          <a:p>
            <a:fld id="{69572EDE-1938-46BA-8734-99E68C80D35D}"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3" y="3261360"/>
          <a:ext cx="5227314" cy="653795"/>
        </p:xfrm>
        <a:graphic>
          <a:graphicData uri="http://schemas.openxmlformats.org/drawingml/2006/table">
            <a:tbl>
              <a:tblPr firstRow="1" bandRow="1">
                <a:tableStyleId>{2D5ABB26-0587-4C30-8999-92F81FD0307C}</a:tableStyleId>
              </a:tblPr>
              <a:tblGrid>
                <a:gridCol w="655320">
                  <a:extLst>
                    <a:ext uri="{9D8B030D-6E8A-4147-A177-3AD203B41FA5}">
                      <a16:colId xmlns:a16="http://schemas.microsoft.com/office/drawing/2014/main" val="20000"/>
                    </a:ext>
                  </a:extLst>
                </a:gridCol>
                <a:gridCol w="657012">
                  <a:extLst>
                    <a:ext uri="{9D8B030D-6E8A-4147-A177-3AD203B41FA5}">
                      <a16:colId xmlns:a16="http://schemas.microsoft.com/office/drawing/2014/main" val="20001"/>
                    </a:ext>
                  </a:extLst>
                </a:gridCol>
                <a:gridCol w="651087">
                  <a:extLst>
                    <a:ext uri="{9D8B030D-6E8A-4147-A177-3AD203B41FA5}">
                      <a16:colId xmlns:a16="http://schemas.microsoft.com/office/drawing/2014/main" val="20002"/>
                    </a:ext>
                  </a:extLst>
                </a:gridCol>
                <a:gridCol w="649393">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solidFill>
                            <a:srgbClr val="BEBEBE"/>
                          </a:solidFill>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571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5441696"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5</a:t>
            </a:r>
            <a:endParaRPr sz="1600">
              <a:latin typeface="Palatino Linotype"/>
              <a:cs typeface="Palatino Linotype"/>
            </a:endParaRPr>
          </a:p>
        </p:txBody>
      </p:sp>
      <p:sp>
        <p:nvSpPr>
          <p:cNvPr id="6" name="object 6"/>
          <p:cNvSpPr/>
          <p:nvPr/>
        </p:nvSpPr>
        <p:spPr>
          <a:xfrm>
            <a:off x="3740912" y="4120896"/>
            <a:ext cx="420793" cy="419100"/>
          </a:xfrm>
          <a:custGeom>
            <a:avLst/>
            <a:gdLst/>
            <a:ahLst/>
            <a:cxnLst/>
            <a:rect l="l" t="t" r="r" b="b"/>
            <a:pathLst>
              <a:path w="315594" h="419100">
                <a:moveTo>
                  <a:pt x="118364" y="78866"/>
                </a:moveTo>
                <a:lnTo>
                  <a:pt x="39497" y="78866"/>
                </a:lnTo>
                <a:lnTo>
                  <a:pt x="39497" y="379602"/>
                </a:lnTo>
                <a:lnTo>
                  <a:pt x="236601" y="379602"/>
                </a:lnTo>
                <a:lnTo>
                  <a:pt x="236601" y="419099"/>
                </a:lnTo>
                <a:lnTo>
                  <a:pt x="315468" y="340232"/>
                </a:lnTo>
                <a:lnTo>
                  <a:pt x="275970" y="300735"/>
                </a:lnTo>
                <a:lnTo>
                  <a:pt x="118364" y="300735"/>
                </a:lnTo>
                <a:lnTo>
                  <a:pt x="118364" y="78866"/>
                </a:lnTo>
                <a:close/>
              </a:path>
              <a:path w="315594" h="419100">
                <a:moveTo>
                  <a:pt x="236601" y="261365"/>
                </a:moveTo>
                <a:lnTo>
                  <a:pt x="236601" y="300735"/>
                </a:lnTo>
                <a:lnTo>
                  <a:pt x="275970" y="300735"/>
                </a:lnTo>
                <a:lnTo>
                  <a:pt x="236601" y="261365"/>
                </a:lnTo>
                <a:close/>
              </a:path>
              <a:path w="315594" h="419100">
                <a:moveTo>
                  <a:pt x="78867" y="0"/>
                </a:moveTo>
                <a:lnTo>
                  <a:pt x="0" y="78866"/>
                </a:lnTo>
                <a:lnTo>
                  <a:pt x="157734" y="78866"/>
                </a:lnTo>
                <a:lnTo>
                  <a:pt x="78867" y="0"/>
                </a:lnTo>
                <a:close/>
              </a:path>
            </a:pathLst>
          </a:custGeom>
          <a:solidFill>
            <a:srgbClr val="00B8FF"/>
          </a:solidFill>
        </p:spPr>
        <p:txBody>
          <a:bodyPr wrap="square" lIns="0" tIns="0" rIns="0" bIns="0" rtlCol="0"/>
          <a:lstStyle/>
          <a:p>
            <a:endParaRPr/>
          </a:p>
        </p:txBody>
      </p:sp>
      <p:sp>
        <p:nvSpPr>
          <p:cNvPr id="7" name="object 7"/>
          <p:cNvSpPr/>
          <p:nvPr/>
        </p:nvSpPr>
        <p:spPr>
          <a:xfrm>
            <a:off x="3740912" y="4120896"/>
            <a:ext cx="420793" cy="419100"/>
          </a:xfrm>
          <a:custGeom>
            <a:avLst/>
            <a:gdLst/>
            <a:ahLst/>
            <a:cxnLst/>
            <a:rect l="l" t="t" r="r" b="b"/>
            <a:pathLst>
              <a:path w="315594" h="419100">
                <a:moveTo>
                  <a:pt x="78867" y="0"/>
                </a:moveTo>
                <a:lnTo>
                  <a:pt x="157734" y="78866"/>
                </a:lnTo>
                <a:lnTo>
                  <a:pt x="118364" y="78866"/>
                </a:lnTo>
                <a:lnTo>
                  <a:pt x="118364" y="300735"/>
                </a:lnTo>
                <a:lnTo>
                  <a:pt x="236601" y="300735"/>
                </a:lnTo>
                <a:lnTo>
                  <a:pt x="236601" y="261365"/>
                </a:lnTo>
                <a:lnTo>
                  <a:pt x="315468" y="340232"/>
                </a:lnTo>
                <a:lnTo>
                  <a:pt x="236601" y="419099"/>
                </a:lnTo>
                <a:lnTo>
                  <a:pt x="236601" y="379602"/>
                </a:lnTo>
                <a:lnTo>
                  <a:pt x="39497" y="379602"/>
                </a:lnTo>
                <a:lnTo>
                  <a:pt x="39497" y="78866"/>
                </a:lnTo>
                <a:lnTo>
                  <a:pt x="0" y="78866"/>
                </a:lnTo>
                <a:lnTo>
                  <a:pt x="78867"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155864"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sp>
        <p:nvSpPr>
          <p:cNvPr id="9" name="object 9"/>
          <p:cNvSpPr/>
          <p:nvPr/>
        </p:nvSpPr>
        <p:spPr>
          <a:xfrm>
            <a:off x="4433824" y="2668524"/>
            <a:ext cx="146473" cy="441959"/>
          </a:xfrm>
          <a:custGeom>
            <a:avLst/>
            <a:gdLst/>
            <a:ahLst/>
            <a:cxnLst/>
            <a:rect l="l" t="t" r="r" b="b"/>
            <a:pathLst>
              <a:path w="109854" h="441960">
                <a:moveTo>
                  <a:pt x="0" y="332231"/>
                </a:moveTo>
                <a:lnTo>
                  <a:pt x="54864" y="441960"/>
                </a:lnTo>
                <a:lnTo>
                  <a:pt x="91440" y="368808"/>
                </a:lnTo>
                <a:lnTo>
                  <a:pt x="36576" y="368808"/>
                </a:lnTo>
                <a:lnTo>
                  <a:pt x="36576" y="356616"/>
                </a:lnTo>
                <a:lnTo>
                  <a:pt x="0" y="332231"/>
                </a:lnTo>
                <a:close/>
              </a:path>
              <a:path w="109854" h="441960">
                <a:moveTo>
                  <a:pt x="36576" y="356616"/>
                </a:moveTo>
                <a:lnTo>
                  <a:pt x="36576" y="368808"/>
                </a:lnTo>
                <a:lnTo>
                  <a:pt x="54864" y="368808"/>
                </a:lnTo>
                <a:lnTo>
                  <a:pt x="36576" y="356616"/>
                </a:lnTo>
                <a:close/>
              </a:path>
              <a:path w="109854" h="441960">
                <a:moveTo>
                  <a:pt x="73152" y="0"/>
                </a:moveTo>
                <a:lnTo>
                  <a:pt x="36576" y="0"/>
                </a:lnTo>
                <a:lnTo>
                  <a:pt x="36576" y="356616"/>
                </a:lnTo>
                <a:lnTo>
                  <a:pt x="54864" y="368808"/>
                </a:lnTo>
                <a:lnTo>
                  <a:pt x="73151" y="356616"/>
                </a:lnTo>
                <a:lnTo>
                  <a:pt x="73152" y="0"/>
                </a:lnTo>
                <a:close/>
              </a:path>
              <a:path w="109854" h="441960">
                <a:moveTo>
                  <a:pt x="73152" y="356616"/>
                </a:moveTo>
                <a:lnTo>
                  <a:pt x="54864" y="368808"/>
                </a:lnTo>
                <a:lnTo>
                  <a:pt x="73152" y="368808"/>
                </a:lnTo>
                <a:lnTo>
                  <a:pt x="73152" y="356616"/>
                </a:lnTo>
                <a:close/>
              </a:path>
              <a:path w="109854" h="441960">
                <a:moveTo>
                  <a:pt x="109728" y="332231"/>
                </a:moveTo>
                <a:lnTo>
                  <a:pt x="73152" y="356616"/>
                </a:lnTo>
                <a:lnTo>
                  <a:pt x="73152" y="368808"/>
                </a:lnTo>
                <a:lnTo>
                  <a:pt x="91440" y="368808"/>
                </a:lnTo>
                <a:lnTo>
                  <a:pt x="109728" y="332231"/>
                </a:lnTo>
                <a:close/>
              </a:path>
            </a:pathLst>
          </a:custGeom>
          <a:solidFill>
            <a:srgbClr val="FF0000"/>
          </a:solidFill>
        </p:spPr>
        <p:txBody>
          <a:bodyPr wrap="square" lIns="0" tIns="0" rIns="0" bIns="0" rtlCol="0"/>
          <a:lstStyle/>
          <a:p>
            <a:endParaRPr/>
          </a:p>
        </p:txBody>
      </p:sp>
      <p:sp>
        <p:nvSpPr>
          <p:cNvPr id="10" name="object 10"/>
          <p:cNvSpPr txBox="1"/>
          <p:nvPr/>
        </p:nvSpPr>
        <p:spPr>
          <a:xfrm>
            <a:off x="3838618" y="2283332"/>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pic>
        <p:nvPicPr>
          <p:cNvPr id="11"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2" name="Date Placeholder 11"/>
          <p:cNvSpPr>
            <a:spLocks noGrp="1"/>
          </p:cNvSpPr>
          <p:nvPr>
            <p:ph type="dt" idx="10"/>
          </p:nvPr>
        </p:nvSpPr>
        <p:spPr/>
        <p:txBody>
          <a:bodyPr/>
          <a:lstStyle/>
          <a:p>
            <a:fld id="{BEFD16DB-1246-42B5-91D2-B504041C1723}" type="datetime1">
              <a:rPr lang="en-US" smtClean="0"/>
              <a:pPr/>
              <a:t>4/1/2022</a:t>
            </a:fld>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2122"/>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2</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35"/>
                        </a:spcBef>
                      </a:pPr>
                      <a:endParaRPr sz="1350">
                        <a:latin typeface="Times New Roman"/>
                        <a:cs typeface="Times New Roman"/>
                      </a:endParaRPr>
                    </a:p>
                    <a:p>
                      <a:pPr marL="1270" algn="ctr">
                        <a:lnSpc>
                          <a:spcPct val="100000"/>
                        </a:lnSpc>
                      </a:pPr>
                      <a:r>
                        <a:rPr sz="1600" dirty="0">
                          <a:latin typeface="Palatino Linotype"/>
                          <a:cs typeface="Palatino Linotype"/>
                        </a:rPr>
                        <a:t>5</a:t>
                      </a:r>
                      <a:endParaRPr sz="1600">
                        <a:latin typeface="Palatino Linotype"/>
                        <a:cs typeface="Palatino Linotype"/>
                      </a:endParaRPr>
                    </a:p>
                  </a:txBody>
                  <a:tcPr marL="0" marR="0" marT="444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1</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6C2C799F-6E9C-49BB-B49F-B68086490615}"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CEB4B709-7F91-49BA-B12C-E3278861BA6F}"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389115" y="1606422"/>
            <a:ext cx="720513" cy="1021080"/>
          </a:xfrm>
          <a:prstGeom prst="rect">
            <a:avLst/>
          </a:prstGeom>
        </p:spPr>
        <p:txBody>
          <a:bodyPr vert="horz" wrap="square" lIns="0" tIns="11430" rIns="0" bIns="0" rtlCol="0">
            <a:spAutoFit/>
          </a:bodyPr>
          <a:lstStyle/>
          <a:p>
            <a:pPr marL="12700" marR="5080" indent="-635" algn="ctr">
              <a:lnSpc>
                <a:spcPct val="102099"/>
              </a:lnSpc>
              <a:spcBef>
                <a:spcPts val="90"/>
              </a:spcBef>
            </a:pPr>
            <a:r>
              <a:rPr sz="1600" spc="15"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6394872" y="2121407"/>
            <a:ext cx="364067" cy="981710"/>
          </a:xfrm>
          <a:custGeom>
            <a:avLst/>
            <a:gdLst/>
            <a:ahLst/>
            <a:cxnLst/>
            <a:rect l="l" t="t" r="r" b="b"/>
            <a:pathLst>
              <a:path w="273050" h="981710">
                <a:moveTo>
                  <a:pt x="0" y="898270"/>
                </a:moveTo>
                <a:lnTo>
                  <a:pt x="18161" y="981455"/>
                </a:lnTo>
                <a:lnTo>
                  <a:pt x="69844" y="921512"/>
                </a:lnTo>
                <a:lnTo>
                  <a:pt x="39878" y="921512"/>
                </a:lnTo>
                <a:lnTo>
                  <a:pt x="27559" y="918337"/>
                </a:lnTo>
                <a:lnTo>
                  <a:pt x="30679" y="906033"/>
                </a:lnTo>
                <a:lnTo>
                  <a:pt x="0" y="898270"/>
                </a:lnTo>
                <a:close/>
              </a:path>
              <a:path w="273050" h="981710">
                <a:moveTo>
                  <a:pt x="30679" y="906033"/>
                </a:moveTo>
                <a:lnTo>
                  <a:pt x="27559" y="918337"/>
                </a:lnTo>
                <a:lnTo>
                  <a:pt x="39878" y="921512"/>
                </a:lnTo>
                <a:lnTo>
                  <a:pt x="43010" y="909153"/>
                </a:lnTo>
                <a:lnTo>
                  <a:pt x="30679" y="906033"/>
                </a:lnTo>
                <a:close/>
              </a:path>
              <a:path w="273050" h="981710">
                <a:moveTo>
                  <a:pt x="43010" y="909153"/>
                </a:moveTo>
                <a:lnTo>
                  <a:pt x="39878" y="921512"/>
                </a:lnTo>
                <a:lnTo>
                  <a:pt x="69844" y="921512"/>
                </a:lnTo>
                <a:lnTo>
                  <a:pt x="73787" y="916939"/>
                </a:lnTo>
                <a:lnTo>
                  <a:pt x="43010" y="909153"/>
                </a:lnTo>
                <a:close/>
              </a:path>
              <a:path w="273050" h="981710">
                <a:moveTo>
                  <a:pt x="260477" y="0"/>
                </a:moveTo>
                <a:lnTo>
                  <a:pt x="30679" y="906033"/>
                </a:lnTo>
                <a:lnTo>
                  <a:pt x="43010" y="909153"/>
                </a:lnTo>
                <a:lnTo>
                  <a:pt x="272669" y="3047"/>
                </a:lnTo>
                <a:lnTo>
                  <a:pt x="260477" y="0"/>
                </a:lnTo>
                <a:close/>
              </a:path>
            </a:pathLst>
          </a:custGeom>
          <a:solidFill>
            <a:srgbClr val="000000"/>
          </a:solidFill>
        </p:spPr>
        <p:txBody>
          <a:bodyPr wrap="square" lIns="0" tIns="0" rIns="0" bIns="0" rtlCol="0"/>
          <a:lstStyle/>
          <a:p>
            <a:endParaRPr/>
          </a:p>
        </p:txBody>
      </p:sp>
      <p:pic>
        <p:nvPicPr>
          <p:cNvPr id="7"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91A09BBC-B29A-4CDF-8CEE-E9B195E6A792}" type="datetime1">
              <a:rPr lang="en-US" smtClean="0"/>
              <a:pPr/>
              <a:t>4/1/2022</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solidFill>
                            <a:srgbClr val="BEBEBE"/>
                          </a:solidFill>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alpha val="39999"/>
                      </a:srgbClr>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096001" y="4088891"/>
            <a:ext cx="654473" cy="457176"/>
          </a:xfrm>
          <a:prstGeom prst="rect">
            <a:avLst/>
          </a:prstGeom>
          <a:solidFill>
            <a:srgbClr val="FF0000"/>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1</a:t>
            </a:r>
            <a:endParaRPr sz="1600">
              <a:latin typeface="Palatino Linotype"/>
              <a:cs typeface="Palatino Linotype"/>
            </a:endParaRPr>
          </a:p>
        </p:txBody>
      </p:sp>
      <p:sp>
        <p:nvSpPr>
          <p:cNvPr id="6" name="object 6"/>
          <p:cNvSpPr/>
          <p:nvPr/>
        </p:nvSpPr>
        <p:spPr>
          <a:xfrm>
            <a:off x="5608321" y="4120896"/>
            <a:ext cx="419100" cy="419100"/>
          </a:xfrm>
          <a:custGeom>
            <a:avLst/>
            <a:gdLst/>
            <a:ahLst/>
            <a:cxnLst/>
            <a:rect l="l" t="t" r="r" b="b"/>
            <a:pathLst>
              <a:path w="314325" h="419100">
                <a:moveTo>
                  <a:pt x="117729" y="78485"/>
                </a:moveTo>
                <a:lnTo>
                  <a:pt x="39243" y="78485"/>
                </a:lnTo>
                <a:lnTo>
                  <a:pt x="39243" y="379856"/>
                </a:lnTo>
                <a:lnTo>
                  <a:pt x="235458" y="379856"/>
                </a:lnTo>
                <a:lnTo>
                  <a:pt x="235458" y="419099"/>
                </a:lnTo>
                <a:lnTo>
                  <a:pt x="313944" y="340613"/>
                </a:lnTo>
                <a:lnTo>
                  <a:pt x="274701" y="301370"/>
                </a:lnTo>
                <a:lnTo>
                  <a:pt x="117729" y="301370"/>
                </a:lnTo>
                <a:lnTo>
                  <a:pt x="117729" y="78485"/>
                </a:lnTo>
                <a:close/>
              </a:path>
              <a:path w="314325" h="419100">
                <a:moveTo>
                  <a:pt x="235458" y="262127"/>
                </a:moveTo>
                <a:lnTo>
                  <a:pt x="235458" y="301370"/>
                </a:lnTo>
                <a:lnTo>
                  <a:pt x="274701"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5608321" y="4120896"/>
            <a:ext cx="419100" cy="419100"/>
          </a:xfrm>
          <a:custGeom>
            <a:avLst/>
            <a:gdLst/>
            <a:ahLst/>
            <a:cxnLst/>
            <a:rect l="l" t="t" r="r" b="b"/>
            <a:pathLst>
              <a:path w="314325" h="419100">
                <a:moveTo>
                  <a:pt x="78486" y="0"/>
                </a:moveTo>
                <a:lnTo>
                  <a:pt x="156972" y="78485"/>
                </a:lnTo>
                <a:lnTo>
                  <a:pt x="117729" y="78485"/>
                </a:lnTo>
                <a:lnTo>
                  <a:pt x="117729" y="301370"/>
                </a:lnTo>
                <a:lnTo>
                  <a:pt x="235458" y="301370"/>
                </a:lnTo>
                <a:lnTo>
                  <a:pt x="235458" y="262127"/>
                </a:lnTo>
                <a:lnTo>
                  <a:pt x="313944" y="340613"/>
                </a:lnTo>
                <a:lnTo>
                  <a:pt x="235458" y="419099"/>
                </a:lnTo>
                <a:lnTo>
                  <a:pt x="235458"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5022427"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8B6F4C06-9120-4167-9779-3E505AD2BCD5}"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7" cy="650747"/>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2779">
                  <a:extLst>
                    <a:ext uri="{9D8B030D-6E8A-4147-A177-3AD203B41FA5}">
                      <a16:colId xmlns:a16="http://schemas.microsoft.com/office/drawing/2014/main" val="20002"/>
                    </a:ext>
                  </a:extLst>
                </a:gridCol>
                <a:gridCol w="654472">
                  <a:extLst>
                    <a:ext uri="{9D8B030D-6E8A-4147-A177-3AD203B41FA5}">
                      <a16:colId xmlns:a16="http://schemas.microsoft.com/office/drawing/2014/main" val="20003"/>
                    </a:ext>
                  </a:extLst>
                </a:gridCol>
                <a:gridCol w="654473">
                  <a:extLst>
                    <a:ext uri="{9D8B030D-6E8A-4147-A177-3AD203B41FA5}">
                      <a16:colId xmlns:a16="http://schemas.microsoft.com/office/drawing/2014/main" val="20004"/>
                    </a:ext>
                  </a:extLst>
                </a:gridCol>
                <a:gridCol w="652779">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0747">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40"/>
                        </a:spcBef>
                      </a:pPr>
                      <a:endParaRPr sz="1300">
                        <a:latin typeface="Times New Roman"/>
                        <a:cs typeface="Times New Roman"/>
                      </a:endParaRPr>
                    </a:p>
                    <a:p>
                      <a:pPr algn="ctr">
                        <a:lnSpc>
                          <a:spcPct val="100000"/>
                        </a:lnSpc>
                      </a:pPr>
                      <a:r>
                        <a:rPr sz="1600" dirty="0">
                          <a:solidFill>
                            <a:srgbClr val="BEBEBE"/>
                          </a:solidFill>
                          <a:latin typeface="Palatino Linotype"/>
                          <a:cs typeface="Palatino Linotype"/>
                        </a:rPr>
                        <a:t>9</a:t>
                      </a:r>
                      <a:endParaRPr sz="1600">
                        <a:latin typeface="Palatino Linotype"/>
                        <a:cs typeface="Palatino Linotype"/>
                      </a:endParaRPr>
                    </a:p>
                  </a:txBody>
                  <a:tcPr marL="0" marR="0" marT="5080"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571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096001" y="4088891"/>
            <a:ext cx="654473" cy="457176"/>
          </a:xfrm>
          <a:prstGeom prst="rect">
            <a:avLst/>
          </a:prstGeom>
          <a:solidFill>
            <a:srgbClr val="FF0000"/>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1</a:t>
            </a:r>
            <a:endParaRPr sz="1600">
              <a:latin typeface="Palatino Linotype"/>
              <a:cs typeface="Palatino Linotype"/>
            </a:endParaRPr>
          </a:p>
        </p:txBody>
      </p:sp>
      <p:sp>
        <p:nvSpPr>
          <p:cNvPr id="6" name="object 6"/>
          <p:cNvSpPr/>
          <p:nvPr/>
        </p:nvSpPr>
        <p:spPr>
          <a:xfrm>
            <a:off x="4986529" y="4120896"/>
            <a:ext cx="419100" cy="419100"/>
          </a:xfrm>
          <a:custGeom>
            <a:avLst/>
            <a:gdLst/>
            <a:ahLst/>
            <a:cxnLst/>
            <a:rect l="l" t="t" r="r" b="b"/>
            <a:pathLst>
              <a:path w="314325" h="419100">
                <a:moveTo>
                  <a:pt x="117728" y="78485"/>
                </a:moveTo>
                <a:lnTo>
                  <a:pt x="39242" y="78485"/>
                </a:lnTo>
                <a:lnTo>
                  <a:pt x="39242" y="379856"/>
                </a:lnTo>
                <a:lnTo>
                  <a:pt x="235457" y="379856"/>
                </a:lnTo>
                <a:lnTo>
                  <a:pt x="235457" y="419099"/>
                </a:lnTo>
                <a:lnTo>
                  <a:pt x="313943" y="340613"/>
                </a:lnTo>
                <a:lnTo>
                  <a:pt x="274700" y="301370"/>
                </a:lnTo>
                <a:lnTo>
                  <a:pt x="117728" y="301370"/>
                </a:lnTo>
                <a:lnTo>
                  <a:pt x="117728" y="78485"/>
                </a:lnTo>
                <a:close/>
              </a:path>
              <a:path w="314325" h="419100">
                <a:moveTo>
                  <a:pt x="235457" y="262127"/>
                </a:moveTo>
                <a:lnTo>
                  <a:pt x="235457" y="301370"/>
                </a:lnTo>
                <a:lnTo>
                  <a:pt x="274700" y="301370"/>
                </a:lnTo>
                <a:lnTo>
                  <a:pt x="235457" y="262127"/>
                </a:lnTo>
                <a:close/>
              </a:path>
              <a:path w="314325" h="419100">
                <a:moveTo>
                  <a:pt x="78486" y="0"/>
                </a:moveTo>
                <a:lnTo>
                  <a:pt x="0" y="78485"/>
                </a:lnTo>
                <a:lnTo>
                  <a:pt x="156971"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4986529" y="4120896"/>
            <a:ext cx="419100" cy="419100"/>
          </a:xfrm>
          <a:custGeom>
            <a:avLst/>
            <a:gdLst/>
            <a:ahLst/>
            <a:cxnLst/>
            <a:rect l="l" t="t" r="r" b="b"/>
            <a:pathLst>
              <a:path w="314325" h="419100">
                <a:moveTo>
                  <a:pt x="78486" y="0"/>
                </a:moveTo>
                <a:lnTo>
                  <a:pt x="156971" y="78485"/>
                </a:lnTo>
                <a:lnTo>
                  <a:pt x="117728" y="78485"/>
                </a:lnTo>
                <a:lnTo>
                  <a:pt x="117728" y="301370"/>
                </a:lnTo>
                <a:lnTo>
                  <a:pt x="235457" y="301370"/>
                </a:lnTo>
                <a:lnTo>
                  <a:pt x="235457" y="262127"/>
                </a:lnTo>
                <a:lnTo>
                  <a:pt x="313943" y="340613"/>
                </a:lnTo>
                <a:lnTo>
                  <a:pt x="235457" y="419099"/>
                </a:lnTo>
                <a:lnTo>
                  <a:pt x="235457"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4400295"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9B80863A-D518-471A-9B4B-7F6D97CEB68E}"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3" y="3261359"/>
          <a:ext cx="5229008" cy="654557"/>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4473">
                  <a:extLst>
                    <a:ext uri="{9D8B030D-6E8A-4147-A177-3AD203B41FA5}">
                      <a16:colId xmlns:a16="http://schemas.microsoft.com/office/drawing/2014/main" val="20001"/>
                    </a:ext>
                  </a:extLst>
                </a:gridCol>
                <a:gridCol w="657860">
                  <a:extLst>
                    <a:ext uri="{9D8B030D-6E8A-4147-A177-3AD203B41FA5}">
                      <a16:colId xmlns:a16="http://schemas.microsoft.com/office/drawing/2014/main" val="20002"/>
                    </a:ext>
                  </a:extLst>
                </a:gridCol>
                <a:gridCol w="652779">
                  <a:extLst>
                    <a:ext uri="{9D8B030D-6E8A-4147-A177-3AD203B41FA5}">
                      <a16:colId xmlns:a16="http://schemas.microsoft.com/office/drawing/2014/main" val="20003"/>
                    </a:ext>
                  </a:extLst>
                </a:gridCol>
                <a:gridCol w="649392">
                  <a:extLst>
                    <a:ext uri="{9D8B030D-6E8A-4147-A177-3AD203B41FA5}">
                      <a16:colId xmlns:a16="http://schemas.microsoft.com/office/drawing/2014/main" val="20004"/>
                    </a:ext>
                  </a:extLst>
                </a:gridCol>
                <a:gridCol w="652779">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4557">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40"/>
                        </a:spcBef>
                      </a:pPr>
                      <a:endParaRPr sz="1350">
                        <a:latin typeface="Times New Roman"/>
                        <a:cs typeface="Times New Roman"/>
                      </a:endParaRPr>
                    </a:p>
                    <a:p>
                      <a:pPr marL="3175" algn="ctr">
                        <a:lnSpc>
                          <a:spcPct val="100000"/>
                        </a:lnSpc>
                      </a:pPr>
                      <a:r>
                        <a:rPr sz="1600" dirty="0">
                          <a:solidFill>
                            <a:srgbClr val="BEBEBE"/>
                          </a:solidFill>
                          <a:latin typeface="Palatino Linotype"/>
                          <a:cs typeface="Palatino Linotype"/>
                        </a:rPr>
                        <a:t>7</a:t>
                      </a:r>
                      <a:endParaRPr sz="1600">
                        <a:latin typeface="Palatino Linotype"/>
                        <a:cs typeface="Palatino Linotype"/>
                      </a:endParaRPr>
                    </a:p>
                  </a:txBody>
                  <a:tcPr marL="0" marR="0" marT="5080"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90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096001" y="4088891"/>
            <a:ext cx="654473" cy="457176"/>
          </a:xfrm>
          <a:prstGeom prst="rect">
            <a:avLst/>
          </a:prstGeom>
          <a:solidFill>
            <a:srgbClr val="FF0000"/>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1</a:t>
            </a:r>
            <a:endParaRPr sz="1600">
              <a:latin typeface="Palatino Linotype"/>
              <a:cs typeface="Palatino Linotype"/>
            </a:endParaRPr>
          </a:p>
        </p:txBody>
      </p:sp>
      <p:sp>
        <p:nvSpPr>
          <p:cNvPr id="6" name="object 6"/>
          <p:cNvSpPr/>
          <p:nvPr/>
        </p:nvSpPr>
        <p:spPr>
          <a:xfrm>
            <a:off x="4362705" y="4120896"/>
            <a:ext cx="420793" cy="419100"/>
          </a:xfrm>
          <a:custGeom>
            <a:avLst/>
            <a:gdLst/>
            <a:ahLst/>
            <a:cxnLst/>
            <a:rect l="l" t="t" r="r" b="b"/>
            <a:pathLst>
              <a:path w="315595" h="419100">
                <a:moveTo>
                  <a:pt x="118237" y="78866"/>
                </a:moveTo>
                <a:lnTo>
                  <a:pt x="39497" y="78866"/>
                </a:lnTo>
                <a:lnTo>
                  <a:pt x="39497" y="379602"/>
                </a:lnTo>
                <a:lnTo>
                  <a:pt x="236600" y="379602"/>
                </a:lnTo>
                <a:lnTo>
                  <a:pt x="236600" y="419099"/>
                </a:lnTo>
                <a:lnTo>
                  <a:pt x="315468" y="340232"/>
                </a:lnTo>
                <a:lnTo>
                  <a:pt x="275971" y="300735"/>
                </a:lnTo>
                <a:lnTo>
                  <a:pt x="118237" y="300735"/>
                </a:lnTo>
                <a:lnTo>
                  <a:pt x="118237" y="78866"/>
                </a:lnTo>
                <a:close/>
              </a:path>
              <a:path w="315595" h="419100">
                <a:moveTo>
                  <a:pt x="236600" y="261365"/>
                </a:moveTo>
                <a:lnTo>
                  <a:pt x="236600" y="300735"/>
                </a:lnTo>
                <a:lnTo>
                  <a:pt x="275971" y="300735"/>
                </a:lnTo>
                <a:lnTo>
                  <a:pt x="236600" y="261365"/>
                </a:lnTo>
                <a:close/>
              </a:path>
              <a:path w="315595" h="419100">
                <a:moveTo>
                  <a:pt x="78867" y="0"/>
                </a:moveTo>
                <a:lnTo>
                  <a:pt x="0" y="78866"/>
                </a:lnTo>
                <a:lnTo>
                  <a:pt x="157734" y="78866"/>
                </a:lnTo>
                <a:lnTo>
                  <a:pt x="78867" y="0"/>
                </a:lnTo>
                <a:close/>
              </a:path>
            </a:pathLst>
          </a:custGeom>
          <a:solidFill>
            <a:srgbClr val="00B8FF"/>
          </a:solidFill>
        </p:spPr>
        <p:txBody>
          <a:bodyPr wrap="square" lIns="0" tIns="0" rIns="0" bIns="0" rtlCol="0"/>
          <a:lstStyle/>
          <a:p>
            <a:endParaRPr/>
          </a:p>
        </p:txBody>
      </p:sp>
      <p:sp>
        <p:nvSpPr>
          <p:cNvPr id="7" name="object 7"/>
          <p:cNvSpPr/>
          <p:nvPr/>
        </p:nvSpPr>
        <p:spPr>
          <a:xfrm>
            <a:off x="4362705" y="4120896"/>
            <a:ext cx="420793" cy="419100"/>
          </a:xfrm>
          <a:custGeom>
            <a:avLst/>
            <a:gdLst/>
            <a:ahLst/>
            <a:cxnLst/>
            <a:rect l="l" t="t" r="r" b="b"/>
            <a:pathLst>
              <a:path w="315595" h="419100">
                <a:moveTo>
                  <a:pt x="78867" y="0"/>
                </a:moveTo>
                <a:lnTo>
                  <a:pt x="157734" y="78866"/>
                </a:lnTo>
                <a:lnTo>
                  <a:pt x="118237" y="78866"/>
                </a:lnTo>
                <a:lnTo>
                  <a:pt x="118237" y="300735"/>
                </a:lnTo>
                <a:lnTo>
                  <a:pt x="236600" y="300735"/>
                </a:lnTo>
                <a:lnTo>
                  <a:pt x="236600" y="261365"/>
                </a:lnTo>
                <a:lnTo>
                  <a:pt x="315468" y="340232"/>
                </a:lnTo>
                <a:lnTo>
                  <a:pt x="236600" y="419099"/>
                </a:lnTo>
                <a:lnTo>
                  <a:pt x="236600" y="379602"/>
                </a:lnTo>
                <a:lnTo>
                  <a:pt x="39497" y="379602"/>
                </a:lnTo>
                <a:lnTo>
                  <a:pt x="39497" y="78866"/>
                </a:lnTo>
                <a:lnTo>
                  <a:pt x="0" y="78866"/>
                </a:lnTo>
                <a:lnTo>
                  <a:pt x="78867"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777996"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992C8B64-C6AE-4E85-BCEE-C952CB8345D8}"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2122"/>
          <a:ext cx="5227317"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6167">
                  <a:extLst>
                    <a:ext uri="{9D8B030D-6E8A-4147-A177-3AD203B41FA5}">
                      <a16:colId xmlns:a16="http://schemas.microsoft.com/office/drawing/2014/main" val="20001"/>
                    </a:ext>
                  </a:extLst>
                </a:gridCol>
                <a:gridCol w="656167">
                  <a:extLst>
                    <a:ext uri="{9D8B030D-6E8A-4147-A177-3AD203B41FA5}">
                      <a16:colId xmlns:a16="http://schemas.microsoft.com/office/drawing/2014/main" val="20002"/>
                    </a:ext>
                  </a:extLst>
                </a:gridCol>
                <a:gridCol w="651087">
                  <a:extLst>
                    <a:ext uri="{9D8B030D-6E8A-4147-A177-3AD203B41FA5}">
                      <a16:colId xmlns:a16="http://schemas.microsoft.com/office/drawing/2014/main" val="20003"/>
                    </a:ext>
                  </a:extLst>
                </a:gridCol>
                <a:gridCol w="649392">
                  <a:extLst>
                    <a:ext uri="{9D8B030D-6E8A-4147-A177-3AD203B41FA5}">
                      <a16:colId xmlns:a16="http://schemas.microsoft.com/office/drawing/2014/main" val="20004"/>
                    </a:ext>
                  </a:extLst>
                </a:gridCol>
                <a:gridCol w="652779">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2</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35"/>
                        </a:spcBef>
                      </a:pPr>
                      <a:endParaRPr sz="1350">
                        <a:latin typeface="Times New Roman"/>
                        <a:cs typeface="Times New Roman"/>
                      </a:endParaRPr>
                    </a:p>
                    <a:p>
                      <a:pPr algn="ctr">
                        <a:lnSpc>
                          <a:spcPct val="100000"/>
                        </a:lnSpc>
                      </a:pPr>
                      <a:r>
                        <a:rPr sz="1600" dirty="0">
                          <a:solidFill>
                            <a:srgbClr val="BEBEBE"/>
                          </a:solidFill>
                          <a:latin typeface="Palatino Linotype"/>
                          <a:cs typeface="Palatino Linotype"/>
                        </a:rPr>
                        <a:t>5</a:t>
                      </a:r>
                      <a:endParaRPr sz="1600">
                        <a:latin typeface="Palatino Linotype"/>
                        <a:cs typeface="Palatino Linotype"/>
                      </a:endParaRPr>
                    </a:p>
                  </a:txBody>
                  <a:tcPr marL="0" marR="0" marT="444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1905"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096001" y="4088891"/>
            <a:ext cx="654473" cy="457176"/>
          </a:xfrm>
          <a:prstGeom prst="rect">
            <a:avLst/>
          </a:prstGeom>
          <a:solidFill>
            <a:srgbClr val="FF0000"/>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1</a:t>
            </a:r>
            <a:endParaRPr sz="1600">
              <a:latin typeface="Palatino Linotype"/>
              <a:cs typeface="Palatino Linotype"/>
            </a:endParaRPr>
          </a:p>
        </p:txBody>
      </p:sp>
      <p:sp>
        <p:nvSpPr>
          <p:cNvPr id="6" name="object 6"/>
          <p:cNvSpPr/>
          <p:nvPr/>
        </p:nvSpPr>
        <p:spPr>
          <a:xfrm>
            <a:off x="3671824" y="4120896"/>
            <a:ext cx="420793" cy="419100"/>
          </a:xfrm>
          <a:custGeom>
            <a:avLst/>
            <a:gdLst/>
            <a:ahLst/>
            <a:cxnLst/>
            <a:rect l="l" t="t" r="r" b="b"/>
            <a:pathLst>
              <a:path w="315594" h="419100">
                <a:moveTo>
                  <a:pt x="118363" y="78866"/>
                </a:moveTo>
                <a:lnTo>
                  <a:pt x="39496" y="78866"/>
                </a:lnTo>
                <a:lnTo>
                  <a:pt x="39496" y="379602"/>
                </a:lnTo>
                <a:lnTo>
                  <a:pt x="236600" y="379602"/>
                </a:lnTo>
                <a:lnTo>
                  <a:pt x="236600" y="419099"/>
                </a:lnTo>
                <a:lnTo>
                  <a:pt x="315468" y="340232"/>
                </a:lnTo>
                <a:lnTo>
                  <a:pt x="275970" y="300735"/>
                </a:lnTo>
                <a:lnTo>
                  <a:pt x="118363" y="300735"/>
                </a:lnTo>
                <a:lnTo>
                  <a:pt x="118363" y="78866"/>
                </a:lnTo>
                <a:close/>
              </a:path>
              <a:path w="315594" h="419100">
                <a:moveTo>
                  <a:pt x="236600" y="261365"/>
                </a:moveTo>
                <a:lnTo>
                  <a:pt x="236600" y="300735"/>
                </a:lnTo>
                <a:lnTo>
                  <a:pt x="275970" y="300735"/>
                </a:lnTo>
                <a:lnTo>
                  <a:pt x="236600" y="261365"/>
                </a:lnTo>
                <a:close/>
              </a:path>
              <a:path w="315594" h="419100">
                <a:moveTo>
                  <a:pt x="78867" y="0"/>
                </a:moveTo>
                <a:lnTo>
                  <a:pt x="0" y="78866"/>
                </a:lnTo>
                <a:lnTo>
                  <a:pt x="157733" y="78866"/>
                </a:lnTo>
                <a:lnTo>
                  <a:pt x="78867" y="0"/>
                </a:lnTo>
                <a:close/>
              </a:path>
            </a:pathLst>
          </a:custGeom>
          <a:solidFill>
            <a:srgbClr val="00B8FF"/>
          </a:solidFill>
        </p:spPr>
        <p:txBody>
          <a:bodyPr wrap="square" lIns="0" tIns="0" rIns="0" bIns="0" rtlCol="0"/>
          <a:lstStyle/>
          <a:p>
            <a:endParaRPr/>
          </a:p>
        </p:txBody>
      </p:sp>
      <p:sp>
        <p:nvSpPr>
          <p:cNvPr id="7" name="object 7"/>
          <p:cNvSpPr/>
          <p:nvPr/>
        </p:nvSpPr>
        <p:spPr>
          <a:xfrm>
            <a:off x="3671824" y="4120896"/>
            <a:ext cx="420793" cy="419100"/>
          </a:xfrm>
          <a:custGeom>
            <a:avLst/>
            <a:gdLst/>
            <a:ahLst/>
            <a:cxnLst/>
            <a:rect l="l" t="t" r="r" b="b"/>
            <a:pathLst>
              <a:path w="315594" h="419100">
                <a:moveTo>
                  <a:pt x="78867" y="0"/>
                </a:moveTo>
                <a:lnTo>
                  <a:pt x="157733" y="78866"/>
                </a:lnTo>
                <a:lnTo>
                  <a:pt x="118363" y="78866"/>
                </a:lnTo>
                <a:lnTo>
                  <a:pt x="118363" y="300735"/>
                </a:lnTo>
                <a:lnTo>
                  <a:pt x="236600" y="300735"/>
                </a:lnTo>
                <a:lnTo>
                  <a:pt x="236600" y="261365"/>
                </a:lnTo>
                <a:lnTo>
                  <a:pt x="315468" y="340232"/>
                </a:lnTo>
                <a:lnTo>
                  <a:pt x="236600" y="419099"/>
                </a:lnTo>
                <a:lnTo>
                  <a:pt x="236600" y="379602"/>
                </a:lnTo>
                <a:lnTo>
                  <a:pt x="39496" y="379602"/>
                </a:lnTo>
                <a:lnTo>
                  <a:pt x="39496" y="78866"/>
                </a:lnTo>
                <a:lnTo>
                  <a:pt x="0" y="78866"/>
                </a:lnTo>
                <a:lnTo>
                  <a:pt x="78867"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086776"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5C9DB12D-1865-46CB-BA25-708C8304592F}"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4381" y="3262122"/>
          <a:ext cx="5229007" cy="653795"/>
        </p:xfrm>
        <a:graphic>
          <a:graphicData uri="http://schemas.openxmlformats.org/drawingml/2006/table">
            <a:tbl>
              <a:tblPr firstRow="1" bandRow="1">
                <a:tableStyleId>{2D5ABB26-0587-4C30-8999-92F81FD0307C}</a:tableStyleId>
              </a:tblPr>
              <a:tblGrid>
                <a:gridCol w="657012">
                  <a:extLst>
                    <a:ext uri="{9D8B030D-6E8A-4147-A177-3AD203B41FA5}">
                      <a16:colId xmlns:a16="http://schemas.microsoft.com/office/drawing/2014/main" val="20000"/>
                    </a:ext>
                  </a:extLst>
                </a:gridCol>
                <a:gridCol w="656167">
                  <a:extLst>
                    <a:ext uri="{9D8B030D-6E8A-4147-A177-3AD203B41FA5}">
                      <a16:colId xmlns:a16="http://schemas.microsoft.com/office/drawing/2014/main" val="20001"/>
                    </a:ext>
                  </a:extLst>
                </a:gridCol>
                <a:gridCol w="655320">
                  <a:extLst>
                    <a:ext uri="{9D8B030D-6E8A-4147-A177-3AD203B41FA5}">
                      <a16:colId xmlns:a16="http://schemas.microsoft.com/office/drawing/2014/main" val="20002"/>
                    </a:ext>
                  </a:extLst>
                </a:gridCol>
                <a:gridCol w="651085">
                  <a:extLst>
                    <a:ext uri="{9D8B030D-6E8A-4147-A177-3AD203B41FA5}">
                      <a16:colId xmlns:a16="http://schemas.microsoft.com/office/drawing/2014/main" val="20003"/>
                    </a:ext>
                  </a:extLst>
                </a:gridCol>
                <a:gridCol w="649392">
                  <a:extLst>
                    <a:ext uri="{9D8B030D-6E8A-4147-A177-3AD203B41FA5}">
                      <a16:colId xmlns:a16="http://schemas.microsoft.com/office/drawing/2014/main" val="20004"/>
                    </a:ext>
                  </a:extLst>
                </a:gridCol>
                <a:gridCol w="652779">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35"/>
                        </a:spcBef>
                      </a:pPr>
                      <a:endParaRPr sz="1350">
                        <a:latin typeface="Times New Roman"/>
                        <a:cs typeface="Times New Roman"/>
                      </a:endParaRPr>
                    </a:p>
                    <a:p>
                      <a:pPr algn="ctr">
                        <a:lnSpc>
                          <a:spcPct val="100000"/>
                        </a:lnSpc>
                      </a:pPr>
                      <a:r>
                        <a:rPr sz="1600" dirty="0">
                          <a:solidFill>
                            <a:srgbClr val="BEBEBE"/>
                          </a:solidFill>
                          <a:latin typeface="Palatino Linotype"/>
                          <a:cs typeface="Palatino Linotype"/>
                        </a:rPr>
                        <a:t>2</a:t>
                      </a:r>
                      <a:endParaRPr sz="1600">
                        <a:latin typeface="Palatino Linotype"/>
                        <a:cs typeface="Palatino Linotype"/>
                      </a:endParaRPr>
                    </a:p>
                  </a:txBody>
                  <a:tcPr marL="0" marR="0" marT="444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2</a:t>
                      </a:r>
                      <a:endParaRPr sz="1600">
                        <a:latin typeface="Palatino Linotype"/>
                        <a:cs typeface="Palatino Linotype"/>
                      </a:endParaRPr>
                    </a:p>
                  </a:txBody>
                  <a:tcPr marL="0" marR="0" marT="2540"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1905"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096001" y="4088891"/>
            <a:ext cx="654473" cy="457176"/>
          </a:xfrm>
          <a:prstGeom prst="rect">
            <a:avLst/>
          </a:prstGeom>
          <a:solidFill>
            <a:srgbClr val="FF0000"/>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1</a:t>
            </a:r>
            <a:endParaRPr sz="1600">
              <a:latin typeface="Palatino Linotype"/>
              <a:cs typeface="Palatino Linotype"/>
            </a:endParaRPr>
          </a:p>
        </p:txBody>
      </p:sp>
      <p:sp>
        <p:nvSpPr>
          <p:cNvPr id="6" name="object 6"/>
          <p:cNvSpPr/>
          <p:nvPr/>
        </p:nvSpPr>
        <p:spPr>
          <a:xfrm>
            <a:off x="3740912" y="2668524"/>
            <a:ext cx="146473" cy="441959"/>
          </a:xfrm>
          <a:custGeom>
            <a:avLst/>
            <a:gdLst/>
            <a:ahLst/>
            <a:cxnLst/>
            <a:rect l="l" t="t" r="r" b="b"/>
            <a:pathLst>
              <a:path w="109855" h="441960">
                <a:moveTo>
                  <a:pt x="0" y="332231"/>
                </a:moveTo>
                <a:lnTo>
                  <a:pt x="54864" y="441960"/>
                </a:lnTo>
                <a:lnTo>
                  <a:pt x="91439" y="368808"/>
                </a:lnTo>
                <a:lnTo>
                  <a:pt x="36576" y="368808"/>
                </a:lnTo>
                <a:lnTo>
                  <a:pt x="36576" y="356615"/>
                </a:lnTo>
                <a:lnTo>
                  <a:pt x="0" y="332231"/>
                </a:lnTo>
                <a:close/>
              </a:path>
              <a:path w="109855" h="441960">
                <a:moveTo>
                  <a:pt x="36576" y="356615"/>
                </a:moveTo>
                <a:lnTo>
                  <a:pt x="36576" y="368808"/>
                </a:lnTo>
                <a:lnTo>
                  <a:pt x="54864" y="368808"/>
                </a:lnTo>
                <a:lnTo>
                  <a:pt x="36576" y="356615"/>
                </a:lnTo>
                <a:close/>
              </a:path>
              <a:path w="109855" h="441960">
                <a:moveTo>
                  <a:pt x="73152" y="0"/>
                </a:moveTo>
                <a:lnTo>
                  <a:pt x="36576" y="0"/>
                </a:lnTo>
                <a:lnTo>
                  <a:pt x="36576" y="356615"/>
                </a:lnTo>
                <a:lnTo>
                  <a:pt x="54864" y="368808"/>
                </a:lnTo>
                <a:lnTo>
                  <a:pt x="73152" y="356615"/>
                </a:lnTo>
                <a:lnTo>
                  <a:pt x="73152" y="0"/>
                </a:lnTo>
                <a:close/>
              </a:path>
              <a:path w="109855" h="441960">
                <a:moveTo>
                  <a:pt x="73152" y="356615"/>
                </a:moveTo>
                <a:lnTo>
                  <a:pt x="54864" y="368808"/>
                </a:lnTo>
                <a:lnTo>
                  <a:pt x="73152" y="368808"/>
                </a:lnTo>
                <a:lnTo>
                  <a:pt x="73152" y="356615"/>
                </a:lnTo>
                <a:close/>
              </a:path>
              <a:path w="109855" h="441960">
                <a:moveTo>
                  <a:pt x="109728" y="332231"/>
                </a:moveTo>
                <a:lnTo>
                  <a:pt x="73152" y="356615"/>
                </a:lnTo>
                <a:lnTo>
                  <a:pt x="73152" y="368808"/>
                </a:lnTo>
                <a:lnTo>
                  <a:pt x="91439" y="368808"/>
                </a:lnTo>
                <a:lnTo>
                  <a:pt x="109728" y="332231"/>
                </a:lnTo>
                <a:close/>
              </a:path>
            </a:pathLst>
          </a:custGeom>
          <a:solidFill>
            <a:srgbClr val="FF0000"/>
          </a:solidFill>
        </p:spPr>
        <p:txBody>
          <a:bodyPr wrap="square" lIns="0" tIns="0" rIns="0" bIns="0" rtlCol="0"/>
          <a:lstStyle/>
          <a:p>
            <a:endParaRPr/>
          </a:p>
        </p:txBody>
      </p:sp>
      <p:sp>
        <p:nvSpPr>
          <p:cNvPr id="7" name="object 7"/>
          <p:cNvSpPr txBox="1"/>
          <p:nvPr/>
        </p:nvSpPr>
        <p:spPr>
          <a:xfrm>
            <a:off x="3147230" y="2283332"/>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pic>
        <p:nvPicPr>
          <p:cNvPr id="8"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9" name="Date Placeholder 8"/>
          <p:cNvSpPr>
            <a:spLocks noGrp="1"/>
          </p:cNvSpPr>
          <p:nvPr>
            <p:ph type="dt" idx="10"/>
          </p:nvPr>
        </p:nvSpPr>
        <p:spPr/>
        <p:txBody>
          <a:bodyPr/>
          <a:lstStyle/>
          <a:p>
            <a:fld id="{4D7ABB4B-9BD8-4C53-8C77-CFDD114FA437}" type="datetime1">
              <a:rPr lang="en-US" smtClean="0"/>
              <a:pPr/>
              <a:t>4/1/2022</a:t>
            </a:fld>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2122"/>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35"/>
                        </a:spcBef>
                      </a:pPr>
                      <a:endParaRPr sz="1350">
                        <a:latin typeface="Times New Roman"/>
                        <a:cs typeface="Times New Roman"/>
                      </a:endParaRPr>
                    </a:p>
                    <a:p>
                      <a:pPr marL="2540" algn="ctr">
                        <a:lnSpc>
                          <a:spcPct val="100000"/>
                        </a:lnSpc>
                      </a:pPr>
                      <a:r>
                        <a:rPr sz="1600" dirty="0">
                          <a:latin typeface="Palatino Linotype"/>
                          <a:cs typeface="Palatino Linotype"/>
                        </a:rPr>
                        <a:t>1</a:t>
                      </a:r>
                      <a:endParaRPr sz="1600">
                        <a:latin typeface="Palatino Linotype"/>
                        <a:cs typeface="Palatino Linotype"/>
                      </a:endParaRPr>
                    </a:p>
                  </a:txBody>
                  <a:tcPr marL="0" marR="0" marT="444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2</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3175"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328A54D0-8D0E-477B-85CA-67BE85B860FE}"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code</a:t>
            </a:r>
          </a:p>
        </p:txBody>
      </p:sp>
      <p:sp>
        <p:nvSpPr>
          <p:cNvPr id="3" name="Content Placeholder 2"/>
          <p:cNvSpPr>
            <a:spLocks noGrp="1"/>
          </p:cNvSpPr>
          <p:nvPr>
            <p:ph idx="1"/>
          </p:nvPr>
        </p:nvSpPr>
        <p:spPr/>
        <p:txBody>
          <a:bodyPr>
            <a:normAutofit/>
          </a:bodyPr>
          <a:lstStyle/>
          <a:p>
            <a:r>
              <a:rPr lang="en-US" dirty="0"/>
              <a:t>BEGIN.</a:t>
            </a:r>
          </a:p>
          <a:p>
            <a:r>
              <a:rPr lang="en-US" b="1" dirty="0"/>
              <a:t>NUMBER</a:t>
            </a:r>
            <a:r>
              <a:rPr lang="en-US" dirty="0"/>
              <a:t> s1, s2, </a:t>
            </a:r>
            <a:r>
              <a:rPr lang="en-US" b="1" dirty="0"/>
              <a:t>sum</a:t>
            </a:r>
            <a:r>
              <a:rPr lang="en-US" dirty="0"/>
              <a:t>.</a:t>
            </a:r>
          </a:p>
          <a:p>
            <a:r>
              <a:rPr lang="en-US" dirty="0"/>
              <a:t>OUTPUT("Input number1:")</a:t>
            </a:r>
          </a:p>
          <a:p>
            <a:r>
              <a:rPr lang="en-US" dirty="0"/>
              <a:t>INPUT s1.</a:t>
            </a:r>
          </a:p>
          <a:p>
            <a:r>
              <a:rPr lang="en-US" dirty="0"/>
              <a:t>OUTPUT("Input number2:")</a:t>
            </a:r>
          </a:p>
          <a:p>
            <a:r>
              <a:rPr lang="en-US" dirty="0"/>
              <a:t>INPUT s2.</a:t>
            </a:r>
          </a:p>
          <a:p>
            <a:r>
              <a:rPr lang="en-US" b="1" dirty="0"/>
              <a:t>sum</a:t>
            </a:r>
            <a:r>
              <a:rPr lang="en-US" dirty="0"/>
              <a:t>=s1+s2.</a:t>
            </a:r>
          </a:p>
          <a:p>
            <a:r>
              <a:rPr lang="en-US" dirty="0"/>
              <a:t>OUTPUT </a:t>
            </a:r>
            <a:r>
              <a:rPr lang="en-US" b="1" dirty="0"/>
              <a:t>sum</a:t>
            </a:r>
            <a:r>
              <a:rPr lang="en-US" dirty="0"/>
              <a:t>.</a:t>
            </a:r>
          </a:p>
          <a:p>
            <a:pPr>
              <a:buNone/>
            </a:pPr>
            <a:endParaRPr lang="en-US" dirty="0"/>
          </a:p>
        </p:txBody>
      </p:sp>
      <p:sp>
        <p:nvSpPr>
          <p:cNvPr id="5" name="Date Placeholder 4"/>
          <p:cNvSpPr>
            <a:spLocks noGrp="1"/>
          </p:cNvSpPr>
          <p:nvPr>
            <p:ph type="dt" sz="half" idx="10"/>
          </p:nvPr>
        </p:nvSpPr>
        <p:spPr/>
        <p:txBody>
          <a:bodyPr/>
          <a:lstStyle/>
          <a:p>
            <a:fld id="{CF226496-4D2C-43EA-B8F9-FE81144FB4CE}" type="datetime1">
              <a:rPr lang="en-US" smtClean="0"/>
              <a:pPr/>
              <a:t>4/1/2022</a:t>
            </a:fld>
            <a:endParaRPr lang="en-US"/>
          </a:p>
        </p:txBody>
      </p:sp>
      <p:sp>
        <p:nvSpPr>
          <p:cNvPr id="6" name="Slide Number Placeholder 5"/>
          <p:cNvSpPr>
            <a:spLocks noGrp="1"/>
          </p:cNvSpPr>
          <p:nvPr>
            <p:ph type="sldNum" sz="quarter" idx="12"/>
          </p:nvPr>
        </p:nvSpPr>
        <p:spPr/>
        <p:txBody>
          <a:bodyPr/>
          <a:lstStyle/>
          <a:p>
            <a:fld id="{69572EDE-1938-46BA-8734-99E68C80D35D}"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925D5C49-D2E1-46B3-8CA8-851094B07C1A}"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074746" y="1606422"/>
            <a:ext cx="720513" cy="1021080"/>
          </a:xfrm>
          <a:prstGeom prst="rect">
            <a:avLst/>
          </a:prstGeom>
        </p:spPr>
        <p:txBody>
          <a:bodyPr vert="horz" wrap="square" lIns="0" tIns="11430" rIns="0" bIns="0" rtlCol="0">
            <a:spAutoFit/>
          </a:bodyPr>
          <a:lstStyle/>
          <a:p>
            <a:pPr marL="12700" marR="5080" indent="-635" algn="ctr">
              <a:lnSpc>
                <a:spcPct val="102099"/>
              </a:lnSpc>
              <a:spcBef>
                <a:spcPts val="90"/>
              </a:spcBef>
            </a:pPr>
            <a:r>
              <a:rPr sz="1600" spc="15"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7081688" y="2121407"/>
            <a:ext cx="364067" cy="981710"/>
          </a:xfrm>
          <a:custGeom>
            <a:avLst/>
            <a:gdLst/>
            <a:ahLst/>
            <a:cxnLst/>
            <a:rect l="l" t="t" r="r" b="b"/>
            <a:pathLst>
              <a:path w="273050" h="981710">
                <a:moveTo>
                  <a:pt x="0" y="898270"/>
                </a:moveTo>
                <a:lnTo>
                  <a:pt x="18161" y="981455"/>
                </a:lnTo>
                <a:lnTo>
                  <a:pt x="69844" y="921512"/>
                </a:lnTo>
                <a:lnTo>
                  <a:pt x="39878" y="921512"/>
                </a:lnTo>
                <a:lnTo>
                  <a:pt x="27559" y="918337"/>
                </a:lnTo>
                <a:lnTo>
                  <a:pt x="30679" y="906033"/>
                </a:lnTo>
                <a:lnTo>
                  <a:pt x="0" y="898270"/>
                </a:lnTo>
                <a:close/>
              </a:path>
              <a:path w="273050" h="981710">
                <a:moveTo>
                  <a:pt x="30679" y="906033"/>
                </a:moveTo>
                <a:lnTo>
                  <a:pt x="27559" y="918337"/>
                </a:lnTo>
                <a:lnTo>
                  <a:pt x="39878" y="921512"/>
                </a:lnTo>
                <a:lnTo>
                  <a:pt x="43010" y="909153"/>
                </a:lnTo>
                <a:lnTo>
                  <a:pt x="30679" y="906033"/>
                </a:lnTo>
                <a:close/>
              </a:path>
              <a:path w="273050" h="981710">
                <a:moveTo>
                  <a:pt x="43010" y="909153"/>
                </a:moveTo>
                <a:lnTo>
                  <a:pt x="39878" y="921512"/>
                </a:lnTo>
                <a:lnTo>
                  <a:pt x="69844" y="921512"/>
                </a:lnTo>
                <a:lnTo>
                  <a:pt x="73787" y="916939"/>
                </a:lnTo>
                <a:lnTo>
                  <a:pt x="43010" y="909153"/>
                </a:lnTo>
                <a:close/>
              </a:path>
              <a:path w="273050" h="981710">
                <a:moveTo>
                  <a:pt x="260477" y="0"/>
                </a:moveTo>
                <a:lnTo>
                  <a:pt x="30679" y="906033"/>
                </a:lnTo>
                <a:lnTo>
                  <a:pt x="43010" y="909153"/>
                </a:lnTo>
                <a:lnTo>
                  <a:pt x="272669" y="3047"/>
                </a:lnTo>
                <a:lnTo>
                  <a:pt x="260477" y="0"/>
                </a:lnTo>
                <a:close/>
              </a:path>
            </a:pathLst>
          </a:custGeom>
          <a:solidFill>
            <a:srgbClr val="000000"/>
          </a:solidFill>
        </p:spPr>
        <p:txBody>
          <a:bodyPr wrap="square" lIns="0" tIns="0" rIns="0" bIns="0" rtlCol="0"/>
          <a:lstStyle/>
          <a:p>
            <a:endParaRPr/>
          </a:p>
        </p:txBody>
      </p:sp>
      <p:pic>
        <p:nvPicPr>
          <p:cNvPr id="7"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31881A07-54A0-4ACA-AC8F-B262564A5008}" type="datetime1">
              <a:rPr lang="en-US" smtClean="0"/>
              <a:pPr/>
              <a:t>4/1/2022</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solidFill>
                            <a:srgbClr val="BEBEBE"/>
                          </a:solidFill>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alpha val="39999"/>
                      </a:srgbClr>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p:nvPr/>
        </p:nvSpPr>
        <p:spPr>
          <a:xfrm>
            <a:off x="6299201" y="4120896"/>
            <a:ext cx="419100" cy="419100"/>
          </a:xfrm>
          <a:custGeom>
            <a:avLst/>
            <a:gdLst/>
            <a:ahLst/>
            <a:cxnLst/>
            <a:rect l="l" t="t" r="r" b="b"/>
            <a:pathLst>
              <a:path w="314325" h="419100">
                <a:moveTo>
                  <a:pt x="117728" y="78485"/>
                </a:moveTo>
                <a:lnTo>
                  <a:pt x="39242" y="78485"/>
                </a:lnTo>
                <a:lnTo>
                  <a:pt x="39242" y="379856"/>
                </a:lnTo>
                <a:lnTo>
                  <a:pt x="235458" y="379856"/>
                </a:lnTo>
                <a:lnTo>
                  <a:pt x="235458" y="419099"/>
                </a:lnTo>
                <a:lnTo>
                  <a:pt x="313944" y="340613"/>
                </a:lnTo>
                <a:lnTo>
                  <a:pt x="274700" y="301370"/>
                </a:lnTo>
                <a:lnTo>
                  <a:pt x="117728" y="301370"/>
                </a:lnTo>
                <a:lnTo>
                  <a:pt x="117728"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6" name="object 6"/>
          <p:cNvSpPr/>
          <p:nvPr/>
        </p:nvSpPr>
        <p:spPr>
          <a:xfrm>
            <a:off x="6299201" y="4120896"/>
            <a:ext cx="419100" cy="419100"/>
          </a:xfrm>
          <a:custGeom>
            <a:avLst/>
            <a:gdLst/>
            <a:ahLst/>
            <a:cxnLst/>
            <a:rect l="l" t="t" r="r" b="b"/>
            <a:pathLst>
              <a:path w="314325" h="419100">
                <a:moveTo>
                  <a:pt x="78486" y="0"/>
                </a:moveTo>
                <a:lnTo>
                  <a:pt x="156972" y="78485"/>
                </a:lnTo>
                <a:lnTo>
                  <a:pt x="117728" y="78485"/>
                </a:lnTo>
                <a:lnTo>
                  <a:pt x="117728" y="301370"/>
                </a:lnTo>
                <a:lnTo>
                  <a:pt x="235458" y="301370"/>
                </a:lnTo>
                <a:lnTo>
                  <a:pt x="235458" y="262127"/>
                </a:lnTo>
                <a:lnTo>
                  <a:pt x="313944" y="340613"/>
                </a:lnTo>
                <a:lnTo>
                  <a:pt x="235458" y="419099"/>
                </a:lnTo>
                <a:lnTo>
                  <a:pt x="235458"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6748272" y="4088891"/>
            <a:ext cx="654473" cy="662361"/>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4</a:t>
            </a:r>
            <a:endParaRPr sz="1600">
              <a:latin typeface="Palatino Linotype"/>
              <a:cs typeface="Palatino Linotype"/>
            </a:endParaRPr>
          </a:p>
          <a:p>
            <a:pPr marR="448945" algn="ctr">
              <a:lnSpc>
                <a:spcPts val="1345"/>
              </a:lnSpc>
              <a:spcBef>
                <a:spcPts val="305"/>
              </a:spcBef>
            </a:pPr>
            <a:r>
              <a:rPr sz="1600" spc="10" dirty="0">
                <a:latin typeface="Palatino Linotype"/>
                <a:cs typeface="Palatino Linotype"/>
              </a:rPr>
              <a:t>e</a:t>
            </a:r>
            <a:endParaRPr sz="1600">
              <a:latin typeface="Palatino Linotype"/>
              <a:cs typeface="Palatino Linotype"/>
            </a:endParaRPr>
          </a:p>
        </p:txBody>
      </p:sp>
      <p:sp>
        <p:nvSpPr>
          <p:cNvPr id="8" name="object 8"/>
          <p:cNvSpPr txBox="1"/>
          <p:nvPr/>
        </p:nvSpPr>
        <p:spPr>
          <a:xfrm>
            <a:off x="5713646" y="4554678"/>
            <a:ext cx="964353"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F3C53C3A-2205-4819-A1A6-432A587E4AC4}"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8158"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5319">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024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solidFill>
                            <a:srgbClr val="BEBEBE"/>
                          </a:solidFill>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444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748272"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4</a:t>
            </a:r>
            <a:endParaRPr sz="1600">
              <a:latin typeface="Palatino Linotype"/>
              <a:cs typeface="Palatino Linotype"/>
            </a:endParaRPr>
          </a:p>
        </p:txBody>
      </p:sp>
      <p:sp>
        <p:nvSpPr>
          <p:cNvPr id="6" name="object 6"/>
          <p:cNvSpPr/>
          <p:nvPr/>
        </p:nvSpPr>
        <p:spPr>
          <a:xfrm>
            <a:off x="5677407" y="4120896"/>
            <a:ext cx="419100" cy="419100"/>
          </a:xfrm>
          <a:custGeom>
            <a:avLst/>
            <a:gdLst/>
            <a:ahLst/>
            <a:cxnLst/>
            <a:rect l="l" t="t" r="r" b="b"/>
            <a:pathLst>
              <a:path w="314325" h="419100">
                <a:moveTo>
                  <a:pt x="117729" y="78485"/>
                </a:moveTo>
                <a:lnTo>
                  <a:pt x="39243" y="78485"/>
                </a:lnTo>
                <a:lnTo>
                  <a:pt x="39243" y="379856"/>
                </a:lnTo>
                <a:lnTo>
                  <a:pt x="235458" y="379856"/>
                </a:lnTo>
                <a:lnTo>
                  <a:pt x="235458" y="419099"/>
                </a:lnTo>
                <a:lnTo>
                  <a:pt x="313944" y="340613"/>
                </a:lnTo>
                <a:lnTo>
                  <a:pt x="274700" y="301370"/>
                </a:lnTo>
                <a:lnTo>
                  <a:pt x="117729" y="301370"/>
                </a:lnTo>
                <a:lnTo>
                  <a:pt x="117729"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5677407" y="4120896"/>
            <a:ext cx="419100" cy="419100"/>
          </a:xfrm>
          <a:custGeom>
            <a:avLst/>
            <a:gdLst/>
            <a:ahLst/>
            <a:cxnLst/>
            <a:rect l="l" t="t" r="r" b="b"/>
            <a:pathLst>
              <a:path w="314325" h="419100">
                <a:moveTo>
                  <a:pt x="78486" y="0"/>
                </a:moveTo>
                <a:lnTo>
                  <a:pt x="156972" y="78485"/>
                </a:lnTo>
                <a:lnTo>
                  <a:pt x="117729" y="78485"/>
                </a:lnTo>
                <a:lnTo>
                  <a:pt x="117729" y="301370"/>
                </a:lnTo>
                <a:lnTo>
                  <a:pt x="235458" y="301370"/>
                </a:lnTo>
                <a:lnTo>
                  <a:pt x="235458" y="262127"/>
                </a:lnTo>
                <a:lnTo>
                  <a:pt x="313944" y="340613"/>
                </a:lnTo>
                <a:lnTo>
                  <a:pt x="235458" y="419099"/>
                </a:lnTo>
                <a:lnTo>
                  <a:pt x="235458"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5091513"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A48156A7-C56B-4BBE-AD2E-1518FB25ECC9}"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7313"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4473">
                  <a:extLst>
                    <a:ext uri="{9D8B030D-6E8A-4147-A177-3AD203B41FA5}">
                      <a16:colId xmlns:a16="http://schemas.microsoft.com/office/drawing/2014/main" val="20003"/>
                    </a:ext>
                  </a:extLst>
                </a:gridCol>
                <a:gridCol w="655319">
                  <a:extLst>
                    <a:ext uri="{9D8B030D-6E8A-4147-A177-3AD203B41FA5}">
                      <a16:colId xmlns:a16="http://schemas.microsoft.com/office/drawing/2014/main" val="20004"/>
                    </a:ext>
                  </a:extLst>
                </a:gridCol>
                <a:gridCol w="651933">
                  <a:extLst>
                    <a:ext uri="{9D8B030D-6E8A-4147-A177-3AD203B41FA5}">
                      <a16:colId xmlns:a16="http://schemas.microsoft.com/office/drawing/2014/main" val="20005"/>
                    </a:ext>
                  </a:extLst>
                </a:gridCol>
                <a:gridCol w="650239">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solidFill>
                            <a:srgbClr val="BEBEBE"/>
                          </a:solidFill>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6748272"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4</a:t>
            </a:r>
            <a:endParaRPr sz="1600">
              <a:latin typeface="Palatino Linotype"/>
              <a:cs typeface="Palatino Linotype"/>
            </a:endParaRPr>
          </a:p>
        </p:txBody>
      </p:sp>
      <p:sp>
        <p:nvSpPr>
          <p:cNvPr id="6" name="object 6"/>
          <p:cNvSpPr/>
          <p:nvPr/>
        </p:nvSpPr>
        <p:spPr>
          <a:xfrm>
            <a:off x="4986529" y="4120896"/>
            <a:ext cx="419100" cy="419100"/>
          </a:xfrm>
          <a:custGeom>
            <a:avLst/>
            <a:gdLst/>
            <a:ahLst/>
            <a:cxnLst/>
            <a:rect l="l" t="t" r="r" b="b"/>
            <a:pathLst>
              <a:path w="314325" h="419100">
                <a:moveTo>
                  <a:pt x="117728" y="78485"/>
                </a:moveTo>
                <a:lnTo>
                  <a:pt x="39242" y="78485"/>
                </a:lnTo>
                <a:lnTo>
                  <a:pt x="39242" y="379856"/>
                </a:lnTo>
                <a:lnTo>
                  <a:pt x="235457" y="379856"/>
                </a:lnTo>
                <a:lnTo>
                  <a:pt x="235457" y="419099"/>
                </a:lnTo>
                <a:lnTo>
                  <a:pt x="313943" y="340613"/>
                </a:lnTo>
                <a:lnTo>
                  <a:pt x="274700" y="301370"/>
                </a:lnTo>
                <a:lnTo>
                  <a:pt x="117728" y="301370"/>
                </a:lnTo>
                <a:lnTo>
                  <a:pt x="117728" y="78485"/>
                </a:lnTo>
                <a:close/>
              </a:path>
              <a:path w="314325" h="419100">
                <a:moveTo>
                  <a:pt x="235457" y="262127"/>
                </a:moveTo>
                <a:lnTo>
                  <a:pt x="235457" y="301370"/>
                </a:lnTo>
                <a:lnTo>
                  <a:pt x="274700" y="301370"/>
                </a:lnTo>
                <a:lnTo>
                  <a:pt x="235457" y="262127"/>
                </a:lnTo>
                <a:close/>
              </a:path>
              <a:path w="314325" h="419100">
                <a:moveTo>
                  <a:pt x="78486" y="0"/>
                </a:moveTo>
                <a:lnTo>
                  <a:pt x="0" y="78485"/>
                </a:lnTo>
                <a:lnTo>
                  <a:pt x="156971"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4986529" y="4120896"/>
            <a:ext cx="419100" cy="419100"/>
          </a:xfrm>
          <a:custGeom>
            <a:avLst/>
            <a:gdLst/>
            <a:ahLst/>
            <a:cxnLst/>
            <a:rect l="l" t="t" r="r" b="b"/>
            <a:pathLst>
              <a:path w="314325" h="419100">
                <a:moveTo>
                  <a:pt x="78486" y="0"/>
                </a:moveTo>
                <a:lnTo>
                  <a:pt x="156971" y="78485"/>
                </a:lnTo>
                <a:lnTo>
                  <a:pt x="117728" y="78485"/>
                </a:lnTo>
                <a:lnTo>
                  <a:pt x="117728" y="301370"/>
                </a:lnTo>
                <a:lnTo>
                  <a:pt x="235457" y="301370"/>
                </a:lnTo>
                <a:lnTo>
                  <a:pt x="235457" y="262127"/>
                </a:lnTo>
                <a:lnTo>
                  <a:pt x="313943" y="340613"/>
                </a:lnTo>
                <a:lnTo>
                  <a:pt x="235457" y="419099"/>
                </a:lnTo>
                <a:lnTo>
                  <a:pt x="235457"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4400295"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F4F6B1FD-5FDC-478C-8F0E-B16E439414D0}"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sp>
        <p:nvSpPr>
          <p:cNvPr id="4" name="object 4"/>
          <p:cNvSpPr txBox="1"/>
          <p:nvPr/>
        </p:nvSpPr>
        <p:spPr>
          <a:xfrm>
            <a:off x="6748272"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4</a:t>
            </a:r>
            <a:endParaRPr sz="1600">
              <a:latin typeface="Palatino Linotype"/>
              <a:cs typeface="Palatino Linotype"/>
            </a:endParaRPr>
          </a:p>
        </p:txBody>
      </p:sp>
      <p:sp>
        <p:nvSpPr>
          <p:cNvPr id="5" name="object 5"/>
          <p:cNvSpPr/>
          <p:nvPr/>
        </p:nvSpPr>
        <p:spPr>
          <a:xfrm>
            <a:off x="5055616" y="2668524"/>
            <a:ext cx="146473" cy="441959"/>
          </a:xfrm>
          <a:custGeom>
            <a:avLst/>
            <a:gdLst/>
            <a:ahLst/>
            <a:cxnLst/>
            <a:rect l="l" t="t" r="r" b="b"/>
            <a:pathLst>
              <a:path w="109854" h="441960">
                <a:moveTo>
                  <a:pt x="0" y="332231"/>
                </a:moveTo>
                <a:lnTo>
                  <a:pt x="54863" y="441960"/>
                </a:lnTo>
                <a:lnTo>
                  <a:pt x="91439" y="368808"/>
                </a:lnTo>
                <a:lnTo>
                  <a:pt x="36575" y="368808"/>
                </a:lnTo>
                <a:lnTo>
                  <a:pt x="36575" y="356615"/>
                </a:lnTo>
                <a:lnTo>
                  <a:pt x="0" y="332231"/>
                </a:lnTo>
                <a:close/>
              </a:path>
              <a:path w="109854" h="441960">
                <a:moveTo>
                  <a:pt x="36575" y="356615"/>
                </a:moveTo>
                <a:lnTo>
                  <a:pt x="36575" y="368808"/>
                </a:lnTo>
                <a:lnTo>
                  <a:pt x="54863" y="368808"/>
                </a:lnTo>
                <a:lnTo>
                  <a:pt x="36575" y="356615"/>
                </a:lnTo>
                <a:close/>
              </a:path>
              <a:path w="109854" h="441960">
                <a:moveTo>
                  <a:pt x="73151" y="0"/>
                </a:moveTo>
                <a:lnTo>
                  <a:pt x="36575" y="0"/>
                </a:lnTo>
                <a:lnTo>
                  <a:pt x="36575" y="356615"/>
                </a:lnTo>
                <a:lnTo>
                  <a:pt x="54863" y="368808"/>
                </a:lnTo>
                <a:lnTo>
                  <a:pt x="73151" y="356615"/>
                </a:lnTo>
                <a:lnTo>
                  <a:pt x="73151" y="0"/>
                </a:lnTo>
                <a:close/>
              </a:path>
              <a:path w="109854" h="441960">
                <a:moveTo>
                  <a:pt x="73151" y="356615"/>
                </a:moveTo>
                <a:lnTo>
                  <a:pt x="54863" y="368808"/>
                </a:lnTo>
                <a:lnTo>
                  <a:pt x="73151" y="368808"/>
                </a:lnTo>
                <a:lnTo>
                  <a:pt x="73151" y="356615"/>
                </a:lnTo>
                <a:close/>
              </a:path>
              <a:path w="109854" h="441960">
                <a:moveTo>
                  <a:pt x="109727" y="332231"/>
                </a:moveTo>
                <a:lnTo>
                  <a:pt x="73151" y="356615"/>
                </a:lnTo>
                <a:lnTo>
                  <a:pt x="73151" y="368808"/>
                </a:lnTo>
                <a:lnTo>
                  <a:pt x="91439" y="368808"/>
                </a:lnTo>
                <a:lnTo>
                  <a:pt x="109727" y="332231"/>
                </a:lnTo>
                <a:close/>
              </a:path>
            </a:pathLst>
          </a:custGeom>
          <a:solidFill>
            <a:srgbClr val="FF0000"/>
          </a:solidFill>
        </p:spPr>
        <p:txBody>
          <a:bodyPr wrap="square" lIns="0" tIns="0" rIns="0" bIns="0" rtlCol="0"/>
          <a:lstStyle/>
          <a:p>
            <a:endParaRPr/>
          </a:p>
        </p:txBody>
      </p:sp>
      <p:graphicFrame>
        <p:nvGraphicFramePr>
          <p:cNvPr id="6" name="object 6"/>
          <p:cNvGraphicFramePr>
            <a:graphicFrameLocks noGrp="1"/>
          </p:cNvGraphicFramePr>
          <p:nvPr/>
        </p:nvGraphicFramePr>
        <p:xfrm>
          <a:off x="3476414" y="3261360"/>
          <a:ext cx="5225623"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8707">
                  <a:extLst>
                    <a:ext uri="{9D8B030D-6E8A-4147-A177-3AD203B41FA5}">
                      <a16:colId xmlns:a16="http://schemas.microsoft.com/office/drawing/2014/main" val="20001"/>
                    </a:ext>
                  </a:extLst>
                </a:gridCol>
                <a:gridCol w="665479">
                  <a:extLst>
                    <a:ext uri="{9D8B030D-6E8A-4147-A177-3AD203B41FA5}">
                      <a16:colId xmlns:a16="http://schemas.microsoft.com/office/drawing/2014/main" val="20002"/>
                    </a:ext>
                  </a:extLst>
                </a:gridCol>
                <a:gridCol w="651933">
                  <a:extLst>
                    <a:ext uri="{9D8B030D-6E8A-4147-A177-3AD203B41FA5}">
                      <a16:colId xmlns:a16="http://schemas.microsoft.com/office/drawing/2014/main" val="20003"/>
                    </a:ext>
                  </a:extLst>
                </a:gridCol>
                <a:gridCol w="643467">
                  <a:extLst>
                    <a:ext uri="{9D8B030D-6E8A-4147-A177-3AD203B41FA5}">
                      <a16:colId xmlns:a16="http://schemas.microsoft.com/office/drawing/2014/main" val="20004"/>
                    </a:ext>
                  </a:extLst>
                </a:gridCol>
                <a:gridCol w="646853">
                  <a:extLst>
                    <a:ext uri="{9D8B030D-6E8A-4147-A177-3AD203B41FA5}">
                      <a16:colId xmlns:a16="http://schemas.microsoft.com/office/drawing/2014/main" val="20005"/>
                    </a:ext>
                  </a:extLst>
                </a:gridCol>
                <a:gridCol w="650239">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2857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905" algn="ctr">
                        <a:lnSpc>
                          <a:spcPct val="100000"/>
                        </a:lnSpc>
                        <a:spcBef>
                          <a:spcPts val="5"/>
                        </a:spcBef>
                      </a:pPr>
                      <a:r>
                        <a:rPr sz="1600" dirty="0">
                          <a:solidFill>
                            <a:srgbClr val="BEBEBE"/>
                          </a:solidFill>
                          <a:latin typeface="Palatino Linotype"/>
                          <a:cs typeface="Palatino Linotype"/>
                        </a:rPr>
                        <a:t>5</a:t>
                      </a:r>
                      <a:endParaRPr sz="1600">
                        <a:latin typeface="Palatino Linotype"/>
                        <a:cs typeface="Palatino Linotype"/>
                      </a:endParaRPr>
                    </a:p>
                  </a:txBody>
                  <a:tcPr marL="0" marR="0" marT="3175" marB="0">
                    <a:lnL w="2857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9525"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7" name="object 7"/>
          <p:cNvSpPr txBox="1"/>
          <p:nvPr/>
        </p:nvSpPr>
        <p:spPr>
          <a:xfrm>
            <a:off x="4460747" y="2283332"/>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sp>
        <p:nvSpPr>
          <p:cNvPr id="8" name="object 8"/>
          <p:cNvSpPr/>
          <p:nvPr/>
        </p:nvSpPr>
        <p:spPr>
          <a:xfrm>
            <a:off x="4362705" y="4120896"/>
            <a:ext cx="420793" cy="419100"/>
          </a:xfrm>
          <a:custGeom>
            <a:avLst/>
            <a:gdLst/>
            <a:ahLst/>
            <a:cxnLst/>
            <a:rect l="l" t="t" r="r" b="b"/>
            <a:pathLst>
              <a:path w="315595" h="419100">
                <a:moveTo>
                  <a:pt x="118237" y="78866"/>
                </a:moveTo>
                <a:lnTo>
                  <a:pt x="39497" y="78866"/>
                </a:lnTo>
                <a:lnTo>
                  <a:pt x="39497" y="379602"/>
                </a:lnTo>
                <a:lnTo>
                  <a:pt x="236600" y="379602"/>
                </a:lnTo>
                <a:lnTo>
                  <a:pt x="236600" y="419099"/>
                </a:lnTo>
                <a:lnTo>
                  <a:pt x="315468" y="340232"/>
                </a:lnTo>
                <a:lnTo>
                  <a:pt x="275971" y="300735"/>
                </a:lnTo>
                <a:lnTo>
                  <a:pt x="118237" y="300735"/>
                </a:lnTo>
                <a:lnTo>
                  <a:pt x="118237" y="78866"/>
                </a:lnTo>
                <a:close/>
              </a:path>
              <a:path w="315595" h="419100">
                <a:moveTo>
                  <a:pt x="236600" y="261365"/>
                </a:moveTo>
                <a:lnTo>
                  <a:pt x="236600" y="300735"/>
                </a:lnTo>
                <a:lnTo>
                  <a:pt x="275971" y="300735"/>
                </a:lnTo>
                <a:lnTo>
                  <a:pt x="236600" y="261365"/>
                </a:lnTo>
                <a:close/>
              </a:path>
              <a:path w="315595" h="419100">
                <a:moveTo>
                  <a:pt x="78867" y="0"/>
                </a:moveTo>
                <a:lnTo>
                  <a:pt x="0" y="78866"/>
                </a:lnTo>
                <a:lnTo>
                  <a:pt x="157734" y="78866"/>
                </a:lnTo>
                <a:lnTo>
                  <a:pt x="78867" y="0"/>
                </a:lnTo>
                <a:close/>
              </a:path>
            </a:pathLst>
          </a:custGeom>
          <a:solidFill>
            <a:srgbClr val="00B8FF"/>
          </a:solidFill>
        </p:spPr>
        <p:txBody>
          <a:bodyPr wrap="square" lIns="0" tIns="0" rIns="0" bIns="0" rtlCol="0"/>
          <a:lstStyle/>
          <a:p>
            <a:endParaRPr/>
          </a:p>
        </p:txBody>
      </p:sp>
      <p:sp>
        <p:nvSpPr>
          <p:cNvPr id="9" name="object 9"/>
          <p:cNvSpPr/>
          <p:nvPr/>
        </p:nvSpPr>
        <p:spPr>
          <a:xfrm>
            <a:off x="4362705" y="4120896"/>
            <a:ext cx="420793" cy="419100"/>
          </a:xfrm>
          <a:custGeom>
            <a:avLst/>
            <a:gdLst/>
            <a:ahLst/>
            <a:cxnLst/>
            <a:rect l="l" t="t" r="r" b="b"/>
            <a:pathLst>
              <a:path w="315595" h="419100">
                <a:moveTo>
                  <a:pt x="78867" y="0"/>
                </a:moveTo>
                <a:lnTo>
                  <a:pt x="157734" y="78866"/>
                </a:lnTo>
                <a:lnTo>
                  <a:pt x="118237" y="78866"/>
                </a:lnTo>
                <a:lnTo>
                  <a:pt x="118237" y="300735"/>
                </a:lnTo>
                <a:lnTo>
                  <a:pt x="236600" y="300735"/>
                </a:lnTo>
                <a:lnTo>
                  <a:pt x="236600" y="261365"/>
                </a:lnTo>
                <a:lnTo>
                  <a:pt x="315468" y="340232"/>
                </a:lnTo>
                <a:lnTo>
                  <a:pt x="236600" y="419099"/>
                </a:lnTo>
                <a:lnTo>
                  <a:pt x="236600" y="379602"/>
                </a:lnTo>
                <a:lnTo>
                  <a:pt x="39497" y="379602"/>
                </a:lnTo>
                <a:lnTo>
                  <a:pt x="39497" y="78866"/>
                </a:lnTo>
                <a:lnTo>
                  <a:pt x="0" y="78866"/>
                </a:lnTo>
                <a:lnTo>
                  <a:pt x="78867" y="0"/>
                </a:lnTo>
                <a:close/>
              </a:path>
            </a:pathLst>
          </a:custGeom>
          <a:ln w="9144">
            <a:solidFill>
              <a:srgbClr val="000000"/>
            </a:solidFill>
          </a:ln>
        </p:spPr>
        <p:txBody>
          <a:bodyPr wrap="square" lIns="0" tIns="0" rIns="0" bIns="0" rtlCol="0"/>
          <a:lstStyle/>
          <a:p>
            <a:endParaRPr/>
          </a:p>
        </p:txBody>
      </p:sp>
      <p:sp>
        <p:nvSpPr>
          <p:cNvPr id="10" name="object 10"/>
          <p:cNvSpPr txBox="1"/>
          <p:nvPr/>
        </p:nvSpPr>
        <p:spPr>
          <a:xfrm>
            <a:off x="3777996"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11"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2" name="Date Placeholder 11"/>
          <p:cNvSpPr>
            <a:spLocks noGrp="1"/>
          </p:cNvSpPr>
          <p:nvPr>
            <p:ph type="dt" idx="10"/>
          </p:nvPr>
        </p:nvSpPr>
        <p:spPr/>
        <p:txBody>
          <a:bodyPr/>
          <a:lstStyle/>
          <a:p>
            <a:fld id="{B08629D6-9556-4299-A9C6-7EABA80E98C5}" type="datetime1">
              <a:rPr lang="en-US" smtClean="0"/>
              <a:pPr/>
              <a:t>4/1/2022</a:t>
            </a:fld>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40"/>
                        </a:spcBef>
                      </a:pPr>
                      <a:endParaRPr sz="1350">
                        <a:latin typeface="Times New Roman"/>
                        <a:cs typeface="Times New Roman"/>
                      </a:endParaRPr>
                    </a:p>
                    <a:p>
                      <a:pPr marL="3175" algn="ctr">
                        <a:lnSpc>
                          <a:spcPct val="100000"/>
                        </a:lnSpc>
                      </a:pPr>
                      <a:r>
                        <a:rPr sz="1600" dirty="0">
                          <a:latin typeface="Palatino Linotype"/>
                          <a:cs typeface="Palatino Linotype"/>
                        </a:rPr>
                        <a:t>4</a:t>
                      </a:r>
                      <a:endParaRPr sz="1600">
                        <a:latin typeface="Palatino Linotype"/>
                        <a:cs typeface="Palatino Linotype"/>
                      </a:endParaRPr>
                    </a:p>
                  </a:txBody>
                  <a:tcPr marL="0" marR="0" marT="508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375B25E7-A575-4038-8639-C8748C4BB695}"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41C1358F-4ADD-48A2-B2A8-6C9B2595167C}"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761562" y="1606422"/>
            <a:ext cx="720513" cy="1021080"/>
          </a:xfrm>
          <a:prstGeom prst="rect">
            <a:avLst/>
          </a:prstGeom>
        </p:spPr>
        <p:txBody>
          <a:bodyPr vert="horz" wrap="square" lIns="0" tIns="11430" rIns="0" bIns="0" rtlCol="0">
            <a:spAutoFit/>
          </a:bodyPr>
          <a:lstStyle/>
          <a:p>
            <a:pPr marL="12065" marR="5080" indent="-635" algn="ctr">
              <a:lnSpc>
                <a:spcPct val="102099"/>
              </a:lnSpc>
              <a:spcBef>
                <a:spcPts val="90"/>
              </a:spcBef>
            </a:pPr>
            <a:r>
              <a:rPr sz="1600" spc="15"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7768336" y="2122932"/>
            <a:ext cx="362373" cy="980440"/>
          </a:xfrm>
          <a:custGeom>
            <a:avLst/>
            <a:gdLst/>
            <a:ahLst/>
            <a:cxnLst/>
            <a:rect l="l" t="t" r="r" b="b"/>
            <a:pathLst>
              <a:path w="271779" h="980439">
                <a:moveTo>
                  <a:pt x="0" y="896746"/>
                </a:moveTo>
                <a:lnTo>
                  <a:pt x="18287" y="979931"/>
                </a:lnTo>
                <a:lnTo>
                  <a:pt x="70081" y="919860"/>
                </a:lnTo>
                <a:lnTo>
                  <a:pt x="40005" y="919860"/>
                </a:lnTo>
                <a:lnTo>
                  <a:pt x="27686" y="916813"/>
                </a:lnTo>
                <a:lnTo>
                  <a:pt x="30787" y="904523"/>
                </a:lnTo>
                <a:lnTo>
                  <a:pt x="0" y="896746"/>
                </a:lnTo>
                <a:close/>
              </a:path>
              <a:path w="271779" h="980439">
                <a:moveTo>
                  <a:pt x="30787" y="904523"/>
                </a:moveTo>
                <a:lnTo>
                  <a:pt x="27686" y="916813"/>
                </a:lnTo>
                <a:lnTo>
                  <a:pt x="40005" y="919860"/>
                </a:lnTo>
                <a:lnTo>
                  <a:pt x="43090" y="907630"/>
                </a:lnTo>
                <a:lnTo>
                  <a:pt x="30787" y="904523"/>
                </a:lnTo>
                <a:close/>
              </a:path>
              <a:path w="271779" h="980439">
                <a:moveTo>
                  <a:pt x="43090" y="907630"/>
                </a:moveTo>
                <a:lnTo>
                  <a:pt x="40005" y="919860"/>
                </a:lnTo>
                <a:lnTo>
                  <a:pt x="70081" y="919860"/>
                </a:lnTo>
                <a:lnTo>
                  <a:pt x="73913" y="915415"/>
                </a:lnTo>
                <a:lnTo>
                  <a:pt x="43090" y="907630"/>
                </a:lnTo>
                <a:close/>
              </a:path>
              <a:path w="271779" h="980439">
                <a:moveTo>
                  <a:pt x="259080" y="0"/>
                </a:moveTo>
                <a:lnTo>
                  <a:pt x="30787" y="904523"/>
                </a:lnTo>
                <a:lnTo>
                  <a:pt x="43090" y="907630"/>
                </a:lnTo>
                <a:lnTo>
                  <a:pt x="271272" y="3047"/>
                </a:lnTo>
                <a:lnTo>
                  <a:pt x="259080" y="0"/>
                </a:lnTo>
                <a:close/>
              </a:path>
            </a:pathLst>
          </a:custGeom>
          <a:solidFill>
            <a:srgbClr val="000000"/>
          </a:solidFill>
        </p:spPr>
        <p:txBody>
          <a:bodyPr wrap="square" lIns="0" tIns="0" rIns="0" bIns="0" rtlCol="0"/>
          <a:lstStyle/>
          <a:p>
            <a:endParaRPr/>
          </a:p>
        </p:txBody>
      </p:sp>
      <p:pic>
        <p:nvPicPr>
          <p:cNvPr id="7"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82D06C52-42EE-4817-8AC8-B7A68DA391CC}" type="datetime1">
              <a:rPr lang="en-US" smtClean="0"/>
              <a:pPr/>
              <a:t>4/1/2022</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solidFill>
                            <a:srgbClr val="BEBEBE"/>
                          </a:solidFill>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alpha val="39999"/>
                      </a:srgbClr>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402576" y="4088891"/>
            <a:ext cx="652779"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3</a:t>
            </a:r>
            <a:endParaRPr sz="1600">
              <a:latin typeface="Palatino Linotype"/>
              <a:cs typeface="Palatino Linotype"/>
            </a:endParaRPr>
          </a:p>
        </p:txBody>
      </p:sp>
      <p:sp>
        <p:nvSpPr>
          <p:cNvPr id="6" name="object 6"/>
          <p:cNvSpPr/>
          <p:nvPr/>
        </p:nvSpPr>
        <p:spPr>
          <a:xfrm>
            <a:off x="6925055" y="4120896"/>
            <a:ext cx="419100" cy="419100"/>
          </a:xfrm>
          <a:custGeom>
            <a:avLst/>
            <a:gdLst/>
            <a:ahLst/>
            <a:cxnLst/>
            <a:rect l="l" t="t" r="r" b="b"/>
            <a:pathLst>
              <a:path w="314325" h="419100">
                <a:moveTo>
                  <a:pt x="117729" y="78485"/>
                </a:moveTo>
                <a:lnTo>
                  <a:pt x="39243" y="78485"/>
                </a:lnTo>
                <a:lnTo>
                  <a:pt x="39243" y="379856"/>
                </a:lnTo>
                <a:lnTo>
                  <a:pt x="235458" y="379856"/>
                </a:lnTo>
                <a:lnTo>
                  <a:pt x="235458" y="419099"/>
                </a:lnTo>
                <a:lnTo>
                  <a:pt x="313944" y="340613"/>
                </a:lnTo>
                <a:lnTo>
                  <a:pt x="274701" y="301370"/>
                </a:lnTo>
                <a:lnTo>
                  <a:pt x="117729" y="301370"/>
                </a:lnTo>
                <a:lnTo>
                  <a:pt x="117729" y="78485"/>
                </a:lnTo>
                <a:close/>
              </a:path>
              <a:path w="314325" h="419100">
                <a:moveTo>
                  <a:pt x="235458" y="262127"/>
                </a:moveTo>
                <a:lnTo>
                  <a:pt x="235458" y="301370"/>
                </a:lnTo>
                <a:lnTo>
                  <a:pt x="274701"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6925055" y="4120896"/>
            <a:ext cx="419100" cy="419100"/>
          </a:xfrm>
          <a:custGeom>
            <a:avLst/>
            <a:gdLst/>
            <a:ahLst/>
            <a:cxnLst/>
            <a:rect l="l" t="t" r="r" b="b"/>
            <a:pathLst>
              <a:path w="314325" h="419100">
                <a:moveTo>
                  <a:pt x="78486" y="0"/>
                </a:moveTo>
                <a:lnTo>
                  <a:pt x="156972" y="78485"/>
                </a:lnTo>
                <a:lnTo>
                  <a:pt x="117729" y="78485"/>
                </a:lnTo>
                <a:lnTo>
                  <a:pt x="117729" y="301370"/>
                </a:lnTo>
                <a:lnTo>
                  <a:pt x="235458" y="301370"/>
                </a:lnTo>
                <a:lnTo>
                  <a:pt x="235458" y="262127"/>
                </a:lnTo>
                <a:lnTo>
                  <a:pt x="313944" y="340613"/>
                </a:lnTo>
                <a:lnTo>
                  <a:pt x="235458" y="419099"/>
                </a:lnTo>
                <a:lnTo>
                  <a:pt x="235458"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6340347"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0BBAB616-2D52-4E27-B501-61DFC626AA5C}"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sp>
        <p:nvSpPr>
          <p:cNvPr id="3" name="Content Placeholder 2"/>
          <p:cNvSpPr>
            <a:spLocks noGrp="1"/>
          </p:cNvSpPr>
          <p:nvPr>
            <p:ph idx="1"/>
          </p:nvPr>
        </p:nvSpPr>
        <p:spPr/>
        <p:txBody>
          <a:bodyPr/>
          <a:lstStyle/>
          <a:p>
            <a:endParaRPr lang="en-US"/>
          </a:p>
        </p:txBody>
      </p:sp>
      <p:pic>
        <p:nvPicPr>
          <p:cNvPr id="27650" name="Picture 2" descr="C Program Practicals: Flowchart to Add two numbers."/>
          <p:cNvPicPr>
            <a:picLocks noChangeAspect="1" noChangeArrowheads="1"/>
          </p:cNvPicPr>
          <p:nvPr/>
        </p:nvPicPr>
        <p:blipFill>
          <a:blip r:embed="rId2"/>
          <a:srcRect/>
          <a:stretch>
            <a:fillRect/>
          </a:stretch>
        </p:blipFill>
        <p:spPr bwMode="auto">
          <a:xfrm>
            <a:off x="4267200" y="1676400"/>
            <a:ext cx="3911600" cy="4048125"/>
          </a:xfrm>
          <a:prstGeom prst="rect">
            <a:avLst/>
          </a:prstGeom>
          <a:noFill/>
        </p:spPr>
      </p:pic>
      <p:sp>
        <p:nvSpPr>
          <p:cNvPr id="6" name="Date Placeholder 5"/>
          <p:cNvSpPr>
            <a:spLocks noGrp="1"/>
          </p:cNvSpPr>
          <p:nvPr>
            <p:ph type="dt" sz="half" idx="10"/>
          </p:nvPr>
        </p:nvSpPr>
        <p:spPr/>
        <p:txBody>
          <a:bodyPr/>
          <a:lstStyle/>
          <a:p>
            <a:fld id="{77561EA5-2670-4107-86FA-7FBEA9F0AB70}" type="datetime1">
              <a:rPr lang="en-US" smtClean="0"/>
              <a:pPr/>
              <a:t>4/1/2022</a:t>
            </a:fld>
            <a:endParaRPr lang="en-US"/>
          </a:p>
        </p:txBody>
      </p:sp>
      <p:sp>
        <p:nvSpPr>
          <p:cNvPr id="7" name="Slide Number Placeholder 6"/>
          <p:cNvSpPr>
            <a:spLocks noGrp="1"/>
          </p:cNvSpPr>
          <p:nvPr>
            <p:ph type="sldNum" sz="quarter" idx="12"/>
          </p:nvPr>
        </p:nvSpPr>
        <p:spPr/>
        <p:txBody>
          <a:bodyPr/>
          <a:lstStyle/>
          <a:p>
            <a:fld id="{69572EDE-1938-46BA-8734-99E68C80D35D}" type="slidenum">
              <a:rPr lang="en-US" smtClean="0"/>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3" y="3261360"/>
          <a:ext cx="5229007"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0240">
                  <a:extLst>
                    <a:ext uri="{9D8B030D-6E8A-4147-A177-3AD203B41FA5}">
                      <a16:colId xmlns:a16="http://schemas.microsoft.com/office/drawing/2014/main" val="20005"/>
                    </a:ext>
                  </a:extLst>
                </a:gridCol>
                <a:gridCol w="653627">
                  <a:extLst>
                    <a:ext uri="{9D8B030D-6E8A-4147-A177-3AD203B41FA5}">
                      <a16:colId xmlns:a16="http://schemas.microsoft.com/office/drawing/2014/main" val="20006"/>
                    </a:ext>
                  </a:extLst>
                </a:gridCol>
                <a:gridCol w="657013">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solidFill>
                            <a:srgbClr val="BEBEBE"/>
                          </a:solidFill>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402576" y="4088891"/>
            <a:ext cx="652779"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3</a:t>
            </a:r>
            <a:endParaRPr sz="1600">
              <a:latin typeface="Palatino Linotype"/>
              <a:cs typeface="Palatino Linotype"/>
            </a:endParaRPr>
          </a:p>
        </p:txBody>
      </p:sp>
      <p:sp>
        <p:nvSpPr>
          <p:cNvPr id="6" name="object 6"/>
          <p:cNvSpPr/>
          <p:nvPr/>
        </p:nvSpPr>
        <p:spPr>
          <a:xfrm>
            <a:off x="6299201" y="4120896"/>
            <a:ext cx="419100" cy="419100"/>
          </a:xfrm>
          <a:custGeom>
            <a:avLst/>
            <a:gdLst/>
            <a:ahLst/>
            <a:cxnLst/>
            <a:rect l="l" t="t" r="r" b="b"/>
            <a:pathLst>
              <a:path w="314325" h="419100">
                <a:moveTo>
                  <a:pt x="117728" y="78485"/>
                </a:moveTo>
                <a:lnTo>
                  <a:pt x="39242" y="78485"/>
                </a:lnTo>
                <a:lnTo>
                  <a:pt x="39242" y="379856"/>
                </a:lnTo>
                <a:lnTo>
                  <a:pt x="235458" y="379856"/>
                </a:lnTo>
                <a:lnTo>
                  <a:pt x="235458" y="419099"/>
                </a:lnTo>
                <a:lnTo>
                  <a:pt x="313944" y="340613"/>
                </a:lnTo>
                <a:lnTo>
                  <a:pt x="274700" y="301370"/>
                </a:lnTo>
                <a:lnTo>
                  <a:pt x="117728" y="301370"/>
                </a:lnTo>
                <a:lnTo>
                  <a:pt x="117728"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6299201" y="4120896"/>
            <a:ext cx="419100" cy="419100"/>
          </a:xfrm>
          <a:custGeom>
            <a:avLst/>
            <a:gdLst/>
            <a:ahLst/>
            <a:cxnLst/>
            <a:rect l="l" t="t" r="r" b="b"/>
            <a:pathLst>
              <a:path w="314325" h="419100">
                <a:moveTo>
                  <a:pt x="78486" y="0"/>
                </a:moveTo>
                <a:lnTo>
                  <a:pt x="156972" y="78485"/>
                </a:lnTo>
                <a:lnTo>
                  <a:pt x="117728" y="78485"/>
                </a:lnTo>
                <a:lnTo>
                  <a:pt x="117728" y="301370"/>
                </a:lnTo>
                <a:lnTo>
                  <a:pt x="235458" y="301370"/>
                </a:lnTo>
                <a:lnTo>
                  <a:pt x="235458" y="262127"/>
                </a:lnTo>
                <a:lnTo>
                  <a:pt x="313944" y="340613"/>
                </a:lnTo>
                <a:lnTo>
                  <a:pt x="235458" y="419099"/>
                </a:lnTo>
                <a:lnTo>
                  <a:pt x="235458"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5713645"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DDA8E4A6-5E88-4DC4-8FD0-1532AD414DC1}"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3" y="3261360"/>
          <a:ext cx="5227315"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5319">
                  <a:extLst>
                    <a:ext uri="{9D8B030D-6E8A-4147-A177-3AD203B41FA5}">
                      <a16:colId xmlns:a16="http://schemas.microsoft.com/office/drawing/2014/main" val="20004"/>
                    </a:ext>
                  </a:extLst>
                </a:gridCol>
                <a:gridCol w="650240">
                  <a:extLst>
                    <a:ext uri="{9D8B030D-6E8A-4147-A177-3AD203B41FA5}">
                      <a16:colId xmlns:a16="http://schemas.microsoft.com/office/drawing/2014/main" val="20005"/>
                    </a:ext>
                  </a:extLst>
                </a:gridCol>
                <a:gridCol w="651087">
                  <a:extLst>
                    <a:ext uri="{9D8B030D-6E8A-4147-A177-3AD203B41FA5}">
                      <a16:colId xmlns:a16="http://schemas.microsoft.com/office/drawing/2014/main" val="20006"/>
                    </a:ext>
                  </a:extLst>
                </a:gridCol>
                <a:gridCol w="656167">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solidFill>
                            <a:srgbClr val="BEBEBE"/>
                          </a:solidFill>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698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402576" y="4088891"/>
            <a:ext cx="652779"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3</a:t>
            </a:r>
            <a:endParaRPr sz="1600">
              <a:latin typeface="Palatino Linotype"/>
              <a:cs typeface="Palatino Linotype"/>
            </a:endParaRPr>
          </a:p>
        </p:txBody>
      </p:sp>
      <p:sp>
        <p:nvSpPr>
          <p:cNvPr id="6" name="object 6"/>
          <p:cNvSpPr/>
          <p:nvPr/>
        </p:nvSpPr>
        <p:spPr>
          <a:xfrm>
            <a:off x="5677407" y="4120896"/>
            <a:ext cx="419100" cy="419100"/>
          </a:xfrm>
          <a:custGeom>
            <a:avLst/>
            <a:gdLst/>
            <a:ahLst/>
            <a:cxnLst/>
            <a:rect l="l" t="t" r="r" b="b"/>
            <a:pathLst>
              <a:path w="314325" h="419100">
                <a:moveTo>
                  <a:pt x="117729" y="78485"/>
                </a:moveTo>
                <a:lnTo>
                  <a:pt x="39243" y="78485"/>
                </a:lnTo>
                <a:lnTo>
                  <a:pt x="39243" y="379856"/>
                </a:lnTo>
                <a:lnTo>
                  <a:pt x="235458" y="379856"/>
                </a:lnTo>
                <a:lnTo>
                  <a:pt x="235458" y="419099"/>
                </a:lnTo>
                <a:lnTo>
                  <a:pt x="313944" y="340613"/>
                </a:lnTo>
                <a:lnTo>
                  <a:pt x="274700" y="301370"/>
                </a:lnTo>
                <a:lnTo>
                  <a:pt x="117729" y="301370"/>
                </a:lnTo>
                <a:lnTo>
                  <a:pt x="117729"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5677407" y="4120896"/>
            <a:ext cx="419100" cy="419100"/>
          </a:xfrm>
          <a:custGeom>
            <a:avLst/>
            <a:gdLst/>
            <a:ahLst/>
            <a:cxnLst/>
            <a:rect l="l" t="t" r="r" b="b"/>
            <a:pathLst>
              <a:path w="314325" h="419100">
                <a:moveTo>
                  <a:pt x="78486" y="0"/>
                </a:moveTo>
                <a:lnTo>
                  <a:pt x="156972" y="78485"/>
                </a:lnTo>
                <a:lnTo>
                  <a:pt x="117729" y="78485"/>
                </a:lnTo>
                <a:lnTo>
                  <a:pt x="117729" y="301370"/>
                </a:lnTo>
                <a:lnTo>
                  <a:pt x="235458" y="301370"/>
                </a:lnTo>
                <a:lnTo>
                  <a:pt x="235458" y="262127"/>
                </a:lnTo>
                <a:lnTo>
                  <a:pt x="313944" y="340613"/>
                </a:lnTo>
                <a:lnTo>
                  <a:pt x="235458" y="419099"/>
                </a:lnTo>
                <a:lnTo>
                  <a:pt x="235458"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5091513"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4B2A01CE-8B42-4C70-8C46-BF1AB203AFF8}"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7315"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9553">
                  <a:extLst>
                    <a:ext uri="{9D8B030D-6E8A-4147-A177-3AD203B41FA5}">
                      <a16:colId xmlns:a16="http://schemas.microsoft.com/office/drawing/2014/main" val="20002"/>
                    </a:ext>
                  </a:extLst>
                </a:gridCol>
                <a:gridCol w="659553">
                  <a:extLst>
                    <a:ext uri="{9D8B030D-6E8A-4147-A177-3AD203B41FA5}">
                      <a16:colId xmlns:a16="http://schemas.microsoft.com/office/drawing/2014/main" val="20003"/>
                    </a:ext>
                  </a:extLst>
                </a:gridCol>
                <a:gridCol w="649392">
                  <a:extLst>
                    <a:ext uri="{9D8B030D-6E8A-4147-A177-3AD203B41FA5}">
                      <a16:colId xmlns:a16="http://schemas.microsoft.com/office/drawing/2014/main" val="20004"/>
                    </a:ext>
                  </a:extLst>
                </a:gridCol>
                <a:gridCol w="644313">
                  <a:extLst>
                    <a:ext uri="{9D8B030D-6E8A-4147-A177-3AD203B41FA5}">
                      <a16:colId xmlns:a16="http://schemas.microsoft.com/office/drawing/2014/main" val="20005"/>
                    </a:ext>
                  </a:extLst>
                </a:gridCol>
                <a:gridCol w="651085">
                  <a:extLst>
                    <a:ext uri="{9D8B030D-6E8A-4147-A177-3AD203B41FA5}">
                      <a16:colId xmlns:a16="http://schemas.microsoft.com/office/drawing/2014/main" val="20006"/>
                    </a:ext>
                  </a:extLst>
                </a:gridCol>
                <a:gridCol w="656167">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5080" algn="ctr">
                        <a:lnSpc>
                          <a:spcPct val="100000"/>
                        </a:lnSpc>
                        <a:spcBef>
                          <a:spcPts val="5"/>
                        </a:spcBef>
                      </a:pPr>
                      <a:r>
                        <a:rPr sz="1600" dirty="0">
                          <a:solidFill>
                            <a:srgbClr val="BEBEBE"/>
                          </a:solidFill>
                          <a:latin typeface="Palatino Linotype"/>
                          <a:cs typeface="Palatino Linotype"/>
                        </a:rPr>
                        <a:t>5</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635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402576" y="4088891"/>
            <a:ext cx="652779"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3</a:t>
            </a:r>
            <a:endParaRPr sz="1600">
              <a:latin typeface="Palatino Linotype"/>
              <a:cs typeface="Palatino Linotype"/>
            </a:endParaRPr>
          </a:p>
        </p:txBody>
      </p:sp>
      <p:sp>
        <p:nvSpPr>
          <p:cNvPr id="6" name="object 6"/>
          <p:cNvSpPr/>
          <p:nvPr/>
        </p:nvSpPr>
        <p:spPr>
          <a:xfrm>
            <a:off x="4986529" y="4120896"/>
            <a:ext cx="419100" cy="419100"/>
          </a:xfrm>
          <a:custGeom>
            <a:avLst/>
            <a:gdLst/>
            <a:ahLst/>
            <a:cxnLst/>
            <a:rect l="l" t="t" r="r" b="b"/>
            <a:pathLst>
              <a:path w="314325" h="419100">
                <a:moveTo>
                  <a:pt x="117728" y="78485"/>
                </a:moveTo>
                <a:lnTo>
                  <a:pt x="39242" y="78485"/>
                </a:lnTo>
                <a:lnTo>
                  <a:pt x="39242" y="379856"/>
                </a:lnTo>
                <a:lnTo>
                  <a:pt x="235457" y="379856"/>
                </a:lnTo>
                <a:lnTo>
                  <a:pt x="235457" y="419099"/>
                </a:lnTo>
                <a:lnTo>
                  <a:pt x="313943" y="340613"/>
                </a:lnTo>
                <a:lnTo>
                  <a:pt x="274700" y="301370"/>
                </a:lnTo>
                <a:lnTo>
                  <a:pt x="117728" y="301370"/>
                </a:lnTo>
                <a:lnTo>
                  <a:pt x="117728" y="78485"/>
                </a:lnTo>
                <a:close/>
              </a:path>
              <a:path w="314325" h="419100">
                <a:moveTo>
                  <a:pt x="235457" y="262127"/>
                </a:moveTo>
                <a:lnTo>
                  <a:pt x="235457" y="301370"/>
                </a:lnTo>
                <a:lnTo>
                  <a:pt x="274700" y="301370"/>
                </a:lnTo>
                <a:lnTo>
                  <a:pt x="235457" y="262127"/>
                </a:lnTo>
                <a:close/>
              </a:path>
              <a:path w="314325" h="419100">
                <a:moveTo>
                  <a:pt x="78486" y="0"/>
                </a:moveTo>
                <a:lnTo>
                  <a:pt x="0" y="78485"/>
                </a:lnTo>
                <a:lnTo>
                  <a:pt x="156971"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4986529" y="4120896"/>
            <a:ext cx="419100" cy="419100"/>
          </a:xfrm>
          <a:custGeom>
            <a:avLst/>
            <a:gdLst/>
            <a:ahLst/>
            <a:cxnLst/>
            <a:rect l="l" t="t" r="r" b="b"/>
            <a:pathLst>
              <a:path w="314325" h="419100">
                <a:moveTo>
                  <a:pt x="78486" y="0"/>
                </a:moveTo>
                <a:lnTo>
                  <a:pt x="156971" y="78485"/>
                </a:lnTo>
                <a:lnTo>
                  <a:pt x="117728" y="78485"/>
                </a:lnTo>
                <a:lnTo>
                  <a:pt x="117728" y="301370"/>
                </a:lnTo>
                <a:lnTo>
                  <a:pt x="235457" y="301370"/>
                </a:lnTo>
                <a:lnTo>
                  <a:pt x="235457" y="262127"/>
                </a:lnTo>
                <a:lnTo>
                  <a:pt x="313943" y="340613"/>
                </a:lnTo>
                <a:lnTo>
                  <a:pt x="235457" y="419099"/>
                </a:lnTo>
                <a:lnTo>
                  <a:pt x="235457"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4400295"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57D71F71-637D-4236-9AD1-3685D1970AAC}"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132</a:t>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0943" y="254508"/>
            <a:ext cx="6226048" cy="137464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514682" y="403986"/>
            <a:ext cx="5157047" cy="702756"/>
          </a:xfrm>
          <a:prstGeom prst="rect">
            <a:avLst/>
          </a:prstGeom>
        </p:spPr>
        <p:txBody>
          <a:bodyPr vert="horz" wrap="square" lIns="0" tIns="12700" rIns="0" bIns="0" rtlCol="0">
            <a:spAutoFit/>
          </a:bodyPr>
          <a:lstStyle/>
          <a:p>
            <a:pPr marL="12700">
              <a:lnSpc>
                <a:spcPct val="100000"/>
              </a:lnSpc>
              <a:spcBef>
                <a:spcPts val="100"/>
              </a:spcBef>
            </a:pPr>
            <a:r>
              <a:rPr i="0" spc="-5" dirty="0">
                <a:solidFill>
                  <a:srgbClr val="2E5796"/>
                </a:solidFill>
                <a:latin typeface="Palatino Linotype"/>
                <a:cs typeface="Palatino Linotype"/>
              </a:rPr>
              <a:t>Insertion</a:t>
            </a:r>
            <a:r>
              <a:rPr i="0" spc="-95" dirty="0">
                <a:solidFill>
                  <a:srgbClr val="2E5796"/>
                </a:solidFill>
                <a:latin typeface="Palatino Linotype"/>
                <a:cs typeface="Palatino Linotype"/>
              </a:rPr>
              <a:t> </a:t>
            </a:r>
            <a:r>
              <a:rPr i="0" dirty="0">
                <a:solidFill>
                  <a:srgbClr val="2E5796"/>
                </a:solidFill>
                <a:latin typeface="Palatino Linotype"/>
                <a:cs typeface="Palatino Linotype"/>
              </a:rPr>
              <a:t>Sort</a:t>
            </a:r>
          </a:p>
        </p:txBody>
      </p:sp>
      <p:graphicFrame>
        <p:nvGraphicFramePr>
          <p:cNvPr id="4" name="object 4"/>
          <p:cNvGraphicFramePr>
            <a:graphicFrameLocks noGrp="1"/>
          </p:cNvGraphicFramePr>
          <p:nvPr/>
        </p:nvGraphicFramePr>
        <p:xfrm>
          <a:off x="3476414" y="3261360"/>
          <a:ext cx="5223085"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8707">
                  <a:extLst>
                    <a:ext uri="{9D8B030D-6E8A-4147-A177-3AD203B41FA5}">
                      <a16:colId xmlns:a16="http://schemas.microsoft.com/office/drawing/2014/main" val="20001"/>
                    </a:ext>
                  </a:extLst>
                </a:gridCol>
                <a:gridCol w="665479">
                  <a:extLst>
                    <a:ext uri="{9D8B030D-6E8A-4147-A177-3AD203B41FA5}">
                      <a16:colId xmlns:a16="http://schemas.microsoft.com/office/drawing/2014/main" val="20002"/>
                    </a:ext>
                  </a:extLst>
                </a:gridCol>
                <a:gridCol w="651933">
                  <a:extLst>
                    <a:ext uri="{9D8B030D-6E8A-4147-A177-3AD203B41FA5}">
                      <a16:colId xmlns:a16="http://schemas.microsoft.com/office/drawing/2014/main" val="20003"/>
                    </a:ext>
                  </a:extLst>
                </a:gridCol>
                <a:gridCol w="643467">
                  <a:extLst>
                    <a:ext uri="{9D8B030D-6E8A-4147-A177-3AD203B41FA5}">
                      <a16:colId xmlns:a16="http://schemas.microsoft.com/office/drawing/2014/main" val="20004"/>
                    </a:ext>
                  </a:extLst>
                </a:gridCol>
                <a:gridCol w="643467">
                  <a:extLst>
                    <a:ext uri="{9D8B030D-6E8A-4147-A177-3AD203B41FA5}">
                      <a16:colId xmlns:a16="http://schemas.microsoft.com/office/drawing/2014/main" val="20005"/>
                    </a:ext>
                  </a:extLst>
                </a:gridCol>
                <a:gridCol w="650240">
                  <a:extLst>
                    <a:ext uri="{9D8B030D-6E8A-4147-A177-3AD203B41FA5}">
                      <a16:colId xmlns:a16="http://schemas.microsoft.com/office/drawing/2014/main" val="20006"/>
                    </a:ext>
                  </a:extLst>
                </a:gridCol>
                <a:gridCol w="655319">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2857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905" algn="ctr">
                        <a:lnSpc>
                          <a:spcPct val="100000"/>
                        </a:lnSpc>
                        <a:spcBef>
                          <a:spcPts val="5"/>
                        </a:spcBef>
                      </a:pPr>
                      <a:r>
                        <a:rPr sz="1600" dirty="0">
                          <a:solidFill>
                            <a:srgbClr val="BEBEBE"/>
                          </a:solidFill>
                          <a:latin typeface="Palatino Linotype"/>
                          <a:cs typeface="Palatino Linotype"/>
                        </a:rPr>
                        <a:t>4</a:t>
                      </a:r>
                      <a:endParaRPr sz="1600">
                        <a:latin typeface="Palatino Linotype"/>
                        <a:cs typeface="Palatino Linotype"/>
                      </a:endParaRPr>
                    </a:p>
                  </a:txBody>
                  <a:tcPr marL="0" marR="0" marT="3175" marB="0">
                    <a:lnL w="2857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952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905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402576" y="4088891"/>
            <a:ext cx="652779"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2540" algn="ctr">
              <a:lnSpc>
                <a:spcPct val="100000"/>
              </a:lnSpc>
            </a:pPr>
            <a:r>
              <a:rPr sz="1600" spc="15" dirty="0">
                <a:latin typeface="Palatino Linotype"/>
                <a:cs typeface="Palatino Linotype"/>
              </a:rPr>
              <a:t>3</a:t>
            </a:r>
            <a:endParaRPr sz="1600">
              <a:latin typeface="Palatino Linotype"/>
              <a:cs typeface="Palatino Linotype"/>
            </a:endParaRPr>
          </a:p>
        </p:txBody>
      </p:sp>
      <p:sp>
        <p:nvSpPr>
          <p:cNvPr id="6" name="object 6"/>
          <p:cNvSpPr/>
          <p:nvPr/>
        </p:nvSpPr>
        <p:spPr>
          <a:xfrm>
            <a:off x="4293616" y="4120896"/>
            <a:ext cx="420793" cy="419100"/>
          </a:xfrm>
          <a:custGeom>
            <a:avLst/>
            <a:gdLst/>
            <a:ahLst/>
            <a:cxnLst/>
            <a:rect l="l" t="t" r="r" b="b"/>
            <a:pathLst>
              <a:path w="315595" h="419100">
                <a:moveTo>
                  <a:pt x="118237" y="78866"/>
                </a:moveTo>
                <a:lnTo>
                  <a:pt x="39370" y="78866"/>
                </a:lnTo>
                <a:lnTo>
                  <a:pt x="39370" y="379602"/>
                </a:lnTo>
                <a:lnTo>
                  <a:pt x="236600" y="379602"/>
                </a:lnTo>
                <a:lnTo>
                  <a:pt x="236600" y="419099"/>
                </a:lnTo>
                <a:lnTo>
                  <a:pt x="315467" y="340232"/>
                </a:lnTo>
                <a:lnTo>
                  <a:pt x="275970" y="300735"/>
                </a:lnTo>
                <a:lnTo>
                  <a:pt x="118237" y="300735"/>
                </a:lnTo>
                <a:lnTo>
                  <a:pt x="118237" y="78866"/>
                </a:lnTo>
                <a:close/>
              </a:path>
              <a:path w="315595" h="419100">
                <a:moveTo>
                  <a:pt x="236600" y="261365"/>
                </a:moveTo>
                <a:lnTo>
                  <a:pt x="236600" y="300735"/>
                </a:lnTo>
                <a:lnTo>
                  <a:pt x="275970" y="300735"/>
                </a:lnTo>
                <a:lnTo>
                  <a:pt x="236600" y="261365"/>
                </a:lnTo>
                <a:close/>
              </a:path>
              <a:path w="315595" h="419100">
                <a:moveTo>
                  <a:pt x="78866" y="0"/>
                </a:moveTo>
                <a:lnTo>
                  <a:pt x="0" y="78866"/>
                </a:lnTo>
                <a:lnTo>
                  <a:pt x="157734" y="78866"/>
                </a:lnTo>
                <a:lnTo>
                  <a:pt x="78866" y="0"/>
                </a:lnTo>
                <a:close/>
              </a:path>
            </a:pathLst>
          </a:custGeom>
          <a:solidFill>
            <a:srgbClr val="00B8FF"/>
          </a:solidFill>
        </p:spPr>
        <p:txBody>
          <a:bodyPr wrap="square" lIns="0" tIns="0" rIns="0" bIns="0" rtlCol="0"/>
          <a:lstStyle/>
          <a:p>
            <a:endParaRPr/>
          </a:p>
        </p:txBody>
      </p:sp>
      <p:sp>
        <p:nvSpPr>
          <p:cNvPr id="7" name="object 7"/>
          <p:cNvSpPr/>
          <p:nvPr/>
        </p:nvSpPr>
        <p:spPr>
          <a:xfrm>
            <a:off x="4293616" y="4120896"/>
            <a:ext cx="420793" cy="419100"/>
          </a:xfrm>
          <a:custGeom>
            <a:avLst/>
            <a:gdLst/>
            <a:ahLst/>
            <a:cxnLst/>
            <a:rect l="l" t="t" r="r" b="b"/>
            <a:pathLst>
              <a:path w="315595" h="419100">
                <a:moveTo>
                  <a:pt x="78866" y="0"/>
                </a:moveTo>
                <a:lnTo>
                  <a:pt x="157734" y="78866"/>
                </a:lnTo>
                <a:lnTo>
                  <a:pt x="118237" y="78866"/>
                </a:lnTo>
                <a:lnTo>
                  <a:pt x="118237" y="300735"/>
                </a:lnTo>
                <a:lnTo>
                  <a:pt x="236600" y="300735"/>
                </a:lnTo>
                <a:lnTo>
                  <a:pt x="236600" y="261365"/>
                </a:lnTo>
                <a:lnTo>
                  <a:pt x="315467" y="340232"/>
                </a:lnTo>
                <a:lnTo>
                  <a:pt x="236600" y="419099"/>
                </a:lnTo>
                <a:lnTo>
                  <a:pt x="236600" y="379602"/>
                </a:lnTo>
                <a:lnTo>
                  <a:pt x="39370" y="379602"/>
                </a:lnTo>
                <a:lnTo>
                  <a:pt x="39370" y="78866"/>
                </a:lnTo>
                <a:lnTo>
                  <a:pt x="0" y="78866"/>
                </a:lnTo>
                <a:lnTo>
                  <a:pt x="7886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708907"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sp>
        <p:nvSpPr>
          <p:cNvPr id="9" name="object 9"/>
          <p:cNvSpPr/>
          <p:nvPr/>
        </p:nvSpPr>
        <p:spPr>
          <a:xfrm>
            <a:off x="5055616" y="2668524"/>
            <a:ext cx="146473" cy="441959"/>
          </a:xfrm>
          <a:custGeom>
            <a:avLst/>
            <a:gdLst/>
            <a:ahLst/>
            <a:cxnLst/>
            <a:rect l="l" t="t" r="r" b="b"/>
            <a:pathLst>
              <a:path w="109854" h="441960">
                <a:moveTo>
                  <a:pt x="0" y="332231"/>
                </a:moveTo>
                <a:lnTo>
                  <a:pt x="54863" y="441960"/>
                </a:lnTo>
                <a:lnTo>
                  <a:pt x="91439" y="368808"/>
                </a:lnTo>
                <a:lnTo>
                  <a:pt x="36575" y="368808"/>
                </a:lnTo>
                <a:lnTo>
                  <a:pt x="36575" y="356615"/>
                </a:lnTo>
                <a:lnTo>
                  <a:pt x="0" y="332231"/>
                </a:lnTo>
                <a:close/>
              </a:path>
              <a:path w="109854" h="441960">
                <a:moveTo>
                  <a:pt x="36575" y="356615"/>
                </a:moveTo>
                <a:lnTo>
                  <a:pt x="36575" y="368808"/>
                </a:lnTo>
                <a:lnTo>
                  <a:pt x="54863" y="368808"/>
                </a:lnTo>
                <a:lnTo>
                  <a:pt x="36575" y="356615"/>
                </a:lnTo>
                <a:close/>
              </a:path>
              <a:path w="109854" h="441960">
                <a:moveTo>
                  <a:pt x="73151" y="0"/>
                </a:moveTo>
                <a:lnTo>
                  <a:pt x="36575" y="0"/>
                </a:lnTo>
                <a:lnTo>
                  <a:pt x="36575" y="356615"/>
                </a:lnTo>
                <a:lnTo>
                  <a:pt x="54863" y="368808"/>
                </a:lnTo>
                <a:lnTo>
                  <a:pt x="73151" y="356615"/>
                </a:lnTo>
                <a:lnTo>
                  <a:pt x="73151" y="0"/>
                </a:lnTo>
                <a:close/>
              </a:path>
              <a:path w="109854" h="441960">
                <a:moveTo>
                  <a:pt x="73151" y="356615"/>
                </a:moveTo>
                <a:lnTo>
                  <a:pt x="54863" y="368808"/>
                </a:lnTo>
                <a:lnTo>
                  <a:pt x="73151" y="368808"/>
                </a:lnTo>
                <a:lnTo>
                  <a:pt x="73151" y="356615"/>
                </a:lnTo>
                <a:close/>
              </a:path>
              <a:path w="109854" h="441960">
                <a:moveTo>
                  <a:pt x="109727" y="332231"/>
                </a:moveTo>
                <a:lnTo>
                  <a:pt x="73151" y="356615"/>
                </a:lnTo>
                <a:lnTo>
                  <a:pt x="73151" y="368808"/>
                </a:lnTo>
                <a:lnTo>
                  <a:pt x="91439" y="368808"/>
                </a:lnTo>
                <a:lnTo>
                  <a:pt x="109727" y="332231"/>
                </a:lnTo>
                <a:close/>
              </a:path>
            </a:pathLst>
          </a:custGeom>
          <a:solidFill>
            <a:srgbClr val="FF0000"/>
          </a:solidFill>
        </p:spPr>
        <p:txBody>
          <a:bodyPr wrap="square" lIns="0" tIns="0" rIns="0" bIns="0" rtlCol="0"/>
          <a:lstStyle/>
          <a:p>
            <a:endParaRPr/>
          </a:p>
        </p:txBody>
      </p:sp>
      <p:sp>
        <p:nvSpPr>
          <p:cNvPr id="10" name="object 10"/>
          <p:cNvSpPr txBox="1"/>
          <p:nvPr/>
        </p:nvSpPr>
        <p:spPr>
          <a:xfrm>
            <a:off x="4460747" y="2283332"/>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pic>
        <p:nvPicPr>
          <p:cNvPr id="11"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2" name="Date Placeholder 11"/>
          <p:cNvSpPr>
            <a:spLocks noGrp="1"/>
          </p:cNvSpPr>
          <p:nvPr>
            <p:ph type="dt" idx="10"/>
          </p:nvPr>
        </p:nvSpPr>
        <p:spPr/>
        <p:txBody>
          <a:bodyPr/>
          <a:lstStyle/>
          <a:p>
            <a:fld id="{B00A38AF-2931-4A74-BF52-2B8236160408}" type="datetime1">
              <a:rPr lang="en-US" smtClean="0"/>
              <a:pPr/>
              <a:t>4/1/2022</a:t>
            </a:fld>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40"/>
                        </a:spcBef>
                      </a:pPr>
                      <a:endParaRPr sz="1350">
                        <a:latin typeface="Times New Roman"/>
                        <a:cs typeface="Times New Roman"/>
                      </a:endParaRPr>
                    </a:p>
                    <a:p>
                      <a:pPr marL="3175" algn="ctr">
                        <a:lnSpc>
                          <a:spcPct val="100000"/>
                        </a:lnSpc>
                      </a:pPr>
                      <a:r>
                        <a:rPr sz="1600" dirty="0">
                          <a:latin typeface="Palatino Linotype"/>
                          <a:cs typeface="Palatino Linotype"/>
                        </a:rPr>
                        <a:t>3</a:t>
                      </a:r>
                      <a:endParaRPr sz="1600">
                        <a:latin typeface="Palatino Linotype"/>
                        <a:cs typeface="Palatino Linotype"/>
                      </a:endParaRPr>
                    </a:p>
                  </a:txBody>
                  <a:tcPr marL="0" marR="0" marT="508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64627C27-3560-4AC7-9B55-C9D37B12E53E}"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FAD65CF0-E0A2-4A31-A757-54FB62E6B93D}"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8380985" y="1607946"/>
            <a:ext cx="720513" cy="1021080"/>
          </a:xfrm>
          <a:prstGeom prst="rect">
            <a:avLst/>
          </a:prstGeom>
        </p:spPr>
        <p:txBody>
          <a:bodyPr vert="horz" wrap="square" lIns="0" tIns="11430" rIns="0" bIns="0" rtlCol="0">
            <a:spAutoFit/>
          </a:bodyPr>
          <a:lstStyle/>
          <a:p>
            <a:pPr marL="12065" marR="5080" indent="-635" algn="ctr">
              <a:lnSpc>
                <a:spcPct val="102099"/>
              </a:lnSpc>
              <a:spcBef>
                <a:spcPts val="90"/>
              </a:spcBef>
            </a:pPr>
            <a:r>
              <a:rPr sz="1600" spc="15"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8388264" y="2122932"/>
            <a:ext cx="364067" cy="980440"/>
          </a:xfrm>
          <a:custGeom>
            <a:avLst/>
            <a:gdLst/>
            <a:ahLst/>
            <a:cxnLst/>
            <a:rect l="l" t="t" r="r" b="b"/>
            <a:pathLst>
              <a:path w="273050" h="980439">
                <a:moveTo>
                  <a:pt x="0" y="896746"/>
                </a:moveTo>
                <a:lnTo>
                  <a:pt x="18161" y="979931"/>
                </a:lnTo>
                <a:lnTo>
                  <a:pt x="69844" y="919988"/>
                </a:lnTo>
                <a:lnTo>
                  <a:pt x="40004" y="919988"/>
                </a:lnTo>
                <a:lnTo>
                  <a:pt x="27686" y="916813"/>
                </a:lnTo>
                <a:lnTo>
                  <a:pt x="30802" y="904540"/>
                </a:lnTo>
                <a:lnTo>
                  <a:pt x="0" y="896746"/>
                </a:lnTo>
                <a:close/>
              </a:path>
              <a:path w="273050" h="980439">
                <a:moveTo>
                  <a:pt x="30802" y="904540"/>
                </a:moveTo>
                <a:lnTo>
                  <a:pt x="27686" y="916813"/>
                </a:lnTo>
                <a:lnTo>
                  <a:pt x="40004" y="919988"/>
                </a:lnTo>
                <a:lnTo>
                  <a:pt x="43133" y="907660"/>
                </a:lnTo>
                <a:lnTo>
                  <a:pt x="30802" y="904540"/>
                </a:lnTo>
                <a:close/>
              </a:path>
              <a:path w="273050" h="980439">
                <a:moveTo>
                  <a:pt x="43133" y="907660"/>
                </a:moveTo>
                <a:lnTo>
                  <a:pt x="40004" y="919988"/>
                </a:lnTo>
                <a:lnTo>
                  <a:pt x="69844" y="919988"/>
                </a:lnTo>
                <a:lnTo>
                  <a:pt x="73787" y="915415"/>
                </a:lnTo>
                <a:lnTo>
                  <a:pt x="43133" y="907660"/>
                </a:lnTo>
                <a:close/>
              </a:path>
              <a:path w="273050" h="980439">
                <a:moveTo>
                  <a:pt x="260476" y="0"/>
                </a:moveTo>
                <a:lnTo>
                  <a:pt x="30802" y="904540"/>
                </a:lnTo>
                <a:lnTo>
                  <a:pt x="43133" y="907660"/>
                </a:lnTo>
                <a:lnTo>
                  <a:pt x="272669" y="3047"/>
                </a:lnTo>
                <a:lnTo>
                  <a:pt x="260476" y="0"/>
                </a:lnTo>
                <a:close/>
              </a:path>
            </a:pathLst>
          </a:custGeom>
          <a:solidFill>
            <a:srgbClr val="000000"/>
          </a:solidFill>
        </p:spPr>
        <p:txBody>
          <a:bodyPr wrap="square" lIns="0" tIns="0" rIns="0" bIns="0" rtlCol="0"/>
          <a:lstStyle/>
          <a:p>
            <a:endParaRPr/>
          </a:p>
        </p:txBody>
      </p:sp>
      <p:pic>
        <p:nvPicPr>
          <p:cNvPr id="7"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5FF061EB-E580-4386-AC50-A5124DF834CB}" type="datetime1">
              <a:rPr lang="en-US" smtClean="0"/>
              <a:pPr/>
              <a:t>4/1/2022</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136</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solidFill>
                            <a:srgbClr val="BEBEBE"/>
                          </a:solidFill>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alpha val="39999"/>
                      </a:srgbClr>
                    </a:solidFill>
                  </a:tcPr>
                </a:tc>
                <a:extLst>
                  <a:ext uri="{0D108BD9-81ED-4DB2-BD59-A6C34878D82A}">
                    <a16:rowId xmlns:a16="http://schemas.microsoft.com/office/drawing/2014/main" val="10000"/>
                  </a:ext>
                </a:extLst>
              </a:tr>
            </a:tbl>
          </a:graphicData>
        </a:graphic>
      </p:graphicFrame>
      <p:sp>
        <p:nvSpPr>
          <p:cNvPr id="5" name="object 5"/>
          <p:cNvSpPr/>
          <p:nvPr/>
        </p:nvSpPr>
        <p:spPr>
          <a:xfrm>
            <a:off x="7611871" y="4120896"/>
            <a:ext cx="419100" cy="419100"/>
          </a:xfrm>
          <a:custGeom>
            <a:avLst/>
            <a:gdLst/>
            <a:ahLst/>
            <a:cxnLst/>
            <a:rect l="l" t="t" r="r" b="b"/>
            <a:pathLst>
              <a:path w="314325" h="419100">
                <a:moveTo>
                  <a:pt x="117729" y="78485"/>
                </a:moveTo>
                <a:lnTo>
                  <a:pt x="39243" y="78485"/>
                </a:lnTo>
                <a:lnTo>
                  <a:pt x="39243" y="379856"/>
                </a:lnTo>
                <a:lnTo>
                  <a:pt x="235458" y="379856"/>
                </a:lnTo>
                <a:lnTo>
                  <a:pt x="235458" y="419099"/>
                </a:lnTo>
                <a:lnTo>
                  <a:pt x="313944" y="340613"/>
                </a:lnTo>
                <a:lnTo>
                  <a:pt x="274700" y="301370"/>
                </a:lnTo>
                <a:lnTo>
                  <a:pt x="117729" y="301370"/>
                </a:lnTo>
                <a:lnTo>
                  <a:pt x="117729"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6" name="object 6"/>
          <p:cNvSpPr/>
          <p:nvPr/>
        </p:nvSpPr>
        <p:spPr>
          <a:xfrm>
            <a:off x="7611871" y="4120896"/>
            <a:ext cx="419100" cy="419100"/>
          </a:xfrm>
          <a:custGeom>
            <a:avLst/>
            <a:gdLst/>
            <a:ahLst/>
            <a:cxnLst/>
            <a:rect l="l" t="t" r="r" b="b"/>
            <a:pathLst>
              <a:path w="314325" h="419100">
                <a:moveTo>
                  <a:pt x="78486" y="0"/>
                </a:moveTo>
                <a:lnTo>
                  <a:pt x="156972" y="78485"/>
                </a:lnTo>
                <a:lnTo>
                  <a:pt x="117729" y="78485"/>
                </a:lnTo>
                <a:lnTo>
                  <a:pt x="117729" y="301370"/>
                </a:lnTo>
                <a:lnTo>
                  <a:pt x="235458" y="301370"/>
                </a:lnTo>
                <a:lnTo>
                  <a:pt x="235458" y="262127"/>
                </a:lnTo>
                <a:lnTo>
                  <a:pt x="313944" y="340613"/>
                </a:lnTo>
                <a:lnTo>
                  <a:pt x="235458" y="419099"/>
                </a:lnTo>
                <a:lnTo>
                  <a:pt x="235458" y="379856"/>
                </a:lnTo>
                <a:lnTo>
                  <a:pt x="39243" y="379856"/>
                </a:lnTo>
                <a:lnTo>
                  <a:pt x="39243" y="78485"/>
                </a:lnTo>
                <a:lnTo>
                  <a:pt x="0" y="78485"/>
                </a:lnTo>
                <a:lnTo>
                  <a:pt x="78486" y="0"/>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8054848" y="4088891"/>
            <a:ext cx="654473" cy="662361"/>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6</a:t>
            </a:r>
            <a:endParaRPr sz="1600">
              <a:latin typeface="Palatino Linotype"/>
              <a:cs typeface="Palatino Linotype"/>
            </a:endParaRPr>
          </a:p>
          <a:p>
            <a:pPr marR="443865" algn="ctr">
              <a:lnSpc>
                <a:spcPts val="1345"/>
              </a:lnSpc>
              <a:spcBef>
                <a:spcPts val="305"/>
              </a:spcBef>
            </a:pPr>
            <a:r>
              <a:rPr sz="1600" spc="10" dirty="0">
                <a:latin typeface="Palatino Linotype"/>
                <a:cs typeface="Palatino Linotype"/>
              </a:rPr>
              <a:t>e</a:t>
            </a:r>
            <a:endParaRPr sz="1600">
              <a:latin typeface="Palatino Linotype"/>
              <a:cs typeface="Palatino Linotype"/>
            </a:endParaRPr>
          </a:p>
        </p:txBody>
      </p:sp>
      <p:sp>
        <p:nvSpPr>
          <p:cNvPr id="8" name="object 8"/>
          <p:cNvSpPr txBox="1"/>
          <p:nvPr/>
        </p:nvSpPr>
        <p:spPr>
          <a:xfrm>
            <a:off x="7027164" y="4554678"/>
            <a:ext cx="964353"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D2B712AD-1CCA-4680-BE41-57CB8FA9DD47}"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25647" y="254508"/>
            <a:ext cx="6136639" cy="137464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559386" y="403986"/>
            <a:ext cx="5067300" cy="702756"/>
          </a:xfrm>
          <a:prstGeom prst="rect">
            <a:avLst/>
          </a:prstGeom>
        </p:spPr>
        <p:txBody>
          <a:bodyPr vert="horz" wrap="square" lIns="0" tIns="12700" rIns="0" bIns="0" rtlCol="0">
            <a:spAutoFit/>
          </a:bodyPr>
          <a:lstStyle/>
          <a:p>
            <a:pPr marL="12700">
              <a:lnSpc>
                <a:spcPct val="100000"/>
              </a:lnSpc>
              <a:spcBef>
                <a:spcPts val="100"/>
              </a:spcBef>
            </a:pPr>
            <a:r>
              <a:rPr spc="-5" dirty="0">
                <a:solidFill>
                  <a:srgbClr val="2E5796"/>
                </a:solidFill>
              </a:rPr>
              <a:t>Insertion</a:t>
            </a:r>
            <a:r>
              <a:rPr spc="-105" dirty="0">
                <a:solidFill>
                  <a:srgbClr val="2E5796"/>
                </a:solidFill>
              </a:rPr>
              <a:t> </a:t>
            </a:r>
            <a:r>
              <a:rPr spc="-5" dirty="0">
                <a:solidFill>
                  <a:srgbClr val="2E5796"/>
                </a:solidFill>
              </a:rPr>
              <a:t>Sort</a:t>
            </a:r>
          </a:p>
        </p:txBody>
      </p:sp>
      <p:graphicFrame>
        <p:nvGraphicFramePr>
          <p:cNvPr id="4" name="object 4"/>
          <p:cNvGraphicFramePr>
            <a:graphicFrameLocks noGrp="1"/>
          </p:cNvGraphicFramePr>
          <p:nvPr/>
        </p:nvGraphicFramePr>
        <p:xfrm>
          <a:off x="3476413" y="3261360"/>
          <a:ext cx="5230698"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3627">
                  <a:extLst>
                    <a:ext uri="{9D8B030D-6E8A-4147-A177-3AD203B41FA5}">
                      <a16:colId xmlns:a16="http://schemas.microsoft.com/office/drawing/2014/main" val="20006"/>
                    </a:ext>
                  </a:extLst>
                </a:gridCol>
                <a:gridCol w="655319">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905" algn="ctr">
                        <a:lnSpc>
                          <a:spcPct val="100000"/>
                        </a:lnSpc>
                        <a:spcBef>
                          <a:spcPts val="5"/>
                        </a:spcBef>
                      </a:pPr>
                      <a:r>
                        <a:rPr sz="1600" dirty="0">
                          <a:solidFill>
                            <a:srgbClr val="BEBEBE"/>
                          </a:solidFill>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8054848"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6</a:t>
            </a:r>
            <a:endParaRPr sz="1600">
              <a:latin typeface="Palatino Linotype"/>
              <a:cs typeface="Palatino Linotype"/>
            </a:endParaRPr>
          </a:p>
        </p:txBody>
      </p:sp>
      <p:sp>
        <p:nvSpPr>
          <p:cNvPr id="6" name="object 6"/>
          <p:cNvSpPr/>
          <p:nvPr/>
        </p:nvSpPr>
        <p:spPr>
          <a:xfrm>
            <a:off x="6990079" y="4120896"/>
            <a:ext cx="419100" cy="419100"/>
          </a:xfrm>
          <a:custGeom>
            <a:avLst/>
            <a:gdLst/>
            <a:ahLst/>
            <a:cxnLst/>
            <a:rect l="l" t="t" r="r" b="b"/>
            <a:pathLst>
              <a:path w="314325" h="419100">
                <a:moveTo>
                  <a:pt x="117728" y="78485"/>
                </a:moveTo>
                <a:lnTo>
                  <a:pt x="39242" y="78485"/>
                </a:lnTo>
                <a:lnTo>
                  <a:pt x="39242" y="379856"/>
                </a:lnTo>
                <a:lnTo>
                  <a:pt x="235457" y="379856"/>
                </a:lnTo>
                <a:lnTo>
                  <a:pt x="235457" y="419099"/>
                </a:lnTo>
                <a:lnTo>
                  <a:pt x="313943" y="340613"/>
                </a:lnTo>
                <a:lnTo>
                  <a:pt x="274700" y="301370"/>
                </a:lnTo>
                <a:lnTo>
                  <a:pt x="117728" y="301370"/>
                </a:lnTo>
                <a:lnTo>
                  <a:pt x="117728" y="78485"/>
                </a:lnTo>
                <a:close/>
              </a:path>
              <a:path w="314325" h="419100">
                <a:moveTo>
                  <a:pt x="235457" y="262127"/>
                </a:moveTo>
                <a:lnTo>
                  <a:pt x="235457" y="301370"/>
                </a:lnTo>
                <a:lnTo>
                  <a:pt x="274700" y="301370"/>
                </a:lnTo>
                <a:lnTo>
                  <a:pt x="235457"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6990079" y="4120896"/>
            <a:ext cx="419100" cy="419100"/>
          </a:xfrm>
          <a:custGeom>
            <a:avLst/>
            <a:gdLst/>
            <a:ahLst/>
            <a:cxnLst/>
            <a:rect l="l" t="t" r="r" b="b"/>
            <a:pathLst>
              <a:path w="314325" h="419100">
                <a:moveTo>
                  <a:pt x="78486" y="0"/>
                </a:moveTo>
                <a:lnTo>
                  <a:pt x="156972" y="78485"/>
                </a:lnTo>
                <a:lnTo>
                  <a:pt x="117728" y="78485"/>
                </a:lnTo>
                <a:lnTo>
                  <a:pt x="117728" y="301370"/>
                </a:lnTo>
                <a:lnTo>
                  <a:pt x="235457" y="301370"/>
                </a:lnTo>
                <a:lnTo>
                  <a:pt x="235457" y="262127"/>
                </a:lnTo>
                <a:lnTo>
                  <a:pt x="313943" y="340613"/>
                </a:lnTo>
                <a:lnTo>
                  <a:pt x="235457" y="419099"/>
                </a:lnTo>
                <a:lnTo>
                  <a:pt x="235457"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6405033"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59EB86AF-581F-418C-95D5-5548C4C767BC}"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138</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30697"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2779">
                  <a:extLst>
                    <a:ext uri="{9D8B030D-6E8A-4147-A177-3AD203B41FA5}">
                      <a16:colId xmlns:a16="http://schemas.microsoft.com/office/drawing/2014/main" val="20005"/>
                    </a:ext>
                  </a:extLst>
                </a:gridCol>
                <a:gridCol w="654472">
                  <a:extLst>
                    <a:ext uri="{9D8B030D-6E8A-4147-A177-3AD203B41FA5}">
                      <a16:colId xmlns:a16="http://schemas.microsoft.com/office/drawing/2014/main" val="20006"/>
                    </a:ext>
                  </a:extLst>
                </a:gridCol>
                <a:gridCol w="655319">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solidFill>
                            <a:srgbClr val="BEBEBE"/>
                          </a:solidFill>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alpha val="39999"/>
                      </a:srgbClr>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81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8054848" y="4088891"/>
            <a:ext cx="654473" cy="457176"/>
          </a:xfrm>
          <a:prstGeom prst="rect">
            <a:avLst/>
          </a:prstGeom>
          <a:solidFill>
            <a:srgbClr val="FF0000"/>
          </a:solidFill>
          <a:ln w="9652">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6</a:t>
            </a:r>
            <a:endParaRPr sz="1600">
              <a:latin typeface="Palatino Linotype"/>
              <a:cs typeface="Palatino Linotype"/>
            </a:endParaRPr>
          </a:p>
        </p:txBody>
      </p:sp>
      <p:sp>
        <p:nvSpPr>
          <p:cNvPr id="6" name="object 6"/>
          <p:cNvSpPr/>
          <p:nvPr/>
        </p:nvSpPr>
        <p:spPr>
          <a:xfrm>
            <a:off x="6299201" y="4120896"/>
            <a:ext cx="419100" cy="419100"/>
          </a:xfrm>
          <a:custGeom>
            <a:avLst/>
            <a:gdLst/>
            <a:ahLst/>
            <a:cxnLst/>
            <a:rect l="l" t="t" r="r" b="b"/>
            <a:pathLst>
              <a:path w="314325" h="419100">
                <a:moveTo>
                  <a:pt x="117728" y="78485"/>
                </a:moveTo>
                <a:lnTo>
                  <a:pt x="39242" y="78485"/>
                </a:lnTo>
                <a:lnTo>
                  <a:pt x="39242" y="379856"/>
                </a:lnTo>
                <a:lnTo>
                  <a:pt x="235458" y="379856"/>
                </a:lnTo>
                <a:lnTo>
                  <a:pt x="235458" y="419099"/>
                </a:lnTo>
                <a:lnTo>
                  <a:pt x="313944" y="340613"/>
                </a:lnTo>
                <a:lnTo>
                  <a:pt x="274700" y="301370"/>
                </a:lnTo>
                <a:lnTo>
                  <a:pt x="117728" y="301370"/>
                </a:lnTo>
                <a:lnTo>
                  <a:pt x="117728" y="78485"/>
                </a:lnTo>
                <a:close/>
              </a:path>
              <a:path w="314325" h="419100">
                <a:moveTo>
                  <a:pt x="235458" y="262127"/>
                </a:moveTo>
                <a:lnTo>
                  <a:pt x="235458" y="301370"/>
                </a:lnTo>
                <a:lnTo>
                  <a:pt x="274700" y="301370"/>
                </a:lnTo>
                <a:lnTo>
                  <a:pt x="235458" y="262127"/>
                </a:lnTo>
                <a:close/>
              </a:path>
              <a:path w="314325" h="419100">
                <a:moveTo>
                  <a:pt x="78486" y="0"/>
                </a:moveTo>
                <a:lnTo>
                  <a:pt x="0" y="78485"/>
                </a:lnTo>
                <a:lnTo>
                  <a:pt x="156972" y="78485"/>
                </a:lnTo>
                <a:lnTo>
                  <a:pt x="78486" y="0"/>
                </a:lnTo>
                <a:close/>
              </a:path>
            </a:pathLst>
          </a:custGeom>
          <a:solidFill>
            <a:srgbClr val="00B8FF"/>
          </a:solidFill>
        </p:spPr>
        <p:txBody>
          <a:bodyPr wrap="square" lIns="0" tIns="0" rIns="0" bIns="0" rtlCol="0"/>
          <a:lstStyle/>
          <a:p>
            <a:endParaRPr/>
          </a:p>
        </p:txBody>
      </p:sp>
      <p:sp>
        <p:nvSpPr>
          <p:cNvPr id="7" name="object 7"/>
          <p:cNvSpPr/>
          <p:nvPr/>
        </p:nvSpPr>
        <p:spPr>
          <a:xfrm>
            <a:off x="6299201" y="4120896"/>
            <a:ext cx="419100" cy="419100"/>
          </a:xfrm>
          <a:custGeom>
            <a:avLst/>
            <a:gdLst/>
            <a:ahLst/>
            <a:cxnLst/>
            <a:rect l="l" t="t" r="r" b="b"/>
            <a:pathLst>
              <a:path w="314325" h="419100">
                <a:moveTo>
                  <a:pt x="78486" y="0"/>
                </a:moveTo>
                <a:lnTo>
                  <a:pt x="156972" y="78485"/>
                </a:lnTo>
                <a:lnTo>
                  <a:pt x="117728" y="78485"/>
                </a:lnTo>
                <a:lnTo>
                  <a:pt x="117728" y="301370"/>
                </a:lnTo>
                <a:lnTo>
                  <a:pt x="235458" y="301370"/>
                </a:lnTo>
                <a:lnTo>
                  <a:pt x="235458" y="262127"/>
                </a:lnTo>
                <a:lnTo>
                  <a:pt x="313944" y="340613"/>
                </a:lnTo>
                <a:lnTo>
                  <a:pt x="235458" y="419099"/>
                </a:lnTo>
                <a:lnTo>
                  <a:pt x="235458" y="379856"/>
                </a:lnTo>
                <a:lnTo>
                  <a:pt x="39242" y="379856"/>
                </a:lnTo>
                <a:lnTo>
                  <a:pt x="39242" y="78485"/>
                </a:lnTo>
                <a:lnTo>
                  <a:pt x="0" y="78485"/>
                </a:lnTo>
                <a:lnTo>
                  <a:pt x="78486"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5713645"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sp>
        <p:nvSpPr>
          <p:cNvPr id="9" name="object 9"/>
          <p:cNvSpPr/>
          <p:nvPr/>
        </p:nvSpPr>
        <p:spPr>
          <a:xfrm>
            <a:off x="7010401" y="2668524"/>
            <a:ext cx="146473" cy="441959"/>
          </a:xfrm>
          <a:custGeom>
            <a:avLst/>
            <a:gdLst/>
            <a:ahLst/>
            <a:cxnLst/>
            <a:rect l="l" t="t" r="r" b="b"/>
            <a:pathLst>
              <a:path w="109854" h="441960">
                <a:moveTo>
                  <a:pt x="0" y="332231"/>
                </a:moveTo>
                <a:lnTo>
                  <a:pt x="54863" y="441960"/>
                </a:lnTo>
                <a:lnTo>
                  <a:pt x="91439" y="368808"/>
                </a:lnTo>
                <a:lnTo>
                  <a:pt x="36575" y="368808"/>
                </a:lnTo>
                <a:lnTo>
                  <a:pt x="36575" y="356615"/>
                </a:lnTo>
                <a:lnTo>
                  <a:pt x="0" y="332231"/>
                </a:lnTo>
                <a:close/>
              </a:path>
              <a:path w="109854" h="441960">
                <a:moveTo>
                  <a:pt x="36575" y="356615"/>
                </a:moveTo>
                <a:lnTo>
                  <a:pt x="36575" y="368808"/>
                </a:lnTo>
                <a:lnTo>
                  <a:pt x="54863" y="368808"/>
                </a:lnTo>
                <a:lnTo>
                  <a:pt x="36575" y="356615"/>
                </a:lnTo>
                <a:close/>
              </a:path>
              <a:path w="109854" h="441960">
                <a:moveTo>
                  <a:pt x="73151" y="0"/>
                </a:moveTo>
                <a:lnTo>
                  <a:pt x="36575" y="0"/>
                </a:lnTo>
                <a:lnTo>
                  <a:pt x="36575" y="356615"/>
                </a:lnTo>
                <a:lnTo>
                  <a:pt x="54863" y="368808"/>
                </a:lnTo>
                <a:lnTo>
                  <a:pt x="73151" y="356615"/>
                </a:lnTo>
                <a:lnTo>
                  <a:pt x="73151" y="0"/>
                </a:lnTo>
                <a:close/>
              </a:path>
              <a:path w="109854" h="441960">
                <a:moveTo>
                  <a:pt x="73151" y="356615"/>
                </a:moveTo>
                <a:lnTo>
                  <a:pt x="54863" y="368808"/>
                </a:lnTo>
                <a:lnTo>
                  <a:pt x="73151" y="368808"/>
                </a:lnTo>
                <a:lnTo>
                  <a:pt x="73151" y="356615"/>
                </a:lnTo>
                <a:close/>
              </a:path>
              <a:path w="109854" h="441960">
                <a:moveTo>
                  <a:pt x="109727" y="332231"/>
                </a:moveTo>
                <a:lnTo>
                  <a:pt x="73151" y="356615"/>
                </a:lnTo>
                <a:lnTo>
                  <a:pt x="73151" y="368808"/>
                </a:lnTo>
                <a:lnTo>
                  <a:pt x="91439" y="368808"/>
                </a:lnTo>
                <a:lnTo>
                  <a:pt x="109727" y="332231"/>
                </a:lnTo>
                <a:close/>
              </a:path>
            </a:pathLst>
          </a:custGeom>
          <a:solidFill>
            <a:srgbClr val="FF0000"/>
          </a:solidFill>
        </p:spPr>
        <p:txBody>
          <a:bodyPr wrap="square" lIns="0" tIns="0" rIns="0" bIns="0" rtlCol="0"/>
          <a:lstStyle/>
          <a:p>
            <a:endParaRPr/>
          </a:p>
        </p:txBody>
      </p:sp>
      <p:sp>
        <p:nvSpPr>
          <p:cNvPr id="10" name="object 10"/>
          <p:cNvSpPr txBox="1"/>
          <p:nvPr/>
        </p:nvSpPr>
        <p:spPr>
          <a:xfrm>
            <a:off x="6416379" y="2283332"/>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pic>
        <p:nvPicPr>
          <p:cNvPr id="11"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2" name="Date Placeholder 11"/>
          <p:cNvSpPr>
            <a:spLocks noGrp="1"/>
          </p:cNvSpPr>
          <p:nvPr>
            <p:ph type="dt" idx="10"/>
          </p:nvPr>
        </p:nvSpPr>
        <p:spPr/>
        <p:txBody>
          <a:bodyPr/>
          <a:lstStyle/>
          <a:p>
            <a:fld id="{704CDCC2-BAD8-434D-9274-F5D358FFAFA7}" type="datetime1">
              <a:rPr lang="en-US" smtClean="0"/>
              <a:pPr/>
              <a:t>4/1/2022</a:t>
            </a:fld>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body" idx="1"/>
          </p:nvPr>
        </p:nvSpPr>
        <p:spPr>
          <a:xfrm>
            <a:off x="859270" y="544021"/>
            <a:ext cx="9208655" cy="5690524"/>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812"/>
              <a:buNone/>
            </a:pPr>
            <a:r>
              <a:rPr lang="en-US" sz="2812" b="1"/>
              <a:t>Specifying the Problem</a:t>
            </a:r>
            <a:endParaRPr/>
          </a:p>
          <a:p>
            <a:pPr marL="0" lvl="0" indent="0" algn="l" rtl="0">
              <a:lnSpc>
                <a:spcPct val="70000"/>
              </a:lnSpc>
              <a:spcBef>
                <a:spcPts val="1000"/>
              </a:spcBef>
              <a:spcAft>
                <a:spcPts val="0"/>
              </a:spcAft>
              <a:buClr>
                <a:schemeClr val="dk1"/>
              </a:buClr>
              <a:buSzPts val="2062"/>
              <a:buNone/>
            </a:pPr>
            <a:endParaRPr sz="2062" b="1"/>
          </a:p>
          <a:p>
            <a:pPr marL="685800" lvl="1" indent="-228600" algn="l" rtl="0">
              <a:lnSpc>
                <a:spcPct val="150000"/>
              </a:lnSpc>
              <a:spcBef>
                <a:spcPts val="500"/>
              </a:spcBef>
              <a:spcAft>
                <a:spcPts val="0"/>
              </a:spcAft>
              <a:buClr>
                <a:schemeClr val="dk1"/>
              </a:buClr>
              <a:buSzPts val="1812"/>
              <a:buChar char="•"/>
            </a:pPr>
            <a:r>
              <a:rPr lang="en-US" sz="1812"/>
              <a:t>To describe an algorithm, the problem is described that the algorithm is supposed to solve.</a:t>
            </a:r>
            <a:endParaRPr/>
          </a:p>
          <a:p>
            <a:pPr marL="685800" lvl="1" indent="-228600" algn="just" rtl="0">
              <a:lnSpc>
                <a:spcPct val="150000"/>
              </a:lnSpc>
              <a:spcBef>
                <a:spcPts val="1100"/>
              </a:spcBef>
              <a:spcAft>
                <a:spcPts val="0"/>
              </a:spcAft>
              <a:buClr>
                <a:schemeClr val="dk1"/>
              </a:buClr>
              <a:buSzPts val="1812"/>
              <a:buChar char="•"/>
            </a:pPr>
            <a:r>
              <a:rPr lang="en-US" sz="1812"/>
              <a:t>Algorithmic problems are often presented using </a:t>
            </a:r>
            <a:r>
              <a:rPr lang="en-US" sz="1812" b="1"/>
              <a:t>standard English</a:t>
            </a:r>
            <a:r>
              <a:rPr lang="en-US" sz="1812"/>
              <a:t>, in terms of real-world objects. The algorithm designers, restate these problems in terms of formal, abstract, mathematical objects—numbers, arrays, lists, graphs, trees, and so on</a:t>
            </a:r>
            <a:endParaRPr/>
          </a:p>
          <a:p>
            <a:pPr marL="685800" lvl="1" indent="-228600" algn="just" rtl="0">
              <a:lnSpc>
                <a:spcPct val="150000"/>
              </a:lnSpc>
              <a:spcBef>
                <a:spcPts val="1100"/>
              </a:spcBef>
              <a:spcAft>
                <a:spcPts val="0"/>
              </a:spcAft>
              <a:buClr>
                <a:schemeClr val="dk1"/>
              </a:buClr>
              <a:buSzPts val="1812"/>
              <a:buChar char="•"/>
            </a:pPr>
            <a:r>
              <a:rPr lang="en-US" sz="1812"/>
              <a:t>If the problem statement carries any hidden assumptions, state those assumptions explicitly;</a:t>
            </a:r>
            <a:endParaRPr/>
          </a:p>
          <a:p>
            <a:pPr marL="685800" lvl="1" indent="-228600" algn="just" rtl="0">
              <a:lnSpc>
                <a:spcPct val="150000"/>
              </a:lnSpc>
              <a:spcBef>
                <a:spcPts val="1100"/>
              </a:spcBef>
              <a:spcAft>
                <a:spcPts val="0"/>
              </a:spcAft>
              <a:buClr>
                <a:schemeClr val="dk1"/>
              </a:buClr>
              <a:buSzPts val="1812"/>
              <a:buChar char="•"/>
            </a:pPr>
            <a:r>
              <a:rPr lang="en-US" sz="1812"/>
              <a:t>Specification to be refined as we develop the algorithm. For example, an algorithm may require a particular input representation, or produce a particular output representation, that was left unspecified in the original informal problem description. </a:t>
            </a:r>
            <a:endParaRPr sz="1812"/>
          </a:p>
        </p:txBody>
      </p:sp>
      <p:sp>
        <p:nvSpPr>
          <p:cNvPr id="151" name="Google Shape;15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
        <p:nvSpPr>
          <p:cNvPr id="5" name="Date Placeholder 4"/>
          <p:cNvSpPr>
            <a:spLocks noGrp="1"/>
          </p:cNvSpPr>
          <p:nvPr>
            <p:ph type="dt" idx="10"/>
          </p:nvPr>
        </p:nvSpPr>
        <p:spPr/>
        <p:txBody>
          <a:bodyPr/>
          <a:lstStyle/>
          <a:p>
            <a:fld id="{28AD747B-5EAF-4ED7-BAF2-2CA66F96C4C7}" type="datetime1">
              <a:rPr lang="en-US" smtClean="0"/>
              <a:pPr/>
              <a:t>4/1/2022</a:t>
            </a:fld>
            <a:endParaRPr lang="en-US"/>
          </a:p>
        </p:txBody>
      </p:sp>
    </p:spTree>
  </p:cSld>
  <p:clrMapOvr>
    <a:masterClrMapping/>
  </p:clrMapOvr>
  <p:transition spd="slow">
    <p:push/>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40"/>
                        </a:spcBef>
                      </a:pPr>
                      <a:endParaRPr sz="1350">
                        <a:latin typeface="Times New Roman"/>
                        <a:cs typeface="Times New Roman"/>
                      </a:endParaRPr>
                    </a:p>
                    <a:p>
                      <a:pPr marL="635" algn="ctr">
                        <a:lnSpc>
                          <a:spcPct val="100000"/>
                        </a:lnSpc>
                      </a:pPr>
                      <a:r>
                        <a:rPr sz="1600" dirty="0">
                          <a:latin typeface="Palatino Linotype"/>
                          <a:cs typeface="Palatino Linotype"/>
                        </a:rPr>
                        <a:t>6</a:t>
                      </a:r>
                      <a:endParaRPr sz="1600">
                        <a:latin typeface="Palatino Linotype"/>
                        <a:cs typeface="Palatino Linotype"/>
                      </a:endParaRPr>
                    </a:p>
                  </a:txBody>
                  <a:tcPr marL="0" marR="0" marT="508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bl>
          </a:graphicData>
        </a:graphic>
      </p:graphicFrame>
      <p:pic>
        <p:nvPicPr>
          <p:cNvPr id="5"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1CED5D21-6F65-40E1-9A27-E9FF6CA5D3CA}"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7332471" y="4929073"/>
            <a:ext cx="1867747" cy="414020"/>
          </a:xfrm>
          <a:prstGeom prst="rect">
            <a:avLst/>
          </a:prstGeom>
        </p:spPr>
        <p:txBody>
          <a:bodyPr vert="horz" wrap="square" lIns="0" tIns="12065" rIns="0" bIns="0" rtlCol="0">
            <a:spAutoFit/>
          </a:bodyPr>
          <a:lstStyle/>
          <a:p>
            <a:pPr marL="12700">
              <a:lnSpc>
                <a:spcPct val="100000"/>
              </a:lnSpc>
              <a:spcBef>
                <a:spcPts val="95"/>
              </a:spcBef>
            </a:pPr>
            <a:r>
              <a:rPr sz="2550" spc="-5" dirty="0">
                <a:latin typeface="Palatino Linotype"/>
                <a:cs typeface="Palatino Linotype"/>
              </a:rPr>
              <a:t>SORT</a:t>
            </a:r>
            <a:r>
              <a:rPr sz="2550" spc="-15" dirty="0">
                <a:latin typeface="Palatino Linotype"/>
                <a:cs typeface="Palatino Linotype"/>
              </a:rPr>
              <a:t>E</a:t>
            </a:r>
            <a:r>
              <a:rPr sz="2550" spc="-5" dirty="0">
                <a:latin typeface="Palatino Linotype"/>
                <a:cs typeface="Palatino Linotype"/>
              </a:rPr>
              <a:t>D!</a:t>
            </a:r>
            <a:endParaRPr sz="2550">
              <a:latin typeface="Palatino Linotype"/>
              <a:cs typeface="Palatino Linotype"/>
            </a:endParaRPr>
          </a:p>
        </p:txBody>
      </p:sp>
      <p:pic>
        <p:nvPicPr>
          <p:cNvPr id="6"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7" name="Date Placeholder 6"/>
          <p:cNvSpPr>
            <a:spLocks noGrp="1"/>
          </p:cNvSpPr>
          <p:nvPr>
            <p:ph type="dt" idx="10"/>
          </p:nvPr>
        </p:nvSpPr>
        <p:spPr/>
        <p:txBody>
          <a:bodyPr/>
          <a:lstStyle/>
          <a:p>
            <a:fld id="{713FE01F-7832-464E-A90F-8C9918EE7682}"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142</a:t>
            </a:fld>
            <a:endParaRPr lang="en-US"/>
          </a:p>
        </p:txBody>
      </p:sp>
      <p:pic>
        <p:nvPicPr>
          <p:cNvPr id="3074" name="Picture 2"/>
          <p:cNvPicPr>
            <a:picLocks noChangeAspect="1" noChangeArrowheads="1"/>
          </p:cNvPicPr>
          <p:nvPr/>
        </p:nvPicPr>
        <p:blipFill>
          <a:blip r:embed="rId2"/>
          <a:srcRect/>
          <a:stretch>
            <a:fillRect/>
          </a:stretch>
        </p:blipFill>
        <p:spPr bwMode="auto">
          <a:xfrm>
            <a:off x="304800" y="948644"/>
            <a:ext cx="11284465" cy="5071156"/>
          </a:xfrm>
          <a:prstGeom prst="rect">
            <a:avLst/>
          </a:prstGeom>
          <a:noFill/>
          <a:ln w="9525">
            <a:noFill/>
            <a:miter lim="800000"/>
            <a:headEnd/>
            <a:tailEnd/>
          </a:ln>
          <a:effectLst/>
        </p:spPr>
      </p:pic>
      <p:pic>
        <p:nvPicPr>
          <p:cNvPr id="8"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9" name="TextBox 8"/>
          <p:cNvSpPr txBox="1"/>
          <p:nvPr/>
        </p:nvSpPr>
        <p:spPr>
          <a:xfrm>
            <a:off x="2514600" y="6400800"/>
            <a:ext cx="6019800" cy="369332"/>
          </a:xfrm>
          <a:prstGeom prst="rect">
            <a:avLst/>
          </a:prstGeom>
          <a:noFill/>
        </p:spPr>
        <p:txBody>
          <a:bodyPr wrap="square" rtlCol="0">
            <a:spAutoFit/>
          </a:bodyPr>
          <a:lstStyle/>
          <a:p>
            <a:pPr algn="ctr"/>
            <a:r>
              <a:rPr lang="en-US" sz="1800" b="1" dirty="0"/>
              <a:t>Figure 1: Insertion sort working model</a:t>
            </a:r>
          </a:p>
        </p:txBody>
      </p:sp>
      <p:sp>
        <p:nvSpPr>
          <p:cNvPr id="6" name="Date Placeholder 5"/>
          <p:cNvSpPr>
            <a:spLocks noGrp="1"/>
          </p:cNvSpPr>
          <p:nvPr>
            <p:ph type="dt" idx="10"/>
          </p:nvPr>
        </p:nvSpPr>
        <p:spPr/>
        <p:txBody>
          <a:bodyPr/>
          <a:lstStyle/>
          <a:p>
            <a:fld id="{84A62D93-756F-4568-A9B0-5106F2F03D43}" type="datetime1">
              <a:rPr lang="en-US" smtClean="0"/>
              <a:pPr/>
              <a:t>4/1/2022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08000" y="609600"/>
            <a:ext cx="10668000" cy="579646"/>
          </a:xfrm>
          <a:prstGeom prst="rect">
            <a:avLst/>
          </a:prstGeom>
        </p:spPr>
        <p:txBody>
          <a:bodyPr vert="horz" wrap="square" lIns="0" tIns="12700" rIns="0" bIns="0" rtlCol="0">
            <a:spAutoFit/>
          </a:bodyPr>
          <a:lstStyle/>
          <a:p>
            <a:pPr marL="12700">
              <a:lnSpc>
                <a:spcPct val="100000"/>
              </a:lnSpc>
              <a:spcBef>
                <a:spcPts val="100"/>
              </a:spcBef>
            </a:pPr>
            <a:r>
              <a:rPr lang="en-US" sz="3600" i="0" spc="-5" dirty="0">
                <a:latin typeface="Arial"/>
                <a:cs typeface="Arial"/>
              </a:rPr>
              <a:t>Algorithm: Insertion Sort</a:t>
            </a:r>
            <a:endParaRPr sz="3600">
              <a:latin typeface="Arial"/>
              <a:cs typeface="Arial"/>
            </a:endParaRPr>
          </a:p>
        </p:txBody>
      </p:sp>
      <p:pic>
        <p:nvPicPr>
          <p:cNvPr id="2050" name="Picture 2"/>
          <p:cNvPicPr>
            <a:picLocks noChangeAspect="1" noChangeArrowheads="1"/>
          </p:cNvPicPr>
          <p:nvPr/>
        </p:nvPicPr>
        <p:blipFill>
          <a:blip r:embed="rId2"/>
          <a:srcRect/>
          <a:stretch>
            <a:fillRect/>
          </a:stretch>
        </p:blipFill>
        <p:spPr bwMode="auto">
          <a:xfrm>
            <a:off x="1524000" y="2286000"/>
            <a:ext cx="9313333" cy="2933700"/>
          </a:xfrm>
          <a:prstGeom prst="rect">
            <a:avLst/>
          </a:prstGeom>
          <a:noFill/>
          <a:ln w="9525">
            <a:noFill/>
            <a:miter lim="800000"/>
            <a:headEnd/>
            <a:tailEnd/>
          </a:ln>
          <a:effectLst/>
        </p:spPr>
      </p:pic>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5" name="Date Placeholder 4"/>
          <p:cNvSpPr>
            <a:spLocks noGrp="1"/>
          </p:cNvSpPr>
          <p:nvPr>
            <p:ph type="dt" idx="10"/>
          </p:nvPr>
        </p:nvSpPr>
        <p:spPr/>
        <p:txBody>
          <a:bodyPr/>
          <a:lstStyle/>
          <a:p>
            <a:fld id="{5A58A4CF-FD61-459B-83DE-D546FC9EAF94}"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b="1" dirty="0">
                <a:solidFill>
                  <a:schemeClr val="tx1"/>
                </a:solidFill>
              </a:rPr>
              <a:t>Loop Invariants and Correctness of Insertion Sort</a:t>
            </a:r>
          </a:p>
        </p:txBody>
      </p:sp>
      <p:sp>
        <p:nvSpPr>
          <p:cNvPr id="9219" name="Rectangle 3"/>
          <p:cNvSpPr>
            <a:spLocks noGrp="1" noChangeArrowheads="1"/>
          </p:cNvSpPr>
          <p:nvPr>
            <p:ph type="body" idx="1"/>
          </p:nvPr>
        </p:nvSpPr>
        <p:spPr/>
        <p:txBody>
          <a:bodyPr/>
          <a:lstStyle/>
          <a:p>
            <a:pPr>
              <a:lnSpc>
                <a:spcPct val="90000"/>
              </a:lnSpc>
            </a:pPr>
            <a:r>
              <a:rPr lang="en-US" sz="2800" b="1">
                <a:solidFill>
                  <a:schemeClr val="accent2"/>
                </a:solidFill>
              </a:rPr>
              <a:t>Initialization:</a:t>
            </a:r>
            <a:r>
              <a:rPr lang="en-US" sz="2400"/>
              <a:t> Before the first loop starts, j=1. So, A[0] is an array of single element and so is trivially sorted.</a:t>
            </a:r>
          </a:p>
          <a:p>
            <a:pPr>
              <a:lnSpc>
                <a:spcPct val="90000"/>
              </a:lnSpc>
              <a:buFontTx/>
              <a:buNone/>
            </a:pPr>
            <a:endParaRPr lang="en-US" sz="2400"/>
          </a:p>
          <a:p>
            <a:pPr algn="just">
              <a:lnSpc>
                <a:spcPct val="90000"/>
              </a:lnSpc>
            </a:pPr>
            <a:r>
              <a:rPr lang="en-US" sz="2800" b="1">
                <a:solidFill>
                  <a:schemeClr val="accent2"/>
                </a:solidFill>
              </a:rPr>
              <a:t>Maintenance:</a:t>
            </a:r>
            <a:r>
              <a:rPr lang="en-US" sz="2400"/>
              <a:t> The outer for loop has its index moving like j=1,2,…,n-1 (if A has n elements). At the beginning of the for loop assume that the array is sorted from A[0..j-1]. The inner while loop of the jth  iteration places A[j] at its correct position. Thus at the end of the jth iteration, the array is sorted from A[0..j]. Thus, the invariance is maintained.  Then j becomes j+1. </a:t>
            </a:r>
          </a:p>
          <a:p>
            <a:pPr lvl="1" algn="just">
              <a:lnSpc>
                <a:spcPct val="90000"/>
              </a:lnSpc>
            </a:pPr>
            <a:r>
              <a:rPr lang="en-US" sz="2000" b="1" i="1">
                <a:solidFill>
                  <a:srgbClr val="FF0000"/>
                </a:solidFill>
              </a:rPr>
              <a:t>Also, using the same inductive reasoning the elements are also the same as in the original array in the locations A[0..j].</a:t>
            </a:r>
          </a:p>
        </p:txBody>
      </p:sp>
      <p:pic>
        <p:nvPicPr>
          <p:cNvPr id="4"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5" name="Date Placeholder 4"/>
          <p:cNvSpPr>
            <a:spLocks noGrp="1"/>
          </p:cNvSpPr>
          <p:nvPr>
            <p:ph type="dt" idx="10"/>
          </p:nvPr>
        </p:nvSpPr>
        <p:spPr/>
        <p:txBody>
          <a:bodyPr/>
          <a:lstStyle/>
          <a:p>
            <a:fld id="{AB460B0C-E5E1-46F7-B971-C401D3ED39E5}"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144</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62000" y="381000"/>
            <a:ext cx="10515600" cy="1325563"/>
          </a:xfrm>
        </p:spPr>
        <p:txBody>
          <a:bodyPr/>
          <a:lstStyle/>
          <a:p>
            <a:r>
              <a:rPr lang="en-US" sz="4000" b="1" dirty="0">
                <a:solidFill>
                  <a:schemeClr val="tx1"/>
                </a:solidFill>
              </a:rPr>
              <a:t>Loop Invariants and Correctness of Insertion Sort</a:t>
            </a:r>
          </a:p>
        </p:txBody>
      </p:sp>
      <p:sp>
        <p:nvSpPr>
          <p:cNvPr id="10243" name="Rectangle 3"/>
          <p:cNvSpPr>
            <a:spLocks noGrp="1" noChangeArrowheads="1"/>
          </p:cNvSpPr>
          <p:nvPr>
            <p:ph type="body" idx="1"/>
          </p:nvPr>
        </p:nvSpPr>
        <p:spPr/>
        <p:txBody>
          <a:bodyPr/>
          <a:lstStyle/>
          <a:p>
            <a:r>
              <a:rPr lang="en-US" b="1">
                <a:solidFill>
                  <a:schemeClr val="accent2"/>
                </a:solidFill>
              </a:rPr>
              <a:t>Termination:</a:t>
            </a:r>
            <a:r>
              <a:rPr lang="en-US"/>
              <a:t> The for loop terminates when j=n, thus by the previous observations the array is sorted from A[0..n-1] and the elements are also the same as in the original array.</a:t>
            </a:r>
          </a:p>
        </p:txBody>
      </p:sp>
      <p:sp>
        <p:nvSpPr>
          <p:cNvPr id="10244" name="Rectangle 4"/>
          <p:cNvSpPr>
            <a:spLocks noChangeArrowheads="1"/>
          </p:cNvSpPr>
          <p:nvPr/>
        </p:nvSpPr>
        <p:spPr bwMode="auto">
          <a:xfrm>
            <a:off x="1625600" y="4572000"/>
            <a:ext cx="9347200" cy="1524000"/>
          </a:xfrm>
          <a:prstGeom prst="rect">
            <a:avLst/>
          </a:prstGeom>
          <a:solidFill>
            <a:schemeClr val="accent1"/>
          </a:solidFill>
          <a:ln w="9525">
            <a:solidFill>
              <a:schemeClr val="tx1"/>
            </a:solidFill>
            <a:miter lim="800000"/>
            <a:headEnd/>
            <a:tailEnd/>
          </a:ln>
          <a:effectLst/>
        </p:spPr>
        <p:txBody>
          <a:bodyPr wrap="none" anchor="ctr"/>
          <a:lstStyle/>
          <a:p>
            <a:pPr algn="ctr"/>
            <a:r>
              <a:rPr lang="en-US" sz="2400" b="1" i="1" dirty="0">
                <a:solidFill>
                  <a:schemeClr val="tx1"/>
                </a:solidFill>
              </a:rPr>
              <a:t>Thus, the algorithm indeed sorts and is thus</a:t>
            </a:r>
          </a:p>
          <a:p>
            <a:pPr algn="ctr"/>
            <a:r>
              <a:rPr lang="en-US" sz="2400" b="1" i="1" dirty="0">
                <a:solidFill>
                  <a:schemeClr val="tx1"/>
                </a:solidFill>
              </a:rPr>
              <a:t> correct!</a:t>
            </a:r>
          </a:p>
        </p:txBody>
      </p:sp>
      <p:pic>
        <p:nvPicPr>
          <p:cNvPr id="5"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AC7D8672-45CF-488B-88BC-9E725BA9D951}"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Insertion Sort: Line and Operation Counts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146</a:t>
            </a:fld>
            <a:endParaRPr lang="en-US"/>
          </a:p>
        </p:txBody>
      </p:sp>
      <p:pic>
        <p:nvPicPr>
          <p:cNvPr id="1027" name="Picture 3"/>
          <p:cNvPicPr>
            <a:picLocks noChangeAspect="1" noChangeArrowheads="1"/>
          </p:cNvPicPr>
          <p:nvPr/>
        </p:nvPicPr>
        <p:blipFill>
          <a:blip r:embed="rId2"/>
          <a:srcRect/>
          <a:stretch>
            <a:fillRect/>
          </a:stretch>
        </p:blipFill>
        <p:spPr bwMode="auto">
          <a:xfrm>
            <a:off x="1981200" y="2075130"/>
            <a:ext cx="6934200" cy="3329789"/>
          </a:xfrm>
          <a:prstGeom prst="rect">
            <a:avLst/>
          </a:prstGeom>
          <a:noFill/>
          <a:ln w="9525">
            <a:noFill/>
            <a:miter lim="800000"/>
            <a:headEnd/>
            <a:tailEnd/>
          </a:ln>
          <a:effectLst/>
        </p:spPr>
      </p:pic>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7" name="Date Placeholder 6"/>
          <p:cNvSpPr>
            <a:spLocks noGrp="1"/>
          </p:cNvSpPr>
          <p:nvPr>
            <p:ph type="dt" idx="10"/>
          </p:nvPr>
        </p:nvSpPr>
        <p:spPr/>
        <p:txBody>
          <a:bodyPr/>
          <a:lstStyle/>
          <a:p>
            <a:fld id="{D2B63A38-7DC1-427A-9826-24EE7B78F940}" type="datetime1">
              <a:rPr lang="en-US" smtClean="0"/>
              <a:pPr/>
              <a:t>4/1/2022</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Running time of the Insertion sort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147</a:t>
            </a:fld>
            <a:endParaRPr lang="en-US"/>
          </a:p>
        </p:txBody>
      </p:sp>
      <p:pic>
        <p:nvPicPr>
          <p:cNvPr id="2050" name="Picture 2"/>
          <p:cNvPicPr>
            <a:picLocks noChangeAspect="1" noChangeArrowheads="1"/>
          </p:cNvPicPr>
          <p:nvPr/>
        </p:nvPicPr>
        <p:blipFill>
          <a:blip r:embed="rId2"/>
          <a:srcRect/>
          <a:stretch>
            <a:fillRect/>
          </a:stretch>
        </p:blipFill>
        <p:spPr bwMode="auto">
          <a:xfrm>
            <a:off x="1676400" y="1752601"/>
            <a:ext cx="8610600" cy="4893109"/>
          </a:xfrm>
          <a:prstGeom prst="rect">
            <a:avLst/>
          </a:prstGeom>
          <a:noFill/>
          <a:ln w="9525">
            <a:noFill/>
            <a:miter lim="800000"/>
            <a:headEnd/>
            <a:tailEnd/>
          </a:ln>
          <a:effectLst/>
        </p:spPr>
      </p:pic>
      <p:pic>
        <p:nvPicPr>
          <p:cNvPr id="8"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05E81812-2F49-4E66-ABEB-714FD4AB05EF}" type="datetime1">
              <a:rPr lang="en-US" smtClean="0"/>
              <a:pPr/>
              <a:t>4/1/2022</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Home assignment</a:t>
            </a:r>
          </a:p>
        </p:txBody>
      </p:sp>
      <p:sp>
        <p:nvSpPr>
          <p:cNvPr id="6" name="Text Placeholder 5"/>
          <p:cNvSpPr>
            <a:spLocks noGrp="1"/>
          </p:cNvSpPr>
          <p:nvPr>
            <p:ph type="body" idx="1"/>
          </p:nvPr>
        </p:nvSpPr>
        <p:spPr/>
        <p:txBody>
          <a:bodyPr/>
          <a:lstStyle/>
          <a:p>
            <a:pPr marL="628650" indent="-514350">
              <a:buFont typeface="+mj-lt"/>
              <a:buAutoNum type="arabicPeriod"/>
            </a:pPr>
            <a:r>
              <a:rPr lang="en-US" dirty="0"/>
              <a:t>Using Figure 1 as a model, illustrate the operation of INSERTION-SORT on the array A [31, 41, 59, 26, 41, 58]. </a:t>
            </a:r>
          </a:p>
          <a:p>
            <a:pPr marL="628650" indent="-514350">
              <a:buFont typeface="+mj-lt"/>
              <a:buAutoNum type="arabicPeriod"/>
            </a:pPr>
            <a:endParaRPr lang="en-US" dirty="0"/>
          </a:p>
          <a:p>
            <a:pPr marL="628650" indent="-514350">
              <a:buFont typeface="+mj-lt"/>
              <a:buAutoNum type="arabicPeriod"/>
            </a:pPr>
            <a:r>
              <a:rPr lang="en-US" dirty="0"/>
              <a:t> Rewrite the INSERTION-SORT procedure to sort into non-increasing instead of non-decreasing order.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148</a:t>
            </a:fld>
            <a:endParaRPr lang="en-US"/>
          </a:p>
        </p:txBody>
      </p:sp>
      <p:pic>
        <p:nvPicPr>
          <p:cNvPr id="7"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09DEFBCD-40F1-4D05-AFD9-B56E26DF344A}" type="datetime1">
              <a:rPr lang="en-US" smtClean="0"/>
              <a:pPr/>
              <a:t>4/1/2022</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ALGORITHM DESIGN PARADIGMS</a:t>
            </a:r>
            <a:endParaRPr sz="2800">
              <a:latin typeface="Times New Roman"/>
              <a:ea typeface="Times New Roman"/>
              <a:cs typeface="Times New Roman"/>
              <a:sym typeface="Times New Roman"/>
            </a:endParaRPr>
          </a:p>
        </p:txBody>
      </p:sp>
      <p:sp>
        <p:nvSpPr>
          <p:cNvPr id="158" name="Google Shape;158;p24"/>
          <p:cNvSpPr txBox="1">
            <a:spLocks noGrp="1"/>
          </p:cNvSpPr>
          <p:nvPr>
            <p:ph type="body" idx="1"/>
          </p:nvPr>
        </p:nvSpPr>
        <p:spPr>
          <a:xfrm>
            <a:off x="609600" y="1219201"/>
            <a:ext cx="10972800" cy="490696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3200" b="1" dirty="0">
                <a:latin typeface="Times New Roman"/>
                <a:ea typeface="Times New Roman"/>
                <a:cs typeface="Times New Roman"/>
                <a:sym typeface="Times New Roman"/>
              </a:rPr>
              <a:t>SLO: To understand the different algorithm design paradigms.</a:t>
            </a:r>
          </a:p>
          <a:p>
            <a:pPr marL="342900" lvl="0" indent="-342900" algn="l" rtl="0">
              <a:spcBef>
                <a:spcPts val="0"/>
              </a:spcBef>
              <a:spcAft>
                <a:spcPts val="0"/>
              </a:spcAft>
              <a:buClr>
                <a:schemeClr val="dk1"/>
              </a:buClr>
              <a:buSzPts val="2200"/>
              <a:buChar char="•"/>
            </a:pPr>
            <a:endParaRPr lang="en-US" sz="2200" dirty="0">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Specifies the pattern to write or design an algorithm</a:t>
            </a:r>
            <a:endParaRPr/>
          </a:p>
          <a:p>
            <a:pPr marL="342900" lvl="0" indent="-203200" algn="l"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Various algorithm paradigms are</a:t>
            </a:r>
            <a:endParaRPr/>
          </a:p>
          <a:p>
            <a:pPr marL="742950" lvl="1" indent="-285750" algn="l"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Divide and Conquer</a:t>
            </a:r>
            <a:endParaRPr/>
          </a:p>
          <a:p>
            <a:pPr marL="742950" lvl="1" indent="-285750" algn="l"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Dynamic programming</a:t>
            </a:r>
            <a:endParaRPr/>
          </a:p>
          <a:p>
            <a:pPr marL="742950" lvl="1" indent="-285750" algn="l"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Backtracking</a:t>
            </a:r>
            <a:endParaRPr/>
          </a:p>
          <a:p>
            <a:pPr marL="742950" lvl="1" indent="-285750" algn="l"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Greedy Approach</a:t>
            </a:r>
            <a:endParaRPr/>
          </a:p>
          <a:p>
            <a:pPr marL="742950" lvl="1" indent="-285750" algn="l"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Branch and Bound</a:t>
            </a:r>
            <a:endParaRPr sz="1800">
              <a:latin typeface="Times New Roman"/>
              <a:ea typeface="Times New Roman"/>
              <a:cs typeface="Times New Roman"/>
              <a:sym typeface="Times New Roman"/>
            </a:endParaRPr>
          </a:p>
          <a:p>
            <a:pPr marL="342900" lvl="1" indent="-203200" algn="l" rtl="0">
              <a:spcBef>
                <a:spcPts val="440"/>
              </a:spcBef>
              <a:spcAft>
                <a:spcPts val="0"/>
              </a:spcAft>
              <a:buClr>
                <a:schemeClr val="dk1"/>
              </a:buClr>
              <a:buSzPts val="2200"/>
              <a:buFont typeface="Arial"/>
              <a:buNone/>
            </a:pPr>
            <a:endParaRPr sz="2200">
              <a:latin typeface="Times New Roman"/>
              <a:ea typeface="Times New Roman"/>
              <a:cs typeface="Times New Roman"/>
              <a:sym typeface="Times New Roman"/>
            </a:endParaRPr>
          </a:p>
          <a:p>
            <a:pPr marL="342900" lvl="1" indent="-342900" algn="l"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Selection of the paradigms depends upon the problem to be addressed</a:t>
            </a:r>
            <a:endParaRPr/>
          </a:p>
          <a:p>
            <a:pPr marL="342900" lvl="0" indent="-203200" algn="l" rtl="0">
              <a:spcBef>
                <a:spcPts val="440"/>
              </a:spcBef>
              <a:spcAft>
                <a:spcPts val="0"/>
              </a:spcAft>
              <a:buClr>
                <a:schemeClr val="dk1"/>
              </a:buClr>
              <a:buSzPts val="2200"/>
              <a:buNone/>
            </a:pPr>
            <a:endParaRPr sz="2200">
              <a:latin typeface="Times New Roman"/>
              <a:ea typeface="Times New Roman"/>
              <a:cs typeface="Times New Roman"/>
              <a:sym typeface="Times New Roman"/>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5" name="Date Placeholder 4"/>
          <p:cNvSpPr>
            <a:spLocks noGrp="1"/>
          </p:cNvSpPr>
          <p:nvPr>
            <p:ph type="dt" idx="10"/>
          </p:nvPr>
        </p:nvSpPr>
        <p:spPr/>
        <p:txBody>
          <a:bodyPr/>
          <a:lstStyle/>
          <a:p>
            <a:fld id="{9216F390-E09F-4EBE-A46B-BA67C4D39CA1}"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body" idx="1"/>
          </p:nvPr>
        </p:nvSpPr>
        <p:spPr>
          <a:xfrm>
            <a:off x="1311562" y="1160606"/>
            <a:ext cx="9707419" cy="4351338"/>
          </a:xfrm>
          <a:prstGeom prst="rect">
            <a:avLst/>
          </a:prstGeom>
          <a:noFill/>
          <a:ln>
            <a:noFill/>
          </a:ln>
        </p:spPr>
        <p:txBody>
          <a:bodyPr spcFirstLastPara="1" wrap="square" lIns="91425" tIns="45700" rIns="91425" bIns="45700" anchor="t" anchorCtr="0">
            <a:noAutofit/>
          </a:bodyPr>
          <a:lstStyle/>
          <a:p>
            <a:pPr marL="228600" lvl="0" indent="-228600" algn="just" rtl="0">
              <a:lnSpc>
                <a:spcPct val="170000"/>
              </a:lnSpc>
              <a:spcBef>
                <a:spcPts val="0"/>
              </a:spcBef>
              <a:spcAft>
                <a:spcPts val="0"/>
              </a:spcAft>
              <a:buClr>
                <a:schemeClr val="dk1"/>
              </a:buClr>
              <a:buSzPts val="2000"/>
              <a:buChar char="•"/>
            </a:pPr>
            <a:r>
              <a:rPr lang="en-US" sz="2000"/>
              <a:t>The specification should include just enough detail that someone else could use our algorithm as a black box, without knowing how or why the algorithm actually works.</a:t>
            </a:r>
            <a:endParaRPr/>
          </a:p>
          <a:p>
            <a:pPr marL="228600" lvl="0" indent="-228600" algn="just" rtl="0">
              <a:lnSpc>
                <a:spcPct val="170000"/>
              </a:lnSpc>
              <a:spcBef>
                <a:spcPts val="1600"/>
              </a:spcBef>
              <a:spcAft>
                <a:spcPts val="0"/>
              </a:spcAft>
              <a:buClr>
                <a:schemeClr val="dk1"/>
              </a:buClr>
              <a:buSzPts val="2000"/>
              <a:buChar char="•"/>
            </a:pPr>
            <a:r>
              <a:rPr lang="en-US" sz="2000"/>
              <a:t>In particular, the type and meaning of each input parameter, and exactly how the eventual output depends on the input parameters are described. On the other hand, specification should deliberately hide any details that are not necessary to use the algorithm as a black box.</a:t>
            </a:r>
            <a:endParaRPr sz="2000"/>
          </a:p>
          <a:p>
            <a:pPr marL="228600" lvl="0" indent="-228600" algn="l" rtl="0">
              <a:lnSpc>
                <a:spcPct val="170000"/>
              </a:lnSpc>
              <a:spcBef>
                <a:spcPts val="1600"/>
              </a:spcBef>
              <a:spcAft>
                <a:spcPts val="0"/>
              </a:spcAft>
              <a:buClr>
                <a:schemeClr val="dk1"/>
              </a:buClr>
              <a:buSzPts val="2000"/>
              <a:buChar char="•"/>
            </a:pPr>
            <a:r>
              <a:rPr lang="en-US" sz="2000" b="1"/>
              <a:t>Example: </a:t>
            </a:r>
            <a:r>
              <a:rPr lang="en-US" sz="2000"/>
              <a:t>Given two non-negative integers x and y, each represented as an array of digits, compute the product x · y, also represented as an array of digits. To someone using these algorithms, the choice of algorithm is completely irrelevant. </a:t>
            </a:r>
            <a:endParaRPr sz="2000"/>
          </a:p>
        </p:txBody>
      </p:sp>
      <p:sp>
        <p:nvSpPr>
          <p:cNvPr id="158" name="Google Shape;15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
        <p:nvSpPr>
          <p:cNvPr id="5" name="Date Placeholder 4"/>
          <p:cNvSpPr>
            <a:spLocks noGrp="1"/>
          </p:cNvSpPr>
          <p:nvPr>
            <p:ph type="dt" idx="10"/>
          </p:nvPr>
        </p:nvSpPr>
        <p:spPr/>
        <p:txBody>
          <a:bodyPr/>
          <a:lstStyle/>
          <a:p>
            <a:fld id="{E62792A2-3BDF-49E2-88EF-198C3217E5D6}" type="datetime1">
              <a:rPr lang="en-US" smtClean="0"/>
              <a:pPr/>
              <a:t>4/1/2022</a:t>
            </a:fld>
            <a:endParaRPr lang="en-US"/>
          </a:p>
        </p:txBody>
      </p:sp>
    </p:spTree>
  </p:cSld>
  <p:clrMapOvr>
    <a:masterClrMapping/>
  </p:clrMapOvr>
  <p:transition spd="slow">
    <p:push/>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DIVIDE AND CONQUER</a:t>
            </a:r>
            <a:endParaRPr sz="2800" i="1">
              <a:latin typeface="Times New Roman"/>
              <a:ea typeface="Times New Roman"/>
              <a:cs typeface="Times New Roman"/>
              <a:sym typeface="Times New Roman"/>
            </a:endParaRPr>
          </a:p>
        </p:txBody>
      </p:sp>
      <p:sp>
        <p:nvSpPr>
          <p:cNvPr id="164" name="Google Shape;164;p2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The Divide and Conquer Paradigm is an algorithm design paradigm which uses this simple process: It Divides the problem into smaller sub-parts until these sub-parts become simple enough to be solved, and then the sub parts are solved recursively, and then the solutions to these sub-parts can be combined to give a solution to the original problem. </a:t>
            </a:r>
            <a:endParaRPr/>
          </a:p>
          <a:p>
            <a:pPr marL="342900" lvl="0" indent="-342900" algn="just" rtl="0">
              <a:spcBef>
                <a:spcPts val="440"/>
              </a:spcBef>
              <a:spcAft>
                <a:spcPts val="0"/>
              </a:spcAft>
              <a:buClr>
                <a:schemeClr val="dk1"/>
              </a:buClr>
              <a:buSzPts val="2200"/>
              <a:buChar char="•"/>
            </a:pPr>
            <a:endParaRPr lang="en-US" sz="2200" dirty="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Examples :</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Binary search</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Merge sort</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Quick sort</a:t>
            </a:r>
            <a:endParaRPr sz="2200">
              <a:latin typeface="Times New Roman"/>
              <a:ea typeface="Times New Roman"/>
              <a:cs typeface="Times New Roman"/>
              <a:sym typeface="Times New Roman"/>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pic>
        <p:nvPicPr>
          <p:cNvPr id="53250" name="Picture 2" descr="Image result for divide and conquer"/>
          <p:cNvPicPr>
            <a:picLocks noChangeAspect="1" noChangeArrowheads="1"/>
          </p:cNvPicPr>
          <p:nvPr/>
        </p:nvPicPr>
        <p:blipFill>
          <a:blip r:embed="rId4"/>
          <a:srcRect/>
          <a:stretch>
            <a:fillRect/>
          </a:stretch>
        </p:blipFill>
        <p:spPr bwMode="auto">
          <a:xfrm>
            <a:off x="5752541" y="2895601"/>
            <a:ext cx="4915459" cy="3776850"/>
          </a:xfrm>
          <a:prstGeom prst="rect">
            <a:avLst/>
          </a:prstGeom>
          <a:noFill/>
        </p:spPr>
      </p:pic>
      <p:sp>
        <p:nvSpPr>
          <p:cNvPr id="6" name="Date Placeholder 5"/>
          <p:cNvSpPr>
            <a:spLocks noGrp="1"/>
          </p:cNvSpPr>
          <p:nvPr>
            <p:ph type="dt" idx="10"/>
          </p:nvPr>
        </p:nvSpPr>
        <p:spPr/>
        <p:txBody>
          <a:bodyPr/>
          <a:lstStyle/>
          <a:p>
            <a:fld id="{2A973B5D-62F8-43E8-8892-CFBBAA3F813F}"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dirty="0">
                <a:latin typeface="Times New Roman"/>
                <a:ea typeface="Times New Roman"/>
                <a:cs typeface="Times New Roman"/>
                <a:sym typeface="Times New Roman"/>
              </a:rPr>
              <a:t>DYNAMIC PROGRAMMING</a:t>
            </a:r>
            <a:endParaRPr sz="2800" i="1">
              <a:latin typeface="Times New Roman"/>
              <a:ea typeface="Times New Roman"/>
              <a:cs typeface="Times New Roman"/>
              <a:sym typeface="Times New Roman"/>
            </a:endParaRPr>
          </a:p>
        </p:txBody>
      </p:sp>
      <p:sp>
        <p:nvSpPr>
          <p:cNvPr id="170" name="Google Shape;170;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Dynamic Programming is an algorithmic paradigm that solves a given complex problem by breaking it into sub-problems and stores the results of sub-problems to avoid computing the same results again.</a:t>
            </a:r>
          </a:p>
          <a:p>
            <a:pPr marL="342900" lvl="0" indent="-342900" algn="just" rtl="0">
              <a:spcBef>
                <a:spcPts val="0"/>
              </a:spcBef>
              <a:spcAft>
                <a:spcPts val="0"/>
              </a:spcAft>
              <a:buClr>
                <a:schemeClr val="dk1"/>
              </a:buClr>
              <a:buSzPts val="2200"/>
              <a:buChar char="•"/>
            </a:pPr>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It is an optimization technique</a:t>
            </a:r>
          </a:p>
          <a:p>
            <a:pPr marL="342900" lvl="0" indent="-342900" algn="just" rtl="0">
              <a:spcBef>
                <a:spcPts val="440"/>
              </a:spcBef>
              <a:spcAft>
                <a:spcPts val="0"/>
              </a:spcAft>
              <a:buClr>
                <a:schemeClr val="dk1"/>
              </a:buClr>
              <a:buSzPts val="2200"/>
              <a:buChar char="•"/>
            </a:pPr>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Examples : </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All pairs of shortest path</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Fibonacci series</a:t>
            </a:r>
            <a:endParaRPr sz="2200">
              <a:latin typeface="Times New Roman"/>
              <a:ea typeface="Times New Roman"/>
              <a:cs typeface="Times New Roman"/>
              <a:sym typeface="Times New Roman"/>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pic>
        <p:nvPicPr>
          <p:cNvPr id="51202" name="Picture 2" descr="Image result for all pairs shortest path using dynamic programming"/>
          <p:cNvPicPr>
            <a:picLocks noChangeAspect="1" noChangeArrowheads="1"/>
          </p:cNvPicPr>
          <p:nvPr/>
        </p:nvPicPr>
        <p:blipFill>
          <a:blip r:embed="rId4"/>
          <a:srcRect/>
          <a:stretch>
            <a:fillRect/>
          </a:stretch>
        </p:blipFill>
        <p:spPr bwMode="auto">
          <a:xfrm>
            <a:off x="5334000" y="3276600"/>
            <a:ext cx="2743200" cy="2838261"/>
          </a:xfrm>
          <a:prstGeom prst="rect">
            <a:avLst/>
          </a:prstGeom>
          <a:noFill/>
        </p:spPr>
      </p:pic>
      <p:pic>
        <p:nvPicPr>
          <p:cNvPr id="51205" name="Picture 5"/>
          <p:cNvPicPr>
            <a:picLocks noChangeAspect="1" noChangeArrowheads="1"/>
          </p:cNvPicPr>
          <p:nvPr/>
        </p:nvPicPr>
        <p:blipFill>
          <a:blip r:embed="rId5"/>
          <a:srcRect/>
          <a:stretch>
            <a:fillRect/>
          </a:stretch>
        </p:blipFill>
        <p:spPr bwMode="auto">
          <a:xfrm>
            <a:off x="8458200" y="3124200"/>
            <a:ext cx="3495675" cy="2914650"/>
          </a:xfrm>
          <a:prstGeom prst="rect">
            <a:avLst/>
          </a:prstGeom>
          <a:noFill/>
          <a:ln w="9525">
            <a:noFill/>
            <a:miter lim="800000"/>
            <a:headEnd/>
            <a:tailEnd/>
          </a:ln>
          <a:effectLst/>
        </p:spPr>
      </p:pic>
      <p:sp>
        <p:nvSpPr>
          <p:cNvPr id="7" name="Date Placeholder 6"/>
          <p:cNvSpPr>
            <a:spLocks noGrp="1"/>
          </p:cNvSpPr>
          <p:nvPr>
            <p:ph type="dt" idx="10"/>
          </p:nvPr>
        </p:nvSpPr>
        <p:spPr/>
        <p:txBody>
          <a:bodyPr/>
          <a:lstStyle/>
          <a:p>
            <a:fld id="{23831114-4B0C-458F-874C-4E4EEA4CD3EA}"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151</a:t>
            </a:fld>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BACKTRACKING</a:t>
            </a:r>
            <a:endParaRPr sz="2800" i="1">
              <a:latin typeface="Times New Roman"/>
              <a:ea typeface="Times New Roman"/>
              <a:cs typeface="Times New Roman"/>
              <a:sym typeface="Times New Roman"/>
            </a:endParaRPr>
          </a:p>
        </p:txBody>
      </p:sp>
      <p:sp>
        <p:nvSpPr>
          <p:cNvPr id="176" name="Google Shape;176;p2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Backtracking is an algorithmic paradigm aimed at improving the time complexity of the exhaustive search technique if possible. Backtracking does not generate all possible solutions first and checks later. It tries to generate a solution and as soon as even one constraint fails, the solution is rejected and the next solution is tried.</a:t>
            </a:r>
          </a:p>
          <a:p>
            <a:pPr marL="342900" lvl="0" indent="-342900" algn="just" rtl="0">
              <a:spcBef>
                <a:spcPts val="0"/>
              </a:spcBef>
              <a:spcAft>
                <a:spcPts val="0"/>
              </a:spcAft>
              <a:buClr>
                <a:schemeClr val="dk1"/>
              </a:buClr>
              <a:buSzPts val="2200"/>
              <a:buChar char="•"/>
            </a:pPr>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A backtracking algorithm tries to construct a solution incrementally, one small piece at a time. It's a systematic way of trying out different sequences of decisions until we find one that works.</a:t>
            </a:r>
          </a:p>
          <a:p>
            <a:pPr marL="342900" lvl="0" indent="-342900" algn="just" rtl="0">
              <a:spcBef>
                <a:spcPts val="440"/>
              </a:spcBef>
              <a:spcAft>
                <a:spcPts val="0"/>
              </a:spcAft>
              <a:buClr>
                <a:schemeClr val="dk1"/>
              </a:buClr>
              <a:buSzPts val="2200"/>
              <a:buChar char="•"/>
            </a:pPr>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Examples :</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8 Queens problem</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Sum of subsets</a:t>
            </a:r>
            <a:endParaRPr/>
          </a:p>
          <a:p>
            <a:pPr marL="742950" lvl="1" indent="-171450" algn="just" rtl="0">
              <a:spcBef>
                <a:spcPts val="360"/>
              </a:spcBef>
              <a:spcAft>
                <a:spcPts val="0"/>
              </a:spcAft>
              <a:buClr>
                <a:schemeClr val="dk1"/>
              </a:buClr>
              <a:buSzPts val="1800"/>
              <a:buNone/>
            </a:pPr>
            <a:endParaRPr sz="1800">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pic>
        <p:nvPicPr>
          <p:cNvPr id="49153" name="Picture 1"/>
          <p:cNvPicPr>
            <a:picLocks noChangeAspect="1" noChangeArrowheads="1"/>
          </p:cNvPicPr>
          <p:nvPr/>
        </p:nvPicPr>
        <p:blipFill>
          <a:blip r:embed="rId4"/>
          <a:srcRect/>
          <a:stretch>
            <a:fillRect/>
          </a:stretch>
        </p:blipFill>
        <p:spPr bwMode="auto">
          <a:xfrm>
            <a:off x="9143999" y="3886200"/>
            <a:ext cx="2743553" cy="2739323"/>
          </a:xfrm>
          <a:prstGeom prst="rect">
            <a:avLst/>
          </a:prstGeom>
          <a:noFill/>
          <a:ln w="9525">
            <a:noFill/>
            <a:miter lim="800000"/>
            <a:headEnd/>
            <a:tailEnd/>
          </a:ln>
          <a:effectLst/>
        </p:spPr>
      </p:pic>
      <p:pic>
        <p:nvPicPr>
          <p:cNvPr id="49154" name="Picture 2"/>
          <p:cNvPicPr>
            <a:picLocks noChangeAspect="1" noChangeArrowheads="1"/>
          </p:cNvPicPr>
          <p:nvPr/>
        </p:nvPicPr>
        <p:blipFill>
          <a:blip r:embed="rId5"/>
          <a:srcRect/>
          <a:stretch>
            <a:fillRect/>
          </a:stretch>
        </p:blipFill>
        <p:spPr bwMode="auto">
          <a:xfrm>
            <a:off x="5486400" y="4086226"/>
            <a:ext cx="2514600" cy="2514600"/>
          </a:xfrm>
          <a:prstGeom prst="rect">
            <a:avLst/>
          </a:prstGeom>
          <a:noFill/>
          <a:ln w="9525">
            <a:noFill/>
            <a:miter lim="800000"/>
            <a:headEnd/>
            <a:tailEnd/>
          </a:ln>
          <a:effectLst/>
        </p:spPr>
      </p:pic>
      <p:sp>
        <p:nvSpPr>
          <p:cNvPr id="7" name="Date Placeholder 6"/>
          <p:cNvSpPr>
            <a:spLocks noGrp="1"/>
          </p:cNvSpPr>
          <p:nvPr>
            <p:ph type="dt" idx="10"/>
          </p:nvPr>
        </p:nvSpPr>
        <p:spPr/>
        <p:txBody>
          <a:bodyPr/>
          <a:lstStyle/>
          <a:p>
            <a:fld id="{7988850D-916A-4875-91F1-FD793019BC5B}"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152</a:t>
            </a:fld>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GREEDY APPROACH</a:t>
            </a:r>
            <a:endParaRPr sz="2800" i="1">
              <a:latin typeface="Times New Roman"/>
              <a:ea typeface="Times New Roman"/>
              <a:cs typeface="Times New Roman"/>
              <a:sym typeface="Times New Roman"/>
            </a:endParaRPr>
          </a:p>
        </p:txBody>
      </p:sp>
      <p:sp>
        <p:nvSpPr>
          <p:cNvPr id="182" name="Google Shape;182;p28"/>
          <p:cNvSpPr txBox="1">
            <a:spLocks noGrp="1"/>
          </p:cNvSpPr>
          <p:nvPr>
            <p:ph type="body" idx="1"/>
          </p:nvPr>
        </p:nvSpPr>
        <p:spPr>
          <a:xfrm>
            <a:off x="609600" y="1295400"/>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Greedy algorithms build a solution part by part, choosing the next part in such a way, that it gives an immediate benefit. </a:t>
            </a:r>
          </a:p>
          <a:p>
            <a:pPr marL="342900" lvl="0" indent="-342900" algn="just" rtl="0">
              <a:spcBef>
                <a:spcPts val="0"/>
              </a:spcBef>
              <a:spcAft>
                <a:spcPts val="0"/>
              </a:spcAft>
              <a:buClr>
                <a:schemeClr val="dk1"/>
              </a:buClr>
              <a:buSzPts val="2200"/>
              <a:buChar char="•"/>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This approach is mainly used to solve optimization problems.</a:t>
            </a:r>
          </a:p>
          <a:p>
            <a:pPr marL="342900" lvl="0" indent="-342900" algn="just" rtl="0">
              <a:spcBef>
                <a:spcPts val="440"/>
              </a:spcBef>
              <a:spcAft>
                <a:spcPts val="0"/>
              </a:spcAft>
              <a:buClr>
                <a:schemeClr val="dk1"/>
              </a:buClr>
              <a:buSzPts val="2200"/>
              <a:buChar char="•"/>
            </a:pPr>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Finding the shortest path between two vertices using </a:t>
            </a:r>
            <a:r>
              <a:rPr lang="en-US" sz="2200" dirty="0" err="1">
                <a:latin typeface="Times New Roman"/>
                <a:ea typeface="Times New Roman"/>
                <a:cs typeface="Times New Roman"/>
                <a:sym typeface="Times New Roman"/>
              </a:rPr>
              <a:t>Dijkstra’s</a:t>
            </a:r>
            <a:r>
              <a:rPr lang="en-US" sz="2200" dirty="0">
                <a:latin typeface="Times New Roman"/>
                <a:ea typeface="Times New Roman"/>
                <a:cs typeface="Times New Roman"/>
                <a:sym typeface="Times New Roman"/>
              </a:rPr>
              <a:t> algorithm.</a:t>
            </a:r>
          </a:p>
          <a:p>
            <a:pPr marL="342900" lvl="0" indent="-342900" algn="just" rtl="0">
              <a:spcBef>
                <a:spcPts val="440"/>
              </a:spcBef>
              <a:spcAft>
                <a:spcPts val="0"/>
              </a:spcAft>
              <a:buClr>
                <a:schemeClr val="dk1"/>
              </a:buClr>
              <a:buSzPts val="2200"/>
              <a:buChar char="•"/>
            </a:pPr>
            <a:endParaRP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Examples</a:t>
            </a:r>
            <a:endParaRPr sz="2200">
              <a:latin typeface="Times New Roman"/>
              <a:ea typeface="Times New Roman"/>
              <a:cs typeface="Times New Roman"/>
              <a:sym typeface="Times New Roman"/>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Coin exchange problem</a:t>
            </a: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Prim’s  </a:t>
            </a:r>
            <a:endParaRPr/>
          </a:p>
          <a:p>
            <a:pPr marL="742950" lvl="1" indent="-285750" algn="just" rtl="0">
              <a:spcBef>
                <a:spcPts val="440"/>
              </a:spcBef>
              <a:spcAft>
                <a:spcPts val="0"/>
              </a:spcAft>
              <a:buClr>
                <a:schemeClr val="dk1"/>
              </a:buClr>
              <a:buSzPts val="2200"/>
              <a:buFont typeface="Arial"/>
              <a:buChar char="•"/>
            </a:pPr>
            <a:r>
              <a:rPr lang="en-US" sz="2200" dirty="0" err="1">
                <a:latin typeface="Times New Roman"/>
                <a:ea typeface="Times New Roman"/>
                <a:cs typeface="Times New Roman"/>
                <a:sym typeface="Times New Roman"/>
              </a:rPr>
              <a:t>Kruskal’s</a:t>
            </a:r>
            <a:r>
              <a:rPr lang="en-US" sz="2200" dirty="0">
                <a:latin typeface="Times New Roman"/>
                <a:ea typeface="Times New Roman"/>
                <a:cs typeface="Times New Roman"/>
                <a:sym typeface="Times New Roman"/>
              </a:rPr>
              <a:t> algorithm</a:t>
            </a:r>
            <a:endParaRPr sz="2200">
              <a:latin typeface="Times New Roman"/>
              <a:ea typeface="Times New Roman"/>
              <a:cs typeface="Times New Roman"/>
              <a:sym typeface="Times New Roman"/>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Travelling salesman problem</a:t>
            </a:r>
            <a:endParaRPr/>
          </a:p>
          <a:p>
            <a:pPr marL="742950" lvl="1" indent="-285750" algn="just" rtl="0">
              <a:spcBef>
                <a:spcPts val="440"/>
              </a:spcBef>
              <a:spcAft>
                <a:spcPts val="0"/>
              </a:spcAft>
              <a:buClr>
                <a:schemeClr val="dk1"/>
              </a:buClr>
              <a:buSzPts val="2200"/>
              <a:buFont typeface="Arial"/>
              <a:buChar char="•"/>
            </a:pPr>
            <a:r>
              <a:rPr lang="en-US" sz="2200" dirty="0">
                <a:latin typeface="Times New Roman"/>
                <a:ea typeface="Times New Roman"/>
                <a:cs typeface="Times New Roman"/>
                <a:sym typeface="Times New Roman"/>
              </a:rPr>
              <a:t>Graph - map coloring</a:t>
            </a:r>
            <a:endParaRPr sz="2200">
              <a:latin typeface="Times New Roman"/>
              <a:ea typeface="Times New Roman"/>
              <a:cs typeface="Times New Roman"/>
              <a:sym typeface="Times New Roman"/>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pic>
        <p:nvPicPr>
          <p:cNvPr id="47106" name="Picture 2"/>
          <p:cNvPicPr>
            <a:picLocks noChangeAspect="1" noChangeArrowheads="1"/>
          </p:cNvPicPr>
          <p:nvPr/>
        </p:nvPicPr>
        <p:blipFill>
          <a:blip r:embed="rId4"/>
          <a:srcRect/>
          <a:stretch>
            <a:fillRect/>
          </a:stretch>
        </p:blipFill>
        <p:spPr bwMode="auto">
          <a:xfrm>
            <a:off x="5943600" y="3886200"/>
            <a:ext cx="3782893" cy="2671763"/>
          </a:xfrm>
          <a:prstGeom prst="rect">
            <a:avLst/>
          </a:prstGeom>
          <a:noFill/>
          <a:ln w="9525">
            <a:noFill/>
            <a:miter lim="800000"/>
            <a:headEnd/>
            <a:tailEnd/>
          </a:ln>
          <a:effectLst/>
        </p:spPr>
      </p:pic>
      <p:sp>
        <p:nvSpPr>
          <p:cNvPr id="6" name="Date Placeholder 5"/>
          <p:cNvSpPr>
            <a:spLocks noGrp="1"/>
          </p:cNvSpPr>
          <p:nvPr>
            <p:ph type="dt" idx="10"/>
          </p:nvPr>
        </p:nvSpPr>
        <p:spPr/>
        <p:txBody>
          <a:bodyPr/>
          <a:lstStyle/>
          <a:p>
            <a:fld id="{1EDD6CF1-6EE7-4041-BF8C-72CD28F5D587}"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BRANCH AND BOUND</a:t>
            </a:r>
            <a:endParaRPr sz="2800" i="1">
              <a:latin typeface="Times New Roman"/>
              <a:ea typeface="Times New Roman"/>
              <a:cs typeface="Times New Roman"/>
              <a:sym typeface="Times New Roman"/>
            </a:endParaRPr>
          </a:p>
        </p:txBody>
      </p:sp>
      <p:sp>
        <p:nvSpPr>
          <p:cNvPr id="188" name="Google Shape;188;p29"/>
          <p:cNvSpPr txBox="1">
            <a:spLocks noGrp="1"/>
          </p:cNvSpPr>
          <p:nvPr>
            <p:ph type="body" idx="1"/>
          </p:nvPr>
        </p:nvSpPr>
        <p:spPr>
          <a:xfrm>
            <a:off x="457200" y="1066800"/>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Branch and bound is an algorithm design paradigm which is generally used for solving combinatorial optimization problems. </a:t>
            </a: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These problems are typically exponential in terms of time complexity and may require exploring all possible permutations in worst case. </a:t>
            </a:r>
          </a:p>
          <a:p>
            <a:pPr marL="342900" lvl="0" indent="-342900" algn="just" rtl="0">
              <a:spcBef>
                <a:spcPts val="440"/>
              </a:spcBef>
              <a:spcAft>
                <a:spcPts val="0"/>
              </a:spcAft>
              <a:buClr>
                <a:schemeClr val="dk1"/>
              </a:buClr>
              <a:buSzPts val="2200"/>
              <a:buChar char="•"/>
            </a:pPr>
            <a:r>
              <a:rPr lang="en-US" sz="2200" dirty="0">
                <a:latin typeface="Times New Roman"/>
                <a:ea typeface="Times New Roman"/>
                <a:cs typeface="Times New Roman"/>
                <a:sym typeface="Times New Roman"/>
              </a:rPr>
              <a:t>Examples :</a:t>
            </a:r>
            <a:endParaRPr/>
          </a:p>
          <a:p>
            <a:pPr marL="0" lvl="0" indent="0" algn="l" rtl="0">
              <a:spcBef>
                <a:spcPts val="440"/>
              </a:spcBef>
              <a:spcAft>
                <a:spcPts val="0"/>
              </a:spcAft>
              <a:buClr>
                <a:schemeClr val="dk1"/>
              </a:buClr>
              <a:buSzPts val="2200"/>
              <a:buNone/>
            </a:pPr>
            <a:r>
              <a:rPr lang="en-US" sz="2200" dirty="0">
                <a:latin typeface="Times New Roman"/>
                <a:ea typeface="Times New Roman"/>
                <a:cs typeface="Times New Roman"/>
                <a:sym typeface="Times New Roman"/>
              </a:rPr>
              <a:t>	Travelling Salesman problem</a:t>
            </a:r>
          </a:p>
          <a:p>
            <a:pPr marL="0" lvl="0" indent="0" algn="l" rtl="0">
              <a:spcBef>
                <a:spcPts val="440"/>
              </a:spcBef>
              <a:spcAft>
                <a:spcPts val="0"/>
              </a:spcAft>
              <a:buClr>
                <a:schemeClr val="dk1"/>
              </a:buClr>
              <a:buSzPts val="2200"/>
              <a:buNone/>
            </a:pPr>
            <a:endParaRPr sz="2200">
              <a:latin typeface="Times New Roman"/>
              <a:ea typeface="Times New Roman"/>
              <a:cs typeface="Times New Roman"/>
              <a:sym typeface="Times New Roman"/>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pic>
        <p:nvPicPr>
          <p:cNvPr id="45059" name="Picture 3"/>
          <p:cNvPicPr>
            <a:picLocks noChangeAspect="1" noChangeArrowheads="1"/>
          </p:cNvPicPr>
          <p:nvPr/>
        </p:nvPicPr>
        <p:blipFill>
          <a:blip r:embed="rId4"/>
          <a:srcRect/>
          <a:stretch>
            <a:fillRect/>
          </a:stretch>
        </p:blipFill>
        <p:spPr bwMode="auto">
          <a:xfrm>
            <a:off x="4876800" y="2590800"/>
            <a:ext cx="7064635" cy="3962400"/>
          </a:xfrm>
          <a:prstGeom prst="rect">
            <a:avLst/>
          </a:prstGeom>
          <a:noFill/>
          <a:ln w="9525">
            <a:noFill/>
            <a:miter lim="800000"/>
            <a:headEnd/>
            <a:tailEnd/>
          </a:ln>
          <a:effectLst/>
        </p:spPr>
      </p:pic>
      <p:sp>
        <p:nvSpPr>
          <p:cNvPr id="6" name="Date Placeholder 5"/>
          <p:cNvSpPr>
            <a:spLocks noGrp="1"/>
          </p:cNvSpPr>
          <p:nvPr>
            <p:ph type="dt" idx="10"/>
          </p:nvPr>
        </p:nvSpPr>
        <p:spPr/>
        <p:txBody>
          <a:bodyPr/>
          <a:lstStyle/>
          <a:p>
            <a:fld id="{9D0EB1B4-D794-46D8-A832-B1BFEAB5CF85}"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HOME ASSIGNMENT</a:t>
            </a:r>
            <a:endParaRPr sz="2800" i="1">
              <a:latin typeface="Times New Roman"/>
              <a:ea typeface="Times New Roman"/>
              <a:cs typeface="Times New Roman"/>
              <a:sym typeface="Times New Roman"/>
            </a:endParaRPr>
          </a:p>
        </p:txBody>
      </p:sp>
      <p:sp>
        <p:nvSpPr>
          <p:cNvPr id="194" name="Google Shape;194;p3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Times New Roman"/>
                <a:ea typeface="Times New Roman"/>
                <a:cs typeface="Times New Roman"/>
                <a:sym typeface="Times New Roman"/>
              </a:rPr>
              <a:t>Calculate the time complexity of binary search.</a:t>
            </a:r>
            <a:endParaRPr>
              <a:latin typeface="Times New Roman"/>
              <a:ea typeface="Times New Roman"/>
              <a:cs typeface="Times New Roman"/>
              <a:sym typeface="Times New Roman"/>
            </a:endParaRPr>
          </a:p>
        </p:txBody>
      </p:sp>
      <p:pic>
        <p:nvPicPr>
          <p:cNvPr id="4"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5" name="Date Placeholder 4"/>
          <p:cNvSpPr>
            <a:spLocks noGrp="1"/>
          </p:cNvSpPr>
          <p:nvPr>
            <p:ph type="dt" idx="10"/>
          </p:nvPr>
        </p:nvSpPr>
        <p:spPr/>
        <p:txBody>
          <a:bodyPr/>
          <a:lstStyle/>
          <a:p>
            <a:fld id="{077912E9-E734-4B4C-B7CE-6F05AF5C8D02}"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155</a:t>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Asymptotic Analysis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156</a:t>
            </a:fld>
            <a:endParaRPr lang="en-US"/>
          </a:p>
        </p:txBody>
      </p:sp>
      <p:pic>
        <p:nvPicPr>
          <p:cNvPr id="5"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5A2FCFD4-EEE5-4942-9998-4D635EDC2B29}" type="datetime1">
              <a:rPr lang="en-US" smtClean="0"/>
              <a:pPr/>
              <a:t>4/1/2022</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Session Learning Outcome-SLO</a:t>
            </a:r>
            <a:endParaRPr>
              <a:latin typeface="Times New Roman"/>
              <a:ea typeface="Times New Roman"/>
              <a:cs typeface="Times New Roman"/>
              <a:sym typeface="Times New Roman"/>
            </a:endParaRPr>
          </a:p>
        </p:txBody>
      </p:sp>
      <p:sp>
        <p:nvSpPr>
          <p:cNvPr id="92" name="Google Shape;92;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IN">
                <a:latin typeface="Times New Roman"/>
                <a:ea typeface="Times New Roman"/>
                <a:cs typeface="Times New Roman"/>
                <a:sym typeface="Times New Roman"/>
              </a:rPr>
              <a:t>Estimate algorithmic complexity </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Learn approximation tool</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Specify the behaviour of algorithm </a:t>
            </a:r>
            <a:endParaRPr>
              <a:latin typeface="Times New Roman"/>
              <a:ea typeface="Times New Roman"/>
              <a:cs typeface="Times New Roman"/>
              <a:sym typeface="Times New Roman"/>
            </a:endParaRPr>
          </a:p>
        </p:txBody>
      </p:sp>
      <p:pic>
        <p:nvPicPr>
          <p:cNvPr id="93" name="Google Shape;93;p14"/>
          <p:cNvPicPr preferRelativeResize="0"/>
          <p:nvPr/>
        </p:nvPicPr>
        <p:blipFill rotWithShape="1">
          <a:blip r:embed="rId3">
            <a:alphaModFix/>
          </a:blip>
          <a:srcRect/>
          <a:stretch/>
        </p:blipFill>
        <p:spPr>
          <a:xfrm>
            <a:off x="10439401" y="0"/>
            <a:ext cx="1752600" cy="914400"/>
          </a:xfrm>
          <a:prstGeom prst="rect">
            <a:avLst/>
          </a:prstGeom>
          <a:noFill/>
          <a:ln>
            <a:noFill/>
          </a:ln>
        </p:spPr>
      </p:pic>
      <p:sp>
        <p:nvSpPr>
          <p:cNvPr id="5" name="Date Placeholder 4"/>
          <p:cNvSpPr>
            <a:spLocks noGrp="1"/>
          </p:cNvSpPr>
          <p:nvPr>
            <p:ph type="dt" idx="10"/>
          </p:nvPr>
        </p:nvSpPr>
        <p:spPr/>
        <p:txBody>
          <a:bodyPr/>
          <a:lstStyle/>
          <a:p>
            <a:fld id="{D13A0AF0-9D98-4CCE-8FA8-82CBE04A2229}"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157</a:t>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Asymptotic Analysis</a:t>
            </a:r>
          </a:p>
        </p:txBody>
      </p:sp>
      <p:sp>
        <p:nvSpPr>
          <p:cNvPr id="6" name="Text Placeholder 5"/>
          <p:cNvSpPr>
            <a:spLocks noGrp="1"/>
          </p:cNvSpPr>
          <p:nvPr>
            <p:ph type="body" idx="1"/>
          </p:nvPr>
        </p:nvSpPr>
        <p:spPr/>
        <p:txBody>
          <a:bodyPr/>
          <a:lstStyle/>
          <a:p>
            <a:r>
              <a:rPr lang="en-US" dirty="0"/>
              <a:t>the time required by an algorithm falls under three types −</a:t>
            </a:r>
          </a:p>
          <a:p>
            <a:r>
              <a:rPr lang="en-US" b="1" dirty="0"/>
              <a:t>Best Case</a:t>
            </a:r>
            <a:r>
              <a:rPr lang="en-US" dirty="0"/>
              <a:t> − Minimum time required for program execution.</a:t>
            </a:r>
          </a:p>
          <a:p>
            <a:r>
              <a:rPr lang="en-US" b="1" dirty="0"/>
              <a:t>Average Case</a:t>
            </a:r>
            <a:r>
              <a:rPr lang="en-US" dirty="0"/>
              <a:t> − Average time required for program execution.</a:t>
            </a:r>
          </a:p>
          <a:p>
            <a:r>
              <a:rPr lang="en-US" b="1" dirty="0"/>
              <a:t>Worst Case</a:t>
            </a:r>
            <a:r>
              <a:rPr lang="en-US" dirty="0"/>
              <a:t> − Maximum time required for program execution.</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158</a:t>
            </a:fld>
            <a:endParaRPr lang="en-US"/>
          </a:p>
        </p:txBody>
      </p:sp>
      <p:pic>
        <p:nvPicPr>
          <p:cNvPr id="7"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F2AF20F7-3E15-4F46-BFEB-819812A00D40}" type="datetime1">
              <a:rPr lang="en-US" smtClean="0"/>
              <a:pPr/>
              <a:t>4/1/2022</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Asymptotic Analysis</a:t>
            </a:r>
          </a:p>
        </p:txBody>
      </p:sp>
      <p:sp>
        <p:nvSpPr>
          <p:cNvPr id="6" name="Text Placeholder 5"/>
          <p:cNvSpPr>
            <a:spLocks noGrp="1"/>
          </p:cNvSpPr>
          <p:nvPr>
            <p:ph type="body" idx="1"/>
          </p:nvPr>
        </p:nvSpPr>
        <p:spPr>
          <a:xfrm>
            <a:off x="838200" y="1752600"/>
            <a:ext cx="10515600" cy="4729163"/>
          </a:xfrm>
        </p:spPr>
        <p:txBody>
          <a:bodyPr/>
          <a:lstStyle/>
          <a:p>
            <a:pPr algn="just"/>
            <a:r>
              <a:rPr lang="en-US" dirty="0"/>
              <a:t>Asymptotic analysis of an algorithm refers to defining the mathematical </a:t>
            </a:r>
            <a:r>
              <a:rPr lang="en-US" dirty="0" err="1"/>
              <a:t>boundation</a:t>
            </a:r>
            <a:r>
              <a:rPr lang="en-US" dirty="0"/>
              <a:t>/framing of its run-time performance. </a:t>
            </a:r>
          </a:p>
          <a:p>
            <a:pPr algn="just"/>
            <a:r>
              <a:rPr lang="en-US" dirty="0" err="1"/>
              <a:t>Dervive</a:t>
            </a:r>
            <a:r>
              <a:rPr lang="en-US" dirty="0"/>
              <a:t> the best case, average case, and worst case scenario of an algorithm.</a:t>
            </a:r>
          </a:p>
          <a:p>
            <a:pPr algn="just"/>
            <a:r>
              <a:rPr lang="en-US" dirty="0"/>
              <a:t>Asymptotic analysis is input bound. </a:t>
            </a:r>
          </a:p>
          <a:p>
            <a:pPr lvl="1" algn="just"/>
            <a:r>
              <a:rPr lang="en-US" sz="2800" dirty="0">
                <a:latin typeface="Times New Roman"/>
                <a:ea typeface="Times New Roman"/>
                <a:cs typeface="Times New Roman"/>
                <a:sym typeface="Times New Roman"/>
              </a:rPr>
              <a:t>Specify the </a:t>
            </a:r>
            <a:r>
              <a:rPr lang="en-US" sz="2800" dirty="0" err="1">
                <a:latin typeface="Times New Roman"/>
                <a:ea typeface="Times New Roman"/>
                <a:cs typeface="Times New Roman"/>
                <a:sym typeface="Times New Roman"/>
              </a:rPr>
              <a:t>behaviour</a:t>
            </a:r>
            <a:r>
              <a:rPr lang="en-US" sz="2800" dirty="0">
                <a:latin typeface="Times New Roman"/>
                <a:ea typeface="Times New Roman"/>
                <a:cs typeface="Times New Roman"/>
                <a:sym typeface="Times New Roman"/>
              </a:rPr>
              <a:t> of the algorithm when the input size increases </a:t>
            </a:r>
            <a:endParaRPr lang="en-US" sz="2800" dirty="0"/>
          </a:p>
          <a:p>
            <a:pPr marL="342900" lvl="0" algn="just">
              <a:spcBef>
                <a:spcPts val="640"/>
              </a:spcBef>
              <a:buSzPts val="3200"/>
            </a:pPr>
            <a:r>
              <a:rPr lang="en-US" dirty="0">
                <a:latin typeface="Times New Roman"/>
                <a:ea typeface="Times New Roman"/>
                <a:cs typeface="Times New Roman"/>
                <a:sym typeface="Times New Roman"/>
              </a:rPr>
              <a:t>Theory of approximation.</a:t>
            </a:r>
            <a:endParaRPr lang="en-US" dirty="0"/>
          </a:p>
          <a:p>
            <a:pPr marL="342900" lvl="0" algn="just">
              <a:spcBef>
                <a:spcPts val="640"/>
              </a:spcBef>
              <a:buSzPts val="3200"/>
            </a:pPr>
            <a:r>
              <a:rPr lang="en-US" dirty="0">
                <a:latin typeface="Times New Roman"/>
                <a:ea typeface="Times New Roman"/>
                <a:cs typeface="Times New Roman"/>
                <a:sym typeface="Times New Roman"/>
              </a:rPr>
              <a:t>Asymptote of a curve is a line that closely approximates a curve but does not touch the curve at any point of time.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159</a:t>
            </a:fld>
            <a:endParaRPr lang="en-US"/>
          </a:p>
        </p:txBody>
      </p:sp>
      <p:pic>
        <p:nvPicPr>
          <p:cNvPr id="7"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9BC787AD-DB39-42A1-84F1-C514300CE9AC}" type="datetime1">
              <a:rPr lang="en-US" smtClean="0"/>
              <a:pPr/>
              <a:t>4/1/2022</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body" idx="1"/>
          </p:nvPr>
        </p:nvSpPr>
        <p:spPr>
          <a:xfrm>
            <a:off x="988579" y="822036"/>
            <a:ext cx="9079346" cy="5441950"/>
          </a:xfrm>
          <a:prstGeom prst="rect">
            <a:avLst/>
          </a:prstGeom>
          <a:noFill/>
          <a:ln>
            <a:noFill/>
          </a:ln>
        </p:spPr>
        <p:txBody>
          <a:bodyPr spcFirstLastPara="1" wrap="square" lIns="91425" tIns="45700" rIns="91425" bIns="45700" anchor="t" anchorCtr="0">
            <a:noAutofit/>
          </a:bodyPr>
          <a:lstStyle/>
          <a:p>
            <a:pPr marL="0" lvl="0" indent="0" algn="just" rtl="0">
              <a:lnSpc>
                <a:spcPct val="70000"/>
              </a:lnSpc>
              <a:spcBef>
                <a:spcPts val="0"/>
              </a:spcBef>
              <a:spcAft>
                <a:spcPts val="0"/>
              </a:spcAft>
              <a:buClr>
                <a:schemeClr val="dk1"/>
              </a:buClr>
              <a:buSzPts val="3150"/>
              <a:buNone/>
            </a:pPr>
            <a:r>
              <a:rPr lang="en-US" sz="3150" b="1"/>
              <a:t>Describing Algorithms</a:t>
            </a:r>
            <a:endParaRPr sz="3150" b="1"/>
          </a:p>
          <a:p>
            <a:pPr marL="228600" lvl="0" indent="-104140" algn="just" rtl="0">
              <a:lnSpc>
                <a:spcPct val="70000"/>
              </a:lnSpc>
              <a:spcBef>
                <a:spcPts val="1000"/>
              </a:spcBef>
              <a:spcAft>
                <a:spcPts val="0"/>
              </a:spcAft>
              <a:buClr>
                <a:schemeClr val="dk1"/>
              </a:buClr>
              <a:buSzPts val="1960"/>
              <a:buNone/>
            </a:pPr>
            <a:endParaRPr sz="1960"/>
          </a:p>
          <a:p>
            <a:pPr marL="228600" lvl="0" indent="-228600" algn="just" rtl="0">
              <a:lnSpc>
                <a:spcPct val="150000"/>
              </a:lnSpc>
              <a:spcBef>
                <a:spcPts val="600"/>
              </a:spcBef>
              <a:spcAft>
                <a:spcPts val="0"/>
              </a:spcAft>
              <a:buClr>
                <a:schemeClr val="dk1"/>
              </a:buClr>
              <a:buSzPts val="1960"/>
              <a:buChar char="•"/>
            </a:pPr>
            <a:r>
              <a:rPr lang="en-US" sz="1960"/>
              <a:t>The clearest way to present an algorithm is using a combination of pseudocode and structured English. </a:t>
            </a:r>
            <a:endParaRPr sz="1960"/>
          </a:p>
          <a:p>
            <a:pPr marL="228600" lvl="0" indent="-228600" algn="just" rtl="0">
              <a:lnSpc>
                <a:spcPct val="150000"/>
              </a:lnSpc>
              <a:spcBef>
                <a:spcPts val="1200"/>
              </a:spcBef>
              <a:spcAft>
                <a:spcPts val="0"/>
              </a:spcAft>
              <a:buClr>
                <a:schemeClr val="dk1"/>
              </a:buClr>
              <a:buSzPts val="1960"/>
              <a:buChar char="•"/>
            </a:pPr>
            <a:r>
              <a:rPr lang="en-US" sz="1960"/>
              <a:t>Pseudocode uses the structure of formal programming languages and mathematics to break algorithms into primitive steps; the primitive steps themselves can be written using mathematical notation, pure English, or an appropriate mixture of the two, whatever is clearest. </a:t>
            </a:r>
            <a:endParaRPr sz="1960"/>
          </a:p>
          <a:p>
            <a:pPr marL="228600" lvl="0" indent="-228600" algn="just" rtl="0">
              <a:lnSpc>
                <a:spcPct val="150000"/>
              </a:lnSpc>
              <a:spcBef>
                <a:spcPts val="1200"/>
              </a:spcBef>
              <a:spcAft>
                <a:spcPts val="0"/>
              </a:spcAft>
              <a:buClr>
                <a:schemeClr val="dk1"/>
              </a:buClr>
              <a:buSzPts val="1960"/>
              <a:buChar char="•"/>
            </a:pPr>
            <a:r>
              <a:rPr lang="en-US" sz="1960"/>
              <a:t>Well written pseudocode reveals the internal structure of the algorithm but hides irrelevant implementation details, making the algorithm easier to understand, analyze, debug, and implement.</a:t>
            </a:r>
            <a:endParaRPr/>
          </a:p>
        </p:txBody>
      </p:sp>
      <p:sp>
        <p:nvSpPr>
          <p:cNvPr id="165" name="Google Shape;16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
        <p:nvSpPr>
          <p:cNvPr id="5" name="Date Placeholder 4"/>
          <p:cNvSpPr>
            <a:spLocks noGrp="1"/>
          </p:cNvSpPr>
          <p:nvPr>
            <p:ph type="dt" idx="10"/>
          </p:nvPr>
        </p:nvSpPr>
        <p:spPr/>
        <p:txBody>
          <a:bodyPr/>
          <a:lstStyle/>
          <a:p>
            <a:fld id="{703B0EE7-B7D5-45D5-A464-85D5D8829CFE}" type="datetime1">
              <a:rPr lang="en-US" smtClean="0"/>
              <a:pPr/>
              <a:t>4/1/2022</a:t>
            </a:fld>
            <a:endParaRPr lang="en-US"/>
          </a:p>
        </p:txBody>
      </p:sp>
    </p:spTree>
  </p:cSld>
  <p:clrMapOvr>
    <a:masterClrMapping/>
  </p:clrMapOvr>
  <p:transition spd="slow">
    <p:push/>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Asymptotic notations</a:t>
            </a:r>
          </a:p>
        </p:txBody>
      </p:sp>
      <p:sp>
        <p:nvSpPr>
          <p:cNvPr id="6" name="Text Placeholder 5"/>
          <p:cNvSpPr>
            <a:spLocks noGrp="1"/>
          </p:cNvSpPr>
          <p:nvPr>
            <p:ph type="body" idx="1"/>
          </p:nvPr>
        </p:nvSpPr>
        <p:spPr/>
        <p:txBody>
          <a:bodyPr/>
          <a:lstStyle/>
          <a:p>
            <a:pPr algn="just"/>
            <a:r>
              <a:rPr lang="en-US" dirty="0"/>
              <a:t>Asymptotic notations are mathematical tools to represent the time complexity of algorithms for asymptotic analysis.</a:t>
            </a:r>
          </a:p>
          <a:p>
            <a:pPr marL="342900" lvl="0" algn="just">
              <a:lnSpc>
                <a:spcPct val="80000"/>
              </a:lnSpc>
              <a:spcBef>
                <a:spcPts val="448"/>
              </a:spcBef>
              <a:buSzPts val="2240"/>
            </a:pPr>
            <a:r>
              <a:rPr lang="en-US" b="1" i="1" dirty="0">
                <a:latin typeface="Times New Roman"/>
                <a:ea typeface="Times New Roman"/>
                <a:cs typeface="Times New Roman"/>
                <a:sym typeface="Times New Roman"/>
              </a:rPr>
              <a:t>Asymptotic order</a:t>
            </a:r>
            <a:r>
              <a:rPr lang="en-US" dirty="0">
                <a:latin typeface="Times New Roman"/>
                <a:ea typeface="Times New Roman"/>
                <a:cs typeface="Times New Roman"/>
                <a:sym typeface="Times New Roman"/>
              </a:rPr>
              <a:t> is concerned with how the running time of an algorithm increases with the size of the input, if input increases from small value to large values</a:t>
            </a:r>
            <a:endParaRPr lang="en-US" dirty="0"/>
          </a:p>
          <a:p>
            <a:pPr marL="342900" lvl="0" algn="just">
              <a:lnSpc>
                <a:spcPct val="80000"/>
              </a:lnSpc>
              <a:spcBef>
                <a:spcPts val="448"/>
              </a:spcBef>
              <a:buSzPts val="2240"/>
              <a:buNone/>
            </a:pPr>
            <a:endParaRPr lang="en-US" dirty="0">
              <a:latin typeface="Times New Roman"/>
              <a:ea typeface="Times New Roman"/>
              <a:cs typeface="Times New Roman"/>
              <a:sym typeface="Times New Roman"/>
            </a:endParaRPr>
          </a:p>
          <a:p>
            <a:pPr marL="342900" lvl="0" algn="just">
              <a:lnSpc>
                <a:spcPct val="80000"/>
              </a:lnSpc>
              <a:spcBef>
                <a:spcPts val="448"/>
              </a:spcBef>
              <a:buSzPts val="2240"/>
              <a:buNone/>
            </a:pPr>
            <a:r>
              <a:rPr lang="en-US" dirty="0">
                <a:latin typeface="Times New Roman"/>
                <a:ea typeface="Times New Roman"/>
                <a:cs typeface="Times New Roman"/>
                <a:sym typeface="Times New Roman"/>
              </a:rPr>
              <a:t>	1. Big-Oh notation (O)</a:t>
            </a:r>
            <a:endParaRPr lang="en-US" dirty="0"/>
          </a:p>
          <a:p>
            <a:pPr marL="342900" lvl="0" algn="just">
              <a:lnSpc>
                <a:spcPct val="80000"/>
              </a:lnSpc>
              <a:spcBef>
                <a:spcPts val="448"/>
              </a:spcBef>
              <a:buSzPts val="2240"/>
              <a:buNone/>
            </a:pPr>
            <a:r>
              <a:rPr lang="en-US" dirty="0">
                <a:latin typeface="Times New Roman"/>
                <a:ea typeface="Times New Roman"/>
                <a:cs typeface="Times New Roman"/>
                <a:sym typeface="Times New Roman"/>
              </a:rPr>
              <a:t>	2. Big-Omega notation (Ω)</a:t>
            </a:r>
            <a:endParaRPr lang="en-US" dirty="0"/>
          </a:p>
          <a:p>
            <a:pPr marL="342900" lvl="0" algn="just">
              <a:lnSpc>
                <a:spcPct val="80000"/>
              </a:lnSpc>
              <a:spcBef>
                <a:spcPts val="448"/>
              </a:spcBef>
              <a:buSzPts val="2240"/>
              <a:buNone/>
            </a:pPr>
            <a:r>
              <a:rPr lang="en-US" dirty="0">
                <a:latin typeface="Times New Roman"/>
                <a:ea typeface="Times New Roman"/>
                <a:cs typeface="Times New Roman"/>
                <a:sym typeface="Times New Roman"/>
              </a:rPr>
              <a:t>	3. Theta notation (θ)</a:t>
            </a:r>
            <a:endParaRPr lang="en-US" dirty="0"/>
          </a:p>
          <a:p>
            <a:pPr marL="342900" lvl="0" algn="just">
              <a:lnSpc>
                <a:spcPct val="80000"/>
              </a:lnSpc>
              <a:spcBef>
                <a:spcPts val="448"/>
              </a:spcBef>
              <a:buSzPts val="2240"/>
              <a:buNone/>
            </a:pPr>
            <a:r>
              <a:rPr lang="en-US" dirty="0">
                <a:latin typeface="Times New Roman"/>
                <a:ea typeface="Times New Roman"/>
                <a:cs typeface="Times New Roman"/>
                <a:sym typeface="Times New Roman"/>
              </a:rPr>
              <a:t>	4. Little-oh notation (o)</a:t>
            </a:r>
            <a:endParaRPr lang="en-US" dirty="0"/>
          </a:p>
          <a:p>
            <a:pPr marL="342900" lvl="0" algn="just">
              <a:lnSpc>
                <a:spcPct val="80000"/>
              </a:lnSpc>
              <a:spcBef>
                <a:spcPts val="448"/>
              </a:spcBef>
              <a:buSzPts val="2240"/>
              <a:buNone/>
            </a:pPr>
            <a:r>
              <a:rPr lang="en-US" dirty="0">
                <a:latin typeface="Times New Roman"/>
                <a:ea typeface="Times New Roman"/>
                <a:cs typeface="Times New Roman"/>
                <a:sym typeface="Times New Roman"/>
              </a:rPr>
              <a:t>	5. Little-omega notation (ω)</a:t>
            </a:r>
            <a:endParaRPr lang="en-US" dirty="0"/>
          </a:p>
          <a:p>
            <a:pPr algn="just">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160</a:t>
            </a:fld>
            <a:endParaRPr lang="en-US"/>
          </a:p>
        </p:txBody>
      </p:sp>
      <p:pic>
        <p:nvPicPr>
          <p:cNvPr id="7"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8" name="Date Placeholder 7"/>
          <p:cNvSpPr>
            <a:spLocks noGrp="1"/>
          </p:cNvSpPr>
          <p:nvPr>
            <p:ph type="dt" idx="10"/>
          </p:nvPr>
        </p:nvSpPr>
        <p:spPr/>
        <p:txBody>
          <a:bodyPr/>
          <a:lstStyle/>
          <a:p>
            <a:fld id="{DBC85534-E8CF-4460-9D3A-8F5BF4CCD546}" type="datetime1">
              <a:rPr lang="en-US" smtClean="0"/>
              <a:pPr/>
              <a:t>4/1/2022</a:t>
            </a:fld>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Big-Oh Notation (O)</a:t>
            </a:r>
            <a:endParaRPr>
              <a:latin typeface="Times New Roman"/>
              <a:ea typeface="Times New Roman"/>
              <a:cs typeface="Times New Roman"/>
              <a:sym typeface="Times New Roman"/>
            </a:endParaRPr>
          </a:p>
        </p:txBody>
      </p:sp>
      <p:sp>
        <p:nvSpPr>
          <p:cNvPr id="113" name="Google Shape;113;p1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dk1"/>
              </a:buClr>
              <a:buSzPts val="2720"/>
              <a:buChar char="•"/>
            </a:pPr>
            <a:r>
              <a:rPr lang="en-IN" sz="2720" dirty="0">
                <a:latin typeface="Times New Roman"/>
                <a:ea typeface="Times New Roman"/>
                <a:cs typeface="Times New Roman"/>
                <a:sym typeface="Times New Roman"/>
              </a:rPr>
              <a:t>Big-oh notation is used to define the worst-case running time of an algorithm and concerned with large values of </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a:t>
            </a:r>
          </a:p>
          <a:p>
            <a:pPr marL="342900" lvl="0" indent="-342900" algn="just" rtl="0">
              <a:lnSpc>
                <a:spcPct val="80000"/>
              </a:lnSpc>
              <a:spcBef>
                <a:spcPts val="0"/>
              </a:spcBef>
              <a:spcAft>
                <a:spcPts val="0"/>
              </a:spcAft>
              <a:buClr>
                <a:schemeClr val="dk1"/>
              </a:buClr>
              <a:buSzPts val="2720"/>
              <a:buChar char="•"/>
            </a:pPr>
            <a:endParaRPr/>
          </a:p>
          <a:p>
            <a:pPr marL="342900" lvl="0" indent="-342900" algn="just" rtl="0">
              <a:lnSpc>
                <a:spcPct val="80000"/>
              </a:lnSpc>
              <a:spcBef>
                <a:spcPts val="544"/>
              </a:spcBef>
              <a:spcAft>
                <a:spcPts val="0"/>
              </a:spcAft>
              <a:buClr>
                <a:schemeClr val="dk1"/>
              </a:buClr>
              <a:buSzPts val="2720"/>
              <a:buChar char="•"/>
            </a:pPr>
            <a:r>
              <a:rPr lang="en-IN" sz="2720" b="1" i="1" dirty="0">
                <a:latin typeface="Times New Roman"/>
                <a:ea typeface="Times New Roman"/>
                <a:cs typeface="Times New Roman"/>
                <a:sym typeface="Times New Roman"/>
              </a:rPr>
              <a:t>Definition: </a:t>
            </a:r>
            <a:r>
              <a:rPr lang="en-IN" sz="2720" dirty="0">
                <a:latin typeface="Times New Roman"/>
                <a:ea typeface="Times New Roman"/>
                <a:cs typeface="Times New Roman"/>
                <a:sym typeface="Times New Roman"/>
              </a:rPr>
              <a:t>A function </a:t>
            </a:r>
            <a:r>
              <a:rPr lang="en-IN" sz="2720" i="1" dirty="0">
                <a:latin typeface="Times New Roman"/>
                <a:ea typeface="Times New Roman"/>
                <a:cs typeface="Times New Roman"/>
                <a:sym typeface="Times New Roman"/>
              </a:rPr>
              <a:t>t</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is said to be in O(</a:t>
            </a:r>
            <a:r>
              <a:rPr lang="en-IN" sz="2720" i="1" dirty="0">
                <a:latin typeface="Times New Roman"/>
                <a:ea typeface="Times New Roman"/>
                <a:cs typeface="Times New Roman"/>
                <a:sym typeface="Times New Roman"/>
              </a:rPr>
              <a:t>g</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denoted as 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ϵ O(</a:t>
            </a:r>
            <a:r>
              <a:rPr lang="en-IN" sz="2720" i="1" dirty="0">
                <a:latin typeface="Times New Roman"/>
                <a:ea typeface="Times New Roman"/>
                <a:cs typeface="Times New Roman"/>
                <a:sym typeface="Times New Roman"/>
              </a:rPr>
              <a:t>g</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if </a:t>
            </a:r>
            <a:r>
              <a:rPr lang="en-IN" sz="2720" i="1" dirty="0">
                <a:latin typeface="Times New Roman"/>
                <a:ea typeface="Times New Roman"/>
                <a:cs typeface="Times New Roman"/>
                <a:sym typeface="Times New Roman"/>
              </a:rPr>
              <a:t>t</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is bounded above by some constant multiple of </a:t>
            </a:r>
            <a:r>
              <a:rPr lang="en-IN" sz="2720" i="1" dirty="0">
                <a:latin typeface="Times New Roman"/>
                <a:ea typeface="Times New Roman"/>
                <a:cs typeface="Times New Roman"/>
                <a:sym typeface="Times New Roman"/>
              </a:rPr>
              <a:t>g</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for all large </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i.e., if there exist some positive constant </a:t>
            </a:r>
            <a:r>
              <a:rPr lang="en-IN" sz="2720" i="1" dirty="0">
                <a:latin typeface="Times New Roman"/>
                <a:ea typeface="Times New Roman"/>
                <a:cs typeface="Times New Roman"/>
                <a:sym typeface="Times New Roman"/>
              </a:rPr>
              <a:t>c </a:t>
            </a:r>
            <a:r>
              <a:rPr lang="en-IN" sz="2720" dirty="0">
                <a:latin typeface="Times New Roman"/>
                <a:ea typeface="Times New Roman"/>
                <a:cs typeface="Times New Roman"/>
                <a:sym typeface="Times New Roman"/>
              </a:rPr>
              <a:t>and some non-negative integer </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0 such that</a:t>
            </a:r>
          </a:p>
          <a:p>
            <a:pPr marL="342900" lvl="0" indent="-342900" algn="just" rtl="0">
              <a:lnSpc>
                <a:spcPct val="80000"/>
              </a:lnSpc>
              <a:spcBef>
                <a:spcPts val="544"/>
              </a:spcBef>
              <a:spcAft>
                <a:spcPts val="0"/>
              </a:spcAft>
              <a:buClr>
                <a:schemeClr val="dk1"/>
              </a:buClr>
              <a:buSzPts val="2720"/>
              <a:buChar char="•"/>
            </a:pPr>
            <a:endParaRPr/>
          </a:p>
          <a:p>
            <a:pPr marL="342900" lvl="0" indent="-342900" algn="just" rtl="0">
              <a:lnSpc>
                <a:spcPct val="80000"/>
              </a:lnSpc>
              <a:spcBef>
                <a:spcPts val="544"/>
              </a:spcBef>
              <a:spcAft>
                <a:spcPts val="0"/>
              </a:spcAft>
              <a:buClr>
                <a:schemeClr val="dk1"/>
              </a:buClr>
              <a:buSzPts val="2720"/>
              <a:buNone/>
            </a:pPr>
            <a:r>
              <a:rPr lang="en-IN" sz="2720" i="1" dirty="0">
                <a:latin typeface="Times New Roman"/>
                <a:ea typeface="Times New Roman"/>
                <a:cs typeface="Times New Roman"/>
                <a:sym typeface="Times New Roman"/>
              </a:rPr>
              <a:t>				</a:t>
            </a:r>
            <a:r>
              <a:rPr lang="en-IN" sz="2720" i="1" dirty="0">
                <a:solidFill>
                  <a:srgbClr val="FF0000"/>
                </a:solidFill>
                <a:latin typeface="Times New Roman"/>
                <a:ea typeface="Times New Roman"/>
                <a:cs typeface="Times New Roman"/>
                <a:sym typeface="Times New Roman"/>
              </a:rPr>
              <a:t>t</a:t>
            </a:r>
            <a:r>
              <a:rPr lang="en-IN" sz="2720" dirty="0">
                <a:solidFill>
                  <a:srgbClr val="FF0000"/>
                </a:solidFill>
                <a:latin typeface="Times New Roman"/>
                <a:ea typeface="Times New Roman"/>
                <a:cs typeface="Times New Roman"/>
                <a:sym typeface="Times New Roman"/>
              </a:rPr>
              <a:t>(</a:t>
            </a:r>
            <a:r>
              <a:rPr lang="en-IN" sz="2720" i="1" dirty="0">
                <a:solidFill>
                  <a:srgbClr val="FF0000"/>
                </a:solidFill>
                <a:latin typeface="Times New Roman"/>
                <a:ea typeface="Times New Roman"/>
                <a:cs typeface="Times New Roman"/>
                <a:sym typeface="Times New Roman"/>
              </a:rPr>
              <a:t>n</a:t>
            </a:r>
            <a:r>
              <a:rPr lang="en-IN" sz="2720" dirty="0">
                <a:solidFill>
                  <a:srgbClr val="FF0000"/>
                </a:solidFill>
                <a:latin typeface="Times New Roman"/>
                <a:ea typeface="Times New Roman"/>
                <a:cs typeface="Times New Roman"/>
                <a:sym typeface="Times New Roman"/>
              </a:rPr>
              <a:t>) ≤ </a:t>
            </a:r>
            <a:r>
              <a:rPr lang="en-IN" sz="2720" i="1" dirty="0">
                <a:solidFill>
                  <a:srgbClr val="FF0000"/>
                </a:solidFill>
                <a:latin typeface="Times New Roman"/>
                <a:ea typeface="Times New Roman"/>
                <a:cs typeface="Times New Roman"/>
                <a:sym typeface="Times New Roman"/>
              </a:rPr>
              <a:t>cg</a:t>
            </a:r>
            <a:r>
              <a:rPr lang="en-IN" sz="2720" dirty="0">
                <a:solidFill>
                  <a:srgbClr val="FF0000"/>
                </a:solidFill>
                <a:latin typeface="Times New Roman"/>
                <a:ea typeface="Times New Roman"/>
                <a:cs typeface="Times New Roman"/>
                <a:sym typeface="Times New Roman"/>
              </a:rPr>
              <a:t>(</a:t>
            </a:r>
            <a:r>
              <a:rPr lang="en-IN" sz="2720" i="1" dirty="0">
                <a:solidFill>
                  <a:srgbClr val="FF0000"/>
                </a:solidFill>
                <a:latin typeface="Times New Roman"/>
                <a:ea typeface="Times New Roman"/>
                <a:cs typeface="Times New Roman"/>
                <a:sym typeface="Times New Roman"/>
              </a:rPr>
              <a:t>n</a:t>
            </a:r>
            <a:r>
              <a:rPr lang="en-IN" sz="2720" dirty="0">
                <a:solidFill>
                  <a:srgbClr val="FF0000"/>
                </a:solidFill>
                <a:latin typeface="Times New Roman"/>
                <a:ea typeface="Times New Roman"/>
                <a:cs typeface="Times New Roman"/>
                <a:sym typeface="Times New Roman"/>
              </a:rPr>
              <a:t>) for all </a:t>
            </a:r>
            <a:r>
              <a:rPr lang="en-IN" sz="2720" i="1" dirty="0">
                <a:solidFill>
                  <a:srgbClr val="FF0000"/>
                </a:solidFill>
                <a:latin typeface="Times New Roman"/>
                <a:ea typeface="Times New Roman"/>
                <a:cs typeface="Times New Roman"/>
                <a:sym typeface="Times New Roman"/>
              </a:rPr>
              <a:t>n </a:t>
            </a:r>
            <a:r>
              <a:rPr lang="en-IN" sz="2720" dirty="0">
                <a:solidFill>
                  <a:srgbClr val="FF0000"/>
                </a:solidFill>
                <a:latin typeface="Times New Roman"/>
                <a:ea typeface="Times New Roman"/>
                <a:cs typeface="Times New Roman"/>
                <a:sym typeface="Times New Roman"/>
              </a:rPr>
              <a:t>≥ </a:t>
            </a:r>
            <a:r>
              <a:rPr lang="en-IN" sz="2720" i="1" dirty="0">
                <a:solidFill>
                  <a:srgbClr val="FF0000"/>
                </a:solidFill>
                <a:latin typeface="Times New Roman"/>
                <a:ea typeface="Times New Roman"/>
                <a:cs typeface="Times New Roman"/>
                <a:sym typeface="Times New Roman"/>
              </a:rPr>
              <a:t>n</a:t>
            </a:r>
            <a:r>
              <a:rPr lang="en-IN" sz="2720" dirty="0">
                <a:solidFill>
                  <a:srgbClr val="FF0000"/>
                </a:solidFill>
                <a:latin typeface="Times New Roman"/>
                <a:ea typeface="Times New Roman"/>
                <a:cs typeface="Times New Roman"/>
                <a:sym typeface="Times New Roman"/>
              </a:rPr>
              <a:t>0</a:t>
            </a:r>
          </a:p>
          <a:p>
            <a:pPr marL="342900" lvl="0" indent="-342900" algn="just" rtl="0">
              <a:lnSpc>
                <a:spcPct val="80000"/>
              </a:lnSpc>
              <a:spcBef>
                <a:spcPts val="544"/>
              </a:spcBef>
              <a:spcAft>
                <a:spcPts val="0"/>
              </a:spcAft>
              <a:buClr>
                <a:schemeClr val="dk1"/>
              </a:buClr>
              <a:buSzPts val="2720"/>
              <a:buNone/>
            </a:pPr>
            <a:endParaRPr/>
          </a:p>
          <a:p>
            <a:pPr marL="342900" lvl="0" indent="-342900" algn="just" rtl="0">
              <a:lnSpc>
                <a:spcPct val="80000"/>
              </a:lnSpc>
              <a:spcBef>
                <a:spcPts val="544"/>
              </a:spcBef>
              <a:spcAft>
                <a:spcPts val="0"/>
              </a:spcAft>
              <a:buClr>
                <a:schemeClr val="dk1"/>
              </a:buClr>
              <a:buSzPts val="2720"/>
              <a:buChar char="•"/>
            </a:pPr>
            <a:r>
              <a:rPr lang="en-IN" sz="2720" b="1" dirty="0">
                <a:latin typeface="Times New Roman"/>
                <a:ea typeface="Times New Roman"/>
                <a:cs typeface="Times New Roman"/>
                <a:sym typeface="Times New Roman"/>
              </a:rPr>
              <a:t>O(</a:t>
            </a:r>
            <a:r>
              <a:rPr lang="en-IN" sz="2720" b="1" i="1" dirty="0">
                <a:latin typeface="Times New Roman"/>
                <a:ea typeface="Times New Roman"/>
                <a:cs typeface="Times New Roman"/>
                <a:sym typeface="Times New Roman"/>
              </a:rPr>
              <a:t>g</a:t>
            </a:r>
            <a:r>
              <a:rPr lang="en-IN" sz="2720" b="1" dirty="0">
                <a:latin typeface="Times New Roman"/>
                <a:ea typeface="Times New Roman"/>
                <a:cs typeface="Times New Roman"/>
                <a:sym typeface="Times New Roman"/>
              </a:rPr>
              <a:t>(</a:t>
            </a:r>
            <a:r>
              <a:rPr lang="en-IN" sz="2720" b="1" i="1" dirty="0">
                <a:latin typeface="Times New Roman"/>
                <a:ea typeface="Times New Roman"/>
                <a:cs typeface="Times New Roman"/>
                <a:sym typeface="Times New Roman"/>
              </a:rPr>
              <a:t>n</a:t>
            </a:r>
            <a:r>
              <a:rPr lang="en-IN" sz="2720" b="1" dirty="0">
                <a:latin typeface="Times New Roman"/>
                <a:ea typeface="Times New Roman"/>
                <a:cs typeface="Times New Roman"/>
                <a:sym typeface="Times New Roman"/>
              </a:rPr>
              <a:t>)): </a:t>
            </a:r>
            <a:r>
              <a:rPr lang="en-IN" sz="2720" dirty="0">
                <a:latin typeface="Times New Roman"/>
                <a:ea typeface="Times New Roman"/>
                <a:cs typeface="Times New Roman"/>
                <a:sym typeface="Times New Roman"/>
              </a:rPr>
              <a:t>Class of functions </a:t>
            </a:r>
            <a:r>
              <a:rPr lang="en-IN" sz="2720" i="1" dirty="0">
                <a:latin typeface="Times New Roman"/>
                <a:ea typeface="Times New Roman"/>
                <a:cs typeface="Times New Roman"/>
                <a:sym typeface="Times New Roman"/>
              </a:rPr>
              <a:t>t</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that grow no faster than </a:t>
            </a:r>
            <a:r>
              <a:rPr lang="en-IN" sz="2720" i="1" dirty="0">
                <a:latin typeface="Times New Roman"/>
                <a:ea typeface="Times New Roman"/>
                <a:cs typeface="Times New Roman"/>
                <a:sym typeface="Times New Roman"/>
              </a:rPr>
              <a:t>g</a:t>
            </a:r>
            <a:r>
              <a:rPr lang="en-IN" sz="2720" dirty="0">
                <a:latin typeface="Times New Roman"/>
                <a:ea typeface="Times New Roman"/>
                <a:cs typeface="Times New Roman"/>
                <a:sym typeface="Times New Roman"/>
              </a:rPr>
              <a:t>(</a:t>
            </a:r>
            <a:r>
              <a:rPr lang="en-IN" sz="2720" i="1" dirty="0">
                <a:latin typeface="Times New Roman"/>
                <a:ea typeface="Times New Roman"/>
                <a:cs typeface="Times New Roman"/>
                <a:sym typeface="Times New Roman"/>
              </a:rPr>
              <a:t>n</a:t>
            </a:r>
            <a:r>
              <a:rPr lang="en-IN" sz="2720" dirty="0">
                <a:latin typeface="Times New Roman"/>
                <a:ea typeface="Times New Roman"/>
                <a:cs typeface="Times New Roman"/>
                <a:sym typeface="Times New Roman"/>
              </a:rPr>
              <a:t>). </a:t>
            </a:r>
            <a:endParaRPr/>
          </a:p>
          <a:p>
            <a:pPr marL="342900" lvl="0" indent="-342900" algn="just" rtl="0">
              <a:lnSpc>
                <a:spcPct val="80000"/>
              </a:lnSpc>
              <a:spcBef>
                <a:spcPts val="544"/>
              </a:spcBef>
              <a:spcAft>
                <a:spcPts val="0"/>
              </a:spcAft>
              <a:buClr>
                <a:schemeClr val="dk1"/>
              </a:buClr>
              <a:buSzPts val="2720"/>
              <a:buChar char="•"/>
            </a:pPr>
            <a:r>
              <a:rPr lang="en-IN" sz="2720" dirty="0">
                <a:latin typeface="Times New Roman"/>
                <a:ea typeface="Times New Roman"/>
                <a:cs typeface="Times New Roman"/>
                <a:sym typeface="Times New Roman"/>
              </a:rPr>
              <a:t>Big-oh puts asymptotic </a:t>
            </a:r>
            <a:r>
              <a:rPr lang="en-IN" sz="2720" b="1" i="1" dirty="0">
                <a:latin typeface="Times New Roman"/>
                <a:ea typeface="Times New Roman"/>
                <a:cs typeface="Times New Roman"/>
                <a:sym typeface="Times New Roman"/>
              </a:rPr>
              <a:t>upper bound </a:t>
            </a:r>
            <a:r>
              <a:rPr lang="en-IN" sz="2720" dirty="0">
                <a:latin typeface="Times New Roman"/>
                <a:ea typeface="Times New Roman"/>
                <a:cs typeface="Times New Roman"/>
                <a:sym typeface="Times New Roman"/>
              </a:rPr>
              <a:t>on a function.</a:t>
            </a:r>
            <a:endParaRPr/>
          </a:p>
          <a:p>
            <a:pPr marL="342900" lvl="0" indent="-170180" algn="just" rtl="0">
              <a:lnSpc>
                <a:spcPct val="80000"/>
              </a:lnSpc>
              <a:spcBef>
                <a:spcPts val="544"/>
              </a:spcBef>
              <a:spcAft>
                <a:spcPts val="0"/>
              </a:spcAft>
              <a:buClr>
                <a:schemeClr val="dk1"/>
              </a:buClr>
              <a:buSzPts val="2720"/>
              <a:buNone/>
            </a:pPr>
            <a:endParaRPr sz="2720">
              <a:latin typeface="Times New Roman"/>
              <a:ea typeface="Times New Roman"/>
              <a:cs typeface="Times New Roman"/>
              <a:sym typeface="Times New Roman"/>
            </a:endParaRPr>
          </a:p>
        </p:txBody>
      </p:sp>
      <p:pic>
        <p:nvPicPr>
          <p:cNvPr id="114" name="Google Shape;114;p17"/>
          <p:cNvPicPr preferRelativeResize="0"/>
          <p:nvPr/>
        </p:nvPicPr>
        <p:blipFill rotWithShape="1">
          <a:blip r:embed="rId3">
            <a:alphaModFix/>
          </a:blip>
          <a:srcRect/>
          <a:stretch/>
        </p:blipFill>
        <p:spPr>
          <a:xfrm>
            <a:off x="10058400" y="228600"/>
            <a:ext cx="1786467" cy="914400"/>
          </a:xfrm>
          <a:prstGeom prst="rect">
            <a:avLst/>
          </a:prstGeom>
          <a:noFill/>
          <a:ln>
            <a:noFill/>
          </a:ln>
        </p:spPr>
      </p:pic>
      <p:sp>
        <p:nvSpPr>
          <p:cNvPr id="5" name="Date Placeholder 4"/>
          <p:cNvSpPr>
            <a:spLocks noGrp="1"/>
          </p:cNvSpPr>
          <p:nvPr>
            <p:ph type="dt" idx="10"/>
          </p:nvPr>
        </p:nvSpPr>
        <p:spPr/>
        <p:txBody>
          <a:bodyPr/>
          <a:lstStyle/>
          <a:p>
            <a:fld id="{FE8BD32C-50F8-401D-9DFA-07DD53BBB28D}"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161</a:t>
            </a:fld>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Big-Oh Notation (O)</a:t>
            </a:r>
            <a:endParaRPr/>
          </a:p>
        </p:txBody>
      </p:sp>
      <p:pic>
        <p:nvPicPr>
          <p:cNvPr id="120" name="Google Shape;120;p18"/>
          <p:cNvPicPr preferRelativeResize="0"/>
          <p:nvPr/>
        </p:nvPicPr>
        <p:blipFill rotWithShape="1">
          <a:blip r:embed="rId3">
            <a:alphaModFix/>
          </a:blip>
          <a:srcRect/>
          <a:stretch/>
        </p:blipFill>
        <p:spPr>
          <a:xfrm>
            <a:off x="3352800" y="2057400"/>
            <a:ext cx="6400800" cy="3581400"/>
          </a:xfrm>
          <a:prstGeom prst="rect">
            <a:avLst/>
          </a:prstGeom>
          <a:noFill/>
          <a:ln>
            <a:noFill/>
          </a:ln>
        </p:spPr>
      </p:pic>
      <p:pic>
        <p:nvPicPr>
          <p:cNvPr id="121" name="Google Shape;121;p18"/>
          <p:cNvPicPr preferRelativeResize="0"/>
          <p:nvPr/>
        </p:nvPicPr>
        <p:blipFill rotWithShape="1">
          <a:blip r:embed="rId4">
            <a:alphaModFix/>
          </a:blip>
          <a:srcRect/>
          <a:stretch/>
        </p:blipFill>
        <p:spPr>
          <a:xfrm>
            <a:off x="10058400" y="228600"/>
            <a:ext cx="1786467" cy="838200"/>
          </a:xfrm>
          <a:prstGeom prst="rect">
            <a:avLst/>
          </a:prstGeom>
          <a:noFill/>
          <a:ln>
            <a:noFill/>
          </a:ln>
        </p:spPr>
      </p:pic>
      <p:sp>
        <p:nvSpPr>
          <p:cNvPr id="5" name="Date Placeholder 4"/>
          <p:cNvSpPr>
            <a:spLocks noGrp="1"/>
          </p:cNvSpPr>
          <p:nvPr>
            <p:ph type="dt" idx="10"/>
          </p:nvPr>
        </p:nvSpPr>
        <p:spPr/>
        <p:txBody>
          <a:bodyPr/>
          <a:lstStyle/>
          <a:p>
            <a:fld id="{72A8435B-7857-4945-B551-C5F03AD45343}"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162</a:t>
            </a:fld>
            <a:endParaRPr lang="en-IN"/>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Big-Oh Notation (O)</a:t>
            </a:r>
            <a:endParaRPr>
              <a:latin typeface="Times New Roman"/>
              <a:ea typeface="Times New Roman"/>
              <a:cs typeface="Times New Roman"/>
              <a:sym typeface="Times New Roman"/>
            </a:endParaRPr>
          </a:p>
        </p:txBody>
      </p:sp>
      <p:sp>
        <p:nvSpPr>
          <p:cNvPr id="127" name="Google Shape;127;p1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200660" algn="just" rtl="0">
              <a:lnSpc>
                <a:spcPct val="80000"/>
              </a:lnSpc>
              <a:spcBef>
                <a:spcPts val="0"/>
              </a:spcBef>
              <a:spcAft>
                <a:spcPts val="0"/>
              </a:spcAft>
              <a:buClr>
                <a:schemeClr val="dk1"/>
              </a:buClr>
              <a:buSzPts val="2240"/>
              <a:buNone/>
            </a:pPr>
            <a:endParaRPr sz="2240">
              <a:latin typeface="Times New Roman"/>
              <a:ea typeface="Times New Roman"/>
              <a:cs typeface="Times New Roman"/>
              <a:sym typeface="Times New Roman"/>
            </a:endParaRPr>
          </a:p>
          <a:p>
            <a:pPr marL="342900" lvl="0" indent="-342900" algn="just" rtl="0">
              <a:lnSpc>
                <a:spcPct val="80000"/>
              </a:lnSpc>
              <a:spcBef>
                <a:spcPts val="448"/>
              </a:spcBef>
              <a:spcAft>
                <a:spcPts val="0"/>
              </a:spcAft>
              <a:buClr>
                <a:schemeClr val="dk1"/>
              </a:buClr>
              <a:buSzPts val="2240"/>
              <a:buChar char="•"/>
            </a:pPr>
            <a:r>
              <a:rPr lang="en-IN" sz="2240" dirty="0">
                <a:latin typeface="Times New Roman"/>
                <a:ea typeface="Times New Roman"/>
                <a:cs typeface="Times New Roman"/>
                <a:sym typeface="Times New Roman"/>
              </a:rPr>
              <a:t>Let t(n) = 2n + 3			upper bound</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2n + 3 ≤ _____??</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2n + 3 ≤ 5n 	n ≥ 1</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here c = 5 and g(n) = n</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a:t>
            </a:r>
            <a:r>
              <a:rPr lang="en-IN" sz="2240" dirty="0">
                <a:solidFill>
                  <a:srgbClr val="FF0000"/>
                </a:solidFill>
                <a:latin typeface="Times New Roman"/>
                <a:ea typeface="Times New Roman"/>
                <a:cs typeface="Times New Roman"/>
                <a:sym typeface="Times New Roman"/>
              </a:rPr>
              <a:t>t(n) = O(n) </a:t>
            </a:r>
            <a:endParaRPr/>
          </a:p>
          <a:p>
            <a:pPr marL="342900" lvl="0" indent="-342900" algn="just" rtl="0">
              <a:lnSpc>
                <a:spcPct val="80000"/>
              </a:lnSpc>
              <a:spcBef>
                <a:spcPts val="448"/>
              </a:spcBef>
              <a:spcAft>
                <a:spcPts val="0"/>
              </a:spcAft>
              <a:buClr>
                <a:schemeClr val="dk1"/>
              </a:buClr>
              <a:buSzPts val="2240"/>
              <a:buNone/>
            </a:pPr>
            <a:endParaRPr sz="2240">
              <a:latin typeface="Times New Roman"/>
              <a:ea typeface="Times New Roman"/>
              <a:cs typeface="Times New Roman"/>
              <a:sym typeface="Times New Roman"/>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2n + 3 ≤ 5n</a:t>
            </a:r>
            <a:r>
              <a:rPr lang="en-IN" sz="2240" baseline="30000" dirty="0">
                <a:latin typeface="Times New Roman"/>
                <a:ea typeface="Times New Roman"/>
                <a:cs typeface="Times New Roman"/>
                <a:sym typeface="Times New Roman"/>
              </a:rPr>
              <a:t>2</a:t>
            </a:r>
            <a:r>
              <a:rPr lang="en-IN" sz="2240" dirty="0">
                <a:latin typeface="Times New Roman"/>
                <a:ea typeface="Times New Roman"/>
                <a:cs typeface="Times New Roman"/>
                <a:sym typeface="Times New Roman"/>
              </a:rPr>
              <a:t> 	 n ≥ 1</a:t>
            </a:r>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here c = 5  and g(n) = n</a:t>
            </a:r>
            <a:r>
              <a:rPr lang="en-IN" sz="2240" baseline="30000" dirty="0">
                <a:latin typeface="Times New Roman"/>
                <a:ea typeface="Times New Roman"/>
                <a:cs typeface="Times New Roman"/>
                <a:sym typeface="Times New Roman"/>
              </a:rPr>
              <a:t>2</a:t>
            </a:r>
            <a:r>
              <a:rPr lang="en-IN" sz="2240" dirty="0">
                <a:latin typeface="Times New Roman"/>
                <a:ea typeface="Times New Roman"/>
                <a:cs typeface="Times New Roman"/>
                <a:sym typeface="Times New Roman"/>
              </a:rPr>
              <a:t> </a:t>
            </a:r>
            <a:endParaRPr/>
          </a:p>
          <a:p>
            <a:pPr marL="342900" lvl="0" indent="-342900" algn="just" rtl="0">
              <a:lnSpc>
                <a:spcPct val="80000"/>
              </a:lnSpc>
              <a:spcBef>
                <a:spcPts val="448"/>
              </a:spcBef>
              <a:spcAft>
                <a:spcPts val="0"/>
              </a:spcAft>
              <a:buClr>
                <a:schemeClr val="dk1"/>
              </a:buClr>
              <a:buSzPts val="2240"/>
              <a:buNone/>
            </a:pPr>
            <a:endParaRPr sz="2240">
              <a:latin typeface="Times New Roman"/>
              <a:ea typeface="Times New Roman"/>
              <a:cs typeface="Times New Roman"/>
              <a:sym typeface="Times New Roman"/>
            </a:endParaRPr>
          </a:p>
          <a:p>
            <a:pPr marL="342900" lvl="0" indent="-342900" algn="just" rtl="0">
              <a:lnSpc>
                <a:spcPct val="80000"/>
              </a:lnSpc>
              <a:spcBef>
                <a:spcPts val="448"/>
              </a:spcBef>
              <a:spcAft>
                <a:spcPts val="0"/>
              </a:spcAft>
              <a:buClr>
                <a:schemeClr val="dk1"/>
              </a:buClr>
              <a:buSzPts val="2240"/>
              <a:buNone/>
            </a:pPr>
            <a:r>
              <a:rPr lang="en-IN" sz="2240" dirty="0">
                <a:latin typeface="Times New Roman"/>
                <a:ea typeface="Times New Roman"/>
                <a:cs typeface="Times New Roman"/>
                <a:sym typeface="Times New Roman"/>
              </a:rPr>
              <a:t>		t(n) = O(n</a:t>
            </a:r>
            <a:r>
              <a:rPr lang="en-IN" sz="2240" baseline="30000" dirty="0">
                <a:latin typeface="Times New Roman"/>
                <a:ea typeface="Times New Roman"/>
                <a:cs typeface="Times New Roman"/>
                <a:sym typeface="Times New Roman"/>
              </a:rPr>
              <a:t>2</a:t>
            </a:r>
            <a:r>
              <a:rPr lang="en-IN" sz="2240" dirty="0">
                <a:latin typeface="Times New Roman"/>
                <a:ea typeface="Times New Roman"/>
                <a:cs typeface="Times New Roman"/>
                <a:sym typeface="Times New Roman"/>
              </a:rPr>
              <a:t> )</a:t>
            </a:r>
            <a:endParaRPr/>
          </a:p>
        </p:txBody>
      </p:sp>
      <p:sp>
        <p:nvSpPr>
          <p:cNvPr id="128" name="Google Shape;128;p19"/>
          <p:cNvSpPr/>
          <p:nvPr/>
        </p:nvSpPr>
        <p:spPr>
          <a:xfrm>
            <a:off x="609600" y="1219201"/>
            <a:ext cx="10668000" cy="457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IN" sz="2400" b="0" i="0" u="none" strike="noStrike" cap="none" dirty="0">
                <a:solidFill>
                  <a:schemeClr val="dk1"/>
                </a:solidFill>
                <a:latin typeface="Times New Roman"/>
                <a:ea typeface="Times New Roman"/>
                <a:cs typeface="Times New Roman"/>
                <a:sym typeface="Times New Roman"/>
              </a:rPr>
              <a:t>1 &lt; log n &lt; √n &lt; </a:t>
            </a:r>
            <a:r>
              <a:rPr lang="en-IN" sz="2400" b="0" i="0" u="none" strike="noStrike" cap="none" dirty="0">
                <a:solidFill>
                  <a:srgbClr val="FF0000"/>
                </a:solidFill>
                <a:latin typeface="Times New Roman"/>
                <a:ea typeface="Times New Roman"/>
                <a:cs typeface="Times New Roman"/>
                <a:sym typeface="Times New Roman"/>
              </a:rPr>
              <a:t>n &lt; n </a:t>
            </a:r>
            <a:r>
              <a:rPr lang="en-IN" sz="2400" b="0" i="0" u="none" strike="noStrike" cap="none" dirty="0" err="1">
                <a:solidFill>
                  <a:srgbClr val="FF0000"/>
                </a:solidFill>
                <a:latin typeface="Times New Roman"/>
                <a:ea typeface="Times New Roman"/>
                <a:cs typeface="Times New Roman"/>
                <a:sym typeface="Times New Roman"/>
              </a:rPr>
              <a:t>logn</a:t>
            </a:r>
            <a:r>
              <a:rPr lang="en-IN" sz="2400" b="0" i="0" u="none" strike="noStrike" cap="none" dirty="0">
                <a:solidFill>
                  <a:srgbClr val="FF0000"/>
                </a:solidFill>
                <a:latin typeface="Times New Roman"/>
                <a:ea typeface="Times New Roman"/>
                <a:cs typeface="Times New Roman"/>
                <a:sym typeface="Times New Roman"/>
              </a:rPr>
              <a:t> &lt; n</a:t>
            </a:r>
            <a:r>
              <a:rPr lang="en-IN" sz="2400" b="0" i="0" u="none" strike="noStrike" cap="none" baseline="30000" dirty="0">
                <a:solidFill>
                  <a:srgbClr val="FF0000"/>
                </a:solidFill>
                <a:latin typeface="Times New Roman"/>
                <a:ea typeface="Times New Roman"/>
                <a:cs typeface="Times New Roman"/>
                <a:sym typeface="Times New Roman"/>
              </a:rPr>
              <a:t>2</a:t>
            </a:r>
            <a:r>
              <a:rPr lang="en-IN" sz="2400" b="0" i="0" u="none" strike="noStrike" cap="none" dirty="0">
                <a:solidFill>
                  <a:srgbClr val="FF0000"/>
                </a:solidFill>
                <a:latin typeface="Times New Roman"/>
                <a:ea typeface="Times New Roman"/>
                <a:cs typeface="Times New Roman"/>
                <a:sym typeface="Times New Roman"/>
              </a:rPr>
              <a:t> &lt; n</a:t>
            </a:r>
            <a:r>
              <a:rPr lang="en-IN" sz="2400" b="0" i="0" u="none" strike="noStrike" cap="none" baseline="30000" dirty="0">
                <a:solidFill>
                  <a:srgbClr val="FF0000"/>
                </a:solidFill>
                <a:latin typeface="Times New Roman"/>
                <a:ea typeface="Times New Roman"/>
                <a:cs typeface="Times New Roman"/>
                <a:sym typeface="Times New Roman"/>
              </a:rPr>
              <a:t>3</a:t>
            </a:r>
            <a:r>
              <a:rPr lang="en-IN" sz="2400" b="0" i="0" u="none" strike="noStrike" cap="none" dirty="0">
                <a:solidFill>
                  <a:srgbClr val="FF0000"/>
                </a:solidFill>
                <a:latin typeface="Times New Roman"/>
                <a:ea typeface="Times New Roman"/>
                <a:cs typeface="Times New Roman"/>
                <a:sym typeface="Times New Roman"/>
              </a:rPr>
              <a:t> &lt; ……………&lt; 2</a:t>
            </a:r>
            <a:r>
              <a:rPr lang="en-IN" sz="2400" b="0" i="0" u="none" strike="noStrike" cap="none" baseline="30000" dirty="0">
                <a:solidFill>
                  <a:srgbClr val="FF0000"/>
                </a:solidFill>
                <a:latin typeface="Times New Roman"/>
                <a:ea typeface="Times New Roman"/>
                <a:cs typeface="Times New Roman"/>
                <a:sym typeface="Times New Roman"/>
              </a:rPr>
              <a:t>n</a:t>
            </a:r>
            <a:r>
              <a:rPr lang="en-IN" sz="2400" b="0" i="0" u="none" strike="noStrike" cap="none" dirty="0">
                <a:solidFill>
                  <a:srgbClr val="FF0000"/>
                </a:solidFill>
                <a:latin typeface="Times New Roman"/>
                <a:ea typeface="Times New Roman"/>
                <a:cs typeface="Times New Roman"/>
                <a:sym typeface="Times New Roman"/>
              </a:rPr>
              <a:t> &lt; 3</a:t>
            </a:r>
            <a:r>
              <a:rPr lang="en-IN" sz="2400" b="0" i="0" u="none" strike="noStrike" cap="none" baseline="30000" dirty="0">
                <a:solidFill>
                  <a:srgbClr val="FF0000"/>
                </a:solidFill>
                <a:latin typeface="Times New Roman"/>
                <a:ea typeface="Times New Roman"/>
                <a:cs typeface="Times New Roman"/>
                <a:sym typeface="Times New Roman"/>
              </a:rPr>
              <a:t>n</a:t>
            </a:r>
            <a:r>
              <a:rPr lang="en-IN" sz="2400" b="0" i="0" u="none" strike="noStrike" cap="none" dirty="0">
                <a:solidFill>
                  <a:srgbClr val="FF0000"/>
                </a:solidFill>
                <a:latin typeface="Times New Roman"/>
                <a:ea typeface="Times New Roman"/>
                <a:cs typeface="Times New Roman"/>
                <a:sym typeface="Times New Roman"/>
              </a:rPr>
              <a:t> &lt; …. &lt;</a:t>
            </a:r>
            <a:r>
              <a:rPr lang="en-IN" sz="2400" b="0" i="0" u="none" strike="noStrike" cap="none" dirty="0" err="1">
                <a:solidFill>
                  <a:srgbClr val="FF0000"/>
                </a:solidFill>
                <a:latin typeface="Times New Roman"/>
                <a:ea typeface="Times New Roman"/>
                <a:cs typeface="Times New Roman"/>
                <a:sym typeface="Times New Roman"/>
              </a:rPr>
              <a:t>n</a:t>
            </a:r>
            <a:r>
              <a:rPr lang="en-IN" sz="2400" b="0" i="0" u="none" strike="noStrike" cap="none" baseline="30000" dirty="0" err="1">
                <a:solidFill>
                  <a:srgbClr val="FF0000"/>
                </a:solidFill>
                <a:latin typeface="Times New Roman"/>
                <a:ea typeface="Times New Roman"/>
                <a:cs typeface="Times New Roman"/>
                <a:sym typeface="Times New Roman"/>
              </a:rPr>
              <a:t>n</a:t>
            </a:r>
            <a:endParaRPr sz="2400" b="0" i="0" u="none" strike="noStrike" cap="none">
              <a:solidFill>
                <a:srgbClr val="FF0000"/>
              </a:solidFill>
              <a:latin typeface="Times New Roman"/>
              <a:ea typeface="Times New Roman"/>
              <a:cs typeface="Times New Roman"/>
              <a:sym typeface="Times New Roman"/>
            </a:endParaRPr>
          </a:p>
        </p:txBody>
      </p:sp>
      <p:cxnSp>
        <p:nvCxnSpPr>
          <p:cNvPr id="129" name="Google Shape;129;p19"/>
          <p:cNvCxnSpPr/>
          <p:nvPr/>
        </p:nvCxnSpPr>
        <p:spPr>
          <a:xfrm rot="10800000">
            <a:off x="7315200" y="1676400"/>
            <a:ext cx="406400" cy="228600"/>
          </a:xfrm>
          <a:prstGeom prst="straightConnector1">
            <a:avLst/>
          </a:prstGeom>
          <a:noFill/>
          <a:ln w="9525" cap="flat" cmpd="sng">
            <a:solidFill>
              <a:srgbClr val="BD4B48"/>
            </a:solidFill>
            <a:prstDash val="solid"/>
            <a:round/>
            <a:headEnd type="none" w="sm" len="sm"/>
            <a:tailEnd type="stealth" w="med" len="med"/>
          </a:ln>
        </p:spPr>
      </p:cxnSp>
      <p:pic>
        <p:nvPicPr>
          <p:cNvPr id="130" name="Google Shape;130;p19"/>
          <p:cNvPicPr preferRelativeResize="0"/>
          <p:nvPr/>
        </p:nvPicPr>
        <p:blipFill rotWithShape="1">
          <a:blip r:embed="rId3">
            <a:alphaModFix/>
          </a:blip>
          <a:srcRect/>
          <a:stretch/>
        </p:blipFill>
        <p:spPr>
          <a:xfrm>
            <a:off x="10210800" y="228600"/>
            <a:ext cx="1634067" cy="838200"/>
          </a:xfrm>
          <a:prstGeom prst="rect">
            <a:avLst/>
          </a:prstGeom>
          <a:noFill/>
          <a:ln>
            <a:noFill/>
          </a:ln>
        </p:spPr>
      </p:pic>
      <p:sp>
        <p:nvSpPr>
          <p:cNvPr id="7" name="Date Placeholder 6"/>
          <p:cNvSpPr>
            <a:spLocks noGrp="1"/>
          </p:cNvSpPr>
          <p:nvPr>
            <p:ph type="dt" idx="10"/>
          </p:nvPr>
        </p:nvSpPr>
        <p:spPr/>
        <p:txBody>
          <a:bodyPr/>
          <a:lstStyle/>
          <a:p>
            <a:fld id="{066F6D3B-B73A-4B74-AF8F-81B8E627AA57}"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163</a:t>
            </a:fld>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Big-Omega notation (Ω)</a:t>
            </a:r>
            <a:endParaRPr/>
          </a:p>
        </p:txBody>
      </p:sp>
      <p:sp>
        <p:nvSpPr>
          <p:cNvPr id="136" name="Google Shape;136;p20"/>
          <p:cNvSpPr txBox="1">
            <a:spLocks noGrp="1"/>
          </p:cNvSpPr>
          <p:nvPr>
            <p:ph type="body" idx="1"/>
          </p:nvPr>
        </p:nvSpPr>
        <p:spPr>
          <a:xfrm>
            <a:off x="609600" y="1371600"/>
            <a:ext cx="10972800" cy="5029200"/>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dk1"/>
              </a:buClr>
              <a:buSzPts val="2960"/>
              <a:buChar char="•"/>
            </a:pPr>
            <a:r>
              <a:rPr lang="en-IN" sz="2960" dirty="0">
                <a:latin typeface="Times New Roman"/>
                <a:ea typeface="Times New Roman"/>
                <a:cs typeface="Times New Roman"/>
                <a:sym typeface="Times New Roman"/>
              </a:rPr>
              <a:t>This notation is used to describe the best case running time of algorithms and concerned with large values of </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a:t>
            </a:r>
          </a:p>
          <a:p>
            <a:pPr marL="342900" lvl="0" indent="-342900" algn="just" rtl="0">
              <a:lnSpc>
                <a:spcPct val="80000"/>
              </a:lnSpc>
              <a:spcBef>
                <a:spcPts val="0"/>
              </a:spcBef>
              <a:spcAft>
                <a:spcPts val="0"/>
              </a:spcAft>
              <a:buClr>
                <a:schemeClr val="dk1"/>
              </a:buClr>
              <a:buSzPts val="2960"/>
              <a:buChar char="•"/>
            </a:pPr>
            <a:endParaRPr/>
          </a:p>
          <a:p>
            <a:pPr marL="342900" lvl="0" indent="-342900" algn="just" rtl="0">
              <a:lnSpc>
                <a:spcPct val="80000"/>
              </a:lnSpc>
              <a:spcBef>
                <a:spcPts val="592"/>
              </a:spcBef>
              <a:spcAft>
                <a:spcPts val="0"/>
              </a:spcAft>
              <a:buClr>
                <a:schemeClr val="dk1"/>
              </a:buClr>
              <a:buSzPts val="2960"/>
              <a:buChar char="•"/>
            </a:pPr>
            <a:r>
              <a:rPr lang="en-IN" sz="2960" b="1" i="1" dirty="0">
                <a:latin typeface="Times New Roman"/>
                <a:ea typeface="Times New Roman"/>
                <a:cs typeface="Times New Roman"/>
                <a:sym typeface="Times New Roman"/>
              </a:rPr>
              <a:t>Definition: </a:t>
            </a:r>
            <a:r>
              <a:rPr lang="en-IN" sz="2960" dirty="0">
                <a:latin typeface="Times New Roman"/>
                <a:ea typeface="Times New Roman"/>
                <a:cs typeface="Times New Roman"/>
                <a:sym typeface="Times New Roman"/>
              </a:rPr>
              <a:t>A function </a:t>
            </a:r>
            <a:r>
              <a:rPr lang="en-IN" sz="2960" i="1" dirty="0">
                <a:latin typeface="Times New Roman"/>
                <a:ea typeface="Times New Roman"/>
                <a:cs typeface="Times New Roman"/>
                <a:sym typeface="Times New Roman"/>
              </a:rPr>
              <a:t>t</a:t>
            </a:r>
            <a:r>
              <a:rPr lang="en-IN" sz="2960" dirty="0">
                <a:latin typeface="Times New Roman"/>
                <a:ea typeface="Times New Roman"/>
                <a:cs typeface="Times New Roman"/>
                <a:sym typeface="Times New Roman"/>
              </a:rPr>
              <a:t>(</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is said to be in Ω(</a:t>
            </a:r>
            <a:r>
              <a:rPr lang="en-IN" sz="2960" i="1" dirty="0">
                <a:latin typeface="Times New Roman"/>
                <a:ea typeface="Times New Roman"/>
                <a:cs typeface="Times New Roman"/>
                <a:sym typeface="Times New Roman"/>
              </a:rPr>
              <a:t>g</a:t>
            </a:r>
            <a:r>
              <a:rPr lang="en-IN" sz="2960" dirty="0">
                <a:latin typeface="Times New Roman"/>
                <a:ea typeface="Times New Roman"/>
                <a:cs typeface="Times New Roman"/>
                <a:sym typeface="Times New Roman"/>
              </a:rPr>
              <a:t>(</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denoted as </a:t>
            </a:r>
            <a:r>
              <a:rPr lang="en-IN" sz="2960" i="1" dirty="0">
                <a:latin typeface="Times New Roman"/>
                <a:ea typeface="Times New Roman"/>
                <a:cs typeface="Times New Roman"/>
                <a:sym typeface="Times New Roman"/>
              </a:rPr>
              <a:t>t</a:t>
            </a:r>
            <a:r>
              <a:rPr lang="en-IN" sz="2960" dirty="0">
                <a:latin typeface="Times New Roman"/>
                <a:ea typeface="Times New Roman"/>
                <a:cs typeface="Times New Roman"/>
                <a:sym typeface="Times New Roman"/>
              </a:rPr>
              <a:t>(</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ϵ Ω(</a:t>
            </a:r>
            <a:r>
              <a:rPr lang="en-IN" sz="2960" i="1" dirty="0">
                <a:latin typeface="Times New Roman"/>
                <a:ea typeface="Times New Roman"/>
                <a:cs typeface="Times New Roman"/>
                <a:sym typeface="Times New Roman"/>
              </a:rPr>
              <a:t>g</a:t>
            </a:r>
            <a:r>
              <a:rPr lang="en-IN" sz="2960" dirty="0">
                <a:latin typeface="Times New Roman"/>
                <a:ea typeface="Times New Roman"/>
                <a:cs typeface="Times New Roman"/>
                <a:sym typeface="Times New Roman"/>
              </a:rPr>
              <a:t>(</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if </a:t>
            </a:r>
            <a:r>
              <a:rPr lang="en-IN" sz="2960" i="1" dirty="0">
                <a:latin typeface="Times New Roman"/>
                <a:ea typeface="Times New Roman"/>
                <a:cs typeface="Times New Roman"/>
                <a:sym typeface="Times New Roman"/>
              </a:rPr>
              <a:t>t</a:t>
            </a:r>
            <a:r>
              <a:rPr lang="en-IN" sz="2960" dirty="0">
                <a:latin typeface="Times New Roman"/>
                <a:ea typeface="Times New Roman"/>
                <a:cs typeface="Times New Roman"/>
                <a:sym typeface="Times New Roman"/>
              </a:rPr>
              <a:t>(</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is bounded below by some positive constant multiple of </a:t>
            </a:r>
            <a:r>
              <a:rPr lang="en-IN" sz="2960" i="1" dirty="0">
                <a:latin typeface="Times New Roman"/>
                <a:ea typeface="Times New Roman"/>
                <a:cs typeface="Times New Roman"/>
                <a:sym typeface="Times New Roman"/>
              </a:rPr>
              <a:t>g</a:t>
            </a:r>
            <a:r>
              <a:rPr lang="en-IN" sz="2960" dirty="0">
                <a:latin typeface="Times New Roman"/>
                <a:ea typeface="Times New Roman"/>
                <a:cs typeface="Times New Roman"/>
                <a:sym typeface="Times New Roman"/>
              </a:rPr>
              <a:t>(</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for all large </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 i.e., there exist some positive constant </a:t>
            </a:r>
            <a:r>
              <a:rPr lang="en-IN" sz="2960" i="1" dirty="0">
                <a:latin typeface="Times New Roman"/>
                <a:ea typeface="Times New Roman"/>
                <a:cs typeface="Times New Roman"/>
                <a:sym typeface="Times New Roman"/>
              </a:rPr>
              <a:t>c </a:t>
            </a:r>
            <a:r>
              <a:rPr lang="en-IN" sz="2960" dirty="0">
                <a:latin typeface="Times New Roman"/>
                <a:ea typeface="Times New Roman"/>
                <a:cs typeface="Times New Roman"/>
                <a:sym typeface="Times New Roman"/>
              </a:rPr>
              <a:t>and some non-negative integer </a:t>
            </a:r>
            <a:r>
              <a:rPr lang="en-IN" sz="2960" i="1" dirty="0">
                <a:latin typeface="Times New Roman"/>
                <a:ea typeface="Times New Roman"/>
                <a:cs typeface="Times New Roman"/>
                <a:sym typeface="Times New Roman"/>
              </a:rPr>
              <a:t>n</a:t>
            </a:r>
            <a:r>
              <a:rPr lang="en-IN" sz="2960" dirty="0">
                <a:latin typeface="Times New Roman"/>
                <a:ea typeface="Times New Roman"/>
                <a:cs typeface="Times New Roman"/>
                <a:sym typeface="Times New Roman"/>
              </a:rPr>
              <a:t>0. Such that</a:t>
            </a:r>
          </a:p>
          <a:p>
            <a:pPr marL="342900" lvl="0" indent="-342900" algn="just" rtl="0">
              <a:lnSpc>
                <a:spcPct val="80000"/>
              </a:lnSpc>
              <a:spcBef>
                <a:spcPts val="592"/>
              </a:spcBef>
              <a:spcAft>
                <a:spcPts val="0"/>
              </a:spcAft>
              <a:buClr>
                <a:schemeClr val="dk1"/>
              </a:buClr>
              <a:buSzPts val="2960"/>
              <a:buChar char="•"/>
            </a:pPr>
            <a:endParaRPr/>
          </a:p>
          <a:p>
            <a:pPr marL="342900" lvl="0" indent="-342900" algn="just" rtl="0">
              <a:lnSpc>
                <a:spcPct val="80000"/>
              </a:lnSpc>
              <a:spcBef>
                <a:spcPts val="592"/>
              </a:spcBef>
              <a:spcAft>
                <a:spcPts val="0"/>
              </a:spcAft>
              <a:buClr>
                <a:schemeClr val="dk1"/>
              </a:buClr>
              <a:buSzPts val="2960"/>
              <a:buNone/>
            </a:pPr>
            <a:r>
              <a:rPr lang="en-IN" sz="2960" i="1" dirty="0">
                <a:latin typeface="Times New Roman"/>
                <a:ea typeface="Times New Roman"/>
                <a:cs typeface="Times New Roman"/>
                <a:sym typeface="Times New Roman"/>
              </a:rPr>
              <a:t>				</a:t>
            </a:r>
            <a:r>
              <a:rPr lang="en-IN" sz="2960" i="1" dirty="0">
                <a:solidFill>
                  <a:srgbClr val="FF0000"/>
                </a:solidFill>
                <a:latin typeface="Times New Roman"/>
                <a:ea typeface="Times New Roman"/>
                <a:cs typeface="Times New Roman"/>
                <a:sym typeface="Times New Roman"/>
              </a:rPr>
              <a:t>t</a:t>
            </a:r>
            <a:r>
              <a:rPr lang="en-IN" sz="2960" dirty="0">
                <a:solidFill>
                  <a:srgbClr val="FF0000"/>
                </a:solidFill>
                <a:latin typeface="Times New Roman"/>
                <a:ea typeface="Times New Roman"/>
                <a:cs typeface="Times New Roman"/>
                <a:sym typeface="Times New Roman"/>
              </a:rPr>
              <a:t>(</a:t>
            </a:r>
            <a:r>
              <a:rPr lang="en-IN" sz="2960" i="1" dirty="0">
                <a:solidFill>
                  <a:srgbClr val="FF0000"/>
                </a:solidFill>
                <a:latin typeface="Times New Roman"/>
                <a:ea typeface="Times New Roman"/>
                <a:cs typeface="Times New Roman"/>
                <a:sym typeface="Times New Roman"/>
              </a:rPr>
              <a:t>n</a:t>
            </a:r>
            <a:r>
              <a:rPr lang="en-IN" sz="2960" dirty="0">
                <a:solidFill>
                  <a:srgbClr val="FF0000"/>
                </a:solidFill>
                <a:latin typeface="Times New Roman"/>
                <a:ea typeface="Times New Roman"/>
                <a:cs typeface="Times New Roman"/>
                <a:sym typeface="Times New Roman"/>
              </a:rPr>
              <a:t>) ≥</a:t>
            </a:r>
            <a:r>
              <a:rPr lang="en-IN" sz="2960" i="1" dirty="0">
                <a:solidFill>
                  <a:srgbClr val="FF0000"/>
                </a:solidFill>
                <a:latin typeface="Times New Roman"/>
                <a:ea typeface="Times New Roman"/>
                <a:cs typeface="Times New Roman"/>
                <a:sym typeface="Times New Roman"/>
              </a:rPr>
              <a:t>cg</a:t>
            </a:r>
            <a:r>
              <a:rPr lang="en-IN" sz="2960" dirty="0">
                <a:solidFill>
                  <a:srgbClr val="FF0000"/>
                </a:solidFill>
                <a:latin typeface="Times New Roman"/>
                <a:ea typeface="Times New Roman"/>
                <a:cs typeface="Times New Roman"/>
                <a:sym typeface="Times New Roman"/>
              </a:rPr>
              <a:t>(</a:t>
            </a:r>
            <a:r>
              <a:rPr lang="en-IN" sz="2960" i="1" dirty="0">
                <a:solidFill>
                  <a:srgbClr val="FF0000"/>
                </a:solidFill>
                <a:latin typeface="Times New Roman"/>
                <a:ea typeface="Times New Roman"/>
                <a:cs typeface="Times New Roman"/>
                <a:sym typeface="Times New Roman"/>
              </a:rPr>
              <a:t>n</a:t>
            </a:r>
            <a:r>
              <a:rPr lang="en-IN" sz="2960" dirty="0">
                <a:solidFill>
                  <a:srgbClr val="FF0000"/>
                </a:solidFill>
                <a:latin typeface="Times New Roman"/>
                <a:ea typeface="Times New Roman"/>
                <a:cs typeface="Times New Roman"/>
                <a:sym typeface="Times New Roman"/>
              </a:rPr>
              <a:t>) for all </a:t>
            </a:r>
            <a:r>
              <a:rPr lang="en-IN" sz="2960" i="1" dirty="0">
                <a:solidFill>
                  <a:srgbClr val="FF0000"/>
                </a:solidFill>
                <a:latin typeface="Times New Roman"/>
                <a:ea typeface="Times New Roman"/>
                <a:cs typeface="Times New Roman"/>
                <a:sym typeface="Times New Roman"/>
              </a:rPr>
              <a:t>n </a:t>
            </a:r>
            <a:r>
              <a:rPr lang="en-IN" sz="2960" dirty="0">
                <a:solidFill>
                  <a:srgbClr val="FF0000"/>
                </a:solidFill>
                <a:latin typeface="Times New Roman"/>
                <a:ea typeface="Times New Roman"/>
                <a:cs typeface="Times New Roman"/>
                <a:sym typeface="Times New Roman"/>
              </a:rPr>
              <a:t>≥ </a:t>
            </a:r>
            <a:r>
              <a:rPr lang="en-IN" sz="2960" i="1" dirty="0">
                <a:solidFill>
                  <a:srgbClr val="FF0000"/>
                </a:solidFill>
                <a:latin typeface="Times New Roman"/>
                <a:ea typeface="Times New Roman"/>
                <a:cs typeface="Times New Roman"/>
                <a:sym typeface="Times New Roman"/>
              </a:rPr>
              <a:t>n</a:t>
            </a:r>
            <a:r>
              <a:rPr lang="en-IN" sz="2960" dirty="0">
                <a:solidFill>
                  <a:srgbClr val="FF0000"/>
                </a:solidFill>
                <a:latin typeface="Times New Roman"/>
                <a:ea typeface="Times New Roman"/>
                <a:cs typeface="Times New Roman"/>
                <a:sym typeface="Times New Roman"/>
              </a:rPr>
              <a:t>0</a:t>
            </a:r>
          </a:p>
          <a:p>
            <a:pPr marL="342900" lvl="0" indent="-342900" algn="just" rtl="0">
              <a:lnSpc>
                <a:spcPct val="80000"/>
              </a:lnSpc>
              <a:spcBef>
                <a:spcPts val="592"/>
              </a:spcBef>
              <a:spcAft>
                <a:spcPts val="0"/>
              </a:spcAft>
              <a:buClr>
                <a:schemeClr val="dk1"/>
              </a:buClr>
              <a:buSzPts val="2960"/>
              <a:buNone/>
            </a:pPr>
            <a:endParaRPr/>
          </a:p>
          <a:p>
            <a:pPr marL="342900" lvl="0" indent="-342900" algn="just" rtl="0">
              <a:lnSpc>
                <a:spcPct val="80000"/>
              </a:lnSpc>
              <a:spcBef>
                <a:spcPts val="592"/>
              </a:spcBef>
              <a:spcAft>
                <a:spcPts val="0"/>
              </a:spcAft>
              <a:buClr>
                <a:schemeClr val="dk1"/>
              </a:buClr>
              <a:buSzPts val="2960"/>
              <a:buChar char="•"/>
            </a:pPr>
            <a:r>
              <a:rPr lang="en-IN" sz="2960" dirty="0">
                <a:latin typeface="Times New Roman"/>
                <a:ea typeface="Times New Roman"/>
                <a:cs typeface="Times New Roman"/>
                <a:sym typeface="Times New Roman"/>
              </a:rPr>
              <a:t>It represents the </a:t>
            </a:r>
            <a:r>
              <a:rPr lang="en-IN" sz="2960" b="1" i="1" dirty="0">
                <a:latin typeface="Times New Roman"/>
                <a:ea typeface="Times New Roman"/>
                <a:cs typeface="Times New Roman"/>
                <a:sym typeface="Times New Roman"/>
              </a:rPr>
              <a:t>lower bound</a:t>
            </a:r>
            <a:r>
              <a:rPr lang="en-IN" sz="2960" dirty="0">
                <a:latin typeface="Times New Roman"/>
                <a:ea typeface="Times New Roman"/>
                <a:cs typeface="Times New Roman"/>
                <a:sym typeface="Times New Roman"/>
              </a:rPr>
              <a:t> of the resources required to solve a problem.</a:t>
            </a:r>
            <a:endParaRPr/>
          </a:p>
          <a:p>
            <a:pPr marL="342900" lvl="0" indent="-154940" algn="just" rtl="0">
              <a:lnSpc>
                <a:spcPct val="80000"/>
              </a:lnSpc>
              <a:spcBef>
                <a:spcPts val="592"/>
              </a:spcBef>
              <a:spcAft>
                <a:spcPts val="0"/>
              </a:spcAft>
              <a:buClr>
                <a:schemeClr val="dk1"/>
              </a:buClr>
              <a:buSzPts val="2960"/>
              <a:buNone/>
            </a:pPr>
            <a:endParaRPr sz="2960">
              <a:latin typeface="Times New Roman"/>
              <a:ea typeface="Times New Roman"/>
              <a:cs typeface="Times New Roman"/>
              <a:sym typeface="Times New Roman"/>
            </a:endParaRPr>
          </a:p>
        </p:txBody>
      </p:sp>
      <p:pic>
        <p:nvPicPr>
          <p:cNvPr id="137" name="Google Shape;137;p20"/>
          <p:cNvPicPr preferRelativeResize="0"/>
          <p:nvPr/>
        </p:nvPicPr>
        <p:blipFill rotWithShape="1">
          <a:blip r:embed="rId3">
            <a:alphaModFix/>
          </a:blip>
          <a:srcRect/>
          <a:stretch/>
        </p:blipFill>
        <p:spPr>
          <a:xfrm>
            <a:off x="10134600" y="228600"/>
            <a:ext cx="1710267" cy="762000"/>
          </a:xfrm>
          <a:prstGeom prst="rect">
            <a:avLst/>
          </a:prstGeom>
          <a:noFill/>
          <a:ln>
            <a:noFill/>
          </a:ln>
        </p:spPr>
      </p:pic>
      <p:sp>
        <p:nvSpPr>
          <p:cNvPr id="5" name="Date Placeholder 4"/>
          <p:cNvSpPr>
            <a:spLocks noGrp="1"/>
          </p:cNvSpPr>
          <p:nvPr>
            <p:ph type="dt" idx="10"/>
          </p:nvPr>
        </p:nvSpPr>
        <p:spPr/>
        <p:txBody>
          <a:bodyPr/>
          <a:lstStyle/>
          <a:p>
            <a:fld id="{271A5CEA-DA5D-4669-85CE-4C6C0ABEDBAD}" type="datetime1">
              <a:rPr lang="en-US" smtClean="0"/>
              <a:pPr/>
              <a:t>4/1/2022</a:t>
            </a:fld>
            <a:endParaRPr lang="en-US"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164</a:t>
            </a:fld>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Big-Omega notation (Ω)</a:t>
            </a:r>
            <a:endParaRPr/>
          </a:p>
        </p:txBody>
      </p:sp>
      <p:pic>
        <p:nvPicPr>
          <p:cNvPr id="143" name="Google Shape;143;p21"/>
          <p:cNvPicPr preferRelativeResize="0"/>
          <p:nvPr/>
        </p:nvPicPr>
        <p:blipFill rotWithShape="1">
          <a:blip r:embed="rId3">
            <a:alphaModFix/>
          </a:blip>
          <a:srcRect/>
          <a:stretch/>
        </p:blipFill>
        <p:spPr>
          <a:xfrm>
            <a:off x="2946400" y="1752600"/>
            <a:ext cx="6502400" cy="3810000"/>
          </a:xfrm>
          <a:prstGeom prst="rect">
            <a:avLst/>
          </a:prstGeom>
          <a:noFill/>
          <a:ln>
            <a:noFill/>
          </a:ln>
        </p:spPr>
      </p:pic>
      <p:pic>
        <p:nvPicPr>
          <p:cNvPr id="144" name="Google Shape;144;p21"/>
          <p:cNvPicPr preferRelativeResize="0"/>
          <p:nvPr/>
        </p:nvPicPr>
        <p:blipFill rotWithShape="1">
          <a:blip r:embed="rId4">
            <a:alphaModFix/>
          </a:blip>
          <a:srcRect/>
          <a:stretch/>
        </p:blipFill>
        <p:spPr>
          <a:xfrm>
            <a:off x="10210800" y="228600"/>
            <a:ext cx="1634067" cy="838200"/>
          </a:xfrm>
          <a:prstGeom prst="rect">
            <a:avLst/>
          </a:prstGeom>
          <a:noFill/>
          <a:ln>
            <a:noFill/>
          </a:ln>
        </p:spPr>
      </p:pic>
      <p:sp>
        <p:nvSpPr>
          <p:cNvPr id="5" name="Date Placeholder 4"/>
          <p:cNvSpPr>
            <a:spLocks noGrp="1"/>
          </p:cNvSpPr>
          <p:nvPr>
            <p:ph type="dt" idx="10"/>
          </p:nvPr>
        </p:nvSpPr>
        <p:spPr/>
        <p:txBody>
          <a:bodyPr/>
          <a:lstStyle/>
          <a:p>
            <a:fld id="{5FD43436-5230-4647-8DC3-EAD591571624}"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165</a:t>
            </a:fld>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Big-Omega notation (Ω)</a:t>
            </a:r>
            <a:endParaRPr/>
          </a:p>
        </p:txBody>
      </p:sp>
      <p:sp>
        <p:nvSpPr>
          <p:cNvPr id="150" name="Google Shape;150;p22"/>
          <p:cNvSpPr txBox="1"/>
          <p:nvPr/>
        </p:nvSpPr>
        <p:spPr>
          <a:xfrm>
            <a:off x="508000" y="1828801"/>
            <a:ext cx="10972800" cy="4525963"/>
          </a:xfrm>
          <a:prstGeom prst="rect">
            <a:avLst/>
          </a:prstGeom>
          <a:noFill/>
          <a:ln>
            <a:noFill/>
          </a:ln>
        </p:spPr>
        <p:txBody>
          <a:bodyPr spcFirstLastPara="1" wrap="square" lIns="91425" tIns="45700" rIns="91425" bIns="45700" anchor="t" anchorCtr="0">
            <a:noAutofit/>
          </a:bodyPr>
          <a:lstStyle/>
          <a:p>
            <a:pPr marL="342900" marR="0" lvl="0" indent="-200660" algn="just" rtl="0">
              <a:lnSpc>
                <a:spcPct val="80000"/>
              </a:lnSpc>
              <a:spcBef>
                <a:spcPts val="0"/>
              </a:spcBef>
              <a:spcAft>
                <a:spcPts val="0"/>
              </a:spcAft>
              <a:buClr>
                <a:schemeClr val="dk1"/>
              </a:buClr>
              <a:buSzPts val="2240"/>
              <a:buFont typeface="Arial"/>
              <a:buNone/>
            </a:pPr>
            <a:endParaRPr sz="224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448"/>
              </a:spcBef>
              <a:spcAft>
                <a:spcPts val="0"/>
              </a:spcAft>
              <a:buClr>
                <a:schemeClr val="dk1"/>
              </a:buClr>
              <a:buSzPts val="2240"/>
              <a:buFont typeface="Arial"/>
              <a:buChar char="•"/>
            </a:pPr>
            <a:r>
              <a:rPr lang="en-IN" sz="2240" b="0" i="0" u="none" strike="noStrike" cap="none" dirty="0">
                <a:solidFill>
                  <a:schemeClr val="dk1"/>
                </a:solidFill>
                <a:latin typeface="Times New Roman"/>
                <a:ea typeface="Times New Roman"/>
                <a:cs typeface="Times New Roman"/>
                <a:sym typeface="Times New Roman"/>
              </a:rPr>
              <a:t>Let t(n) = 2n + 3			lower bound</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2n + 3 ≥ _____??</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2n + 3 ≥ </a:t>
            </a:r>
            <a:r>
              <a:rPr lang="en-IN" sz="2240" dirty="0">
                <a:solidFill>
                  <a:schemeClr val="dk1"/>
                </a:solidFill>
                <a:latin typeface="Times New Roman"/>
                <a:ea typeface="Times New Roman"/>
                <a:cs typeface="Times New Roman"/>
                <a:sym typeface="Times New Roman"/>
              </a:rPr>
              <a:t>1</a:t>
            </a:r>
            <a:r>
              <a:rPr lang="en-IN" sz="2240" b="0" i="0" u="none" strike="noStrike" cap="none" dirty="0">
                <a:solidFill>
                  <a:schemeClr val="dk1"/>
                </a:solidFill>
                <a:latin typeface="Times New Roman"/>
                <a:ea typeface="Times New Roman"/>
                <a:cs typeface="Times New Roman"/>
                <a:sym typeface="Times New Roman"/>
              </a:rPr>
              <a:t>n 	n ≥ 1</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here c = 1 and g(n) = n</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a:t>
            </a:r>
            <a:r>
              <a:rPr lang="en-IN" sz="2240" b="0" i="0" u="none" strike="noStrike" cap="none" dirty="0">
                <a:solidFill>
                  <a:srgbClr val="FF0000"/>
                </a:solidFill>
                <a:latin typeface="Times New Roman"/>
                <a:ea typeface="Times New Roman"/>
                <a:cs typeface="Times New Roman"/>
                <a:sym typeface="Times New Roman"/>
              </a:rPr>
              <a:t>t(n) = Ω(n) </a:t>
            </a:r>
            <a:endParaRPr/>
          </a:p>
          <a:p>
            <a:pPr marL="342900" marR="0" lvl="0" indent="-342900" algn="just" rtl="0">
              <a:lnSpc>
                <a:spcPct val="80000"/>
              </a:lnSpc>
              <a:spcBef>
                <a:spcPts val="448"/>
              </a:spcBef>
              <a:spcAft>
                <a:spcPts val="0"/>
              </a:spcAft>
              <a:buClr>
                <a:schemeClr val="dk1"/>
              </a:buClr>
              <a:buSzPts val="2240"/>
              <a:buFont typeface="Arial"/>
              <a:buNone/>
            </a:pPr>
            <a:endParaRPr sz="224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2n + 3 ≥ </a:t>
            </a:r>
            <a:r>
              <a:rPr lang="en-IN" sz="2240" dirty="0">
                <a:solidFill>
                  <a:schemeClr val="dk1"/>
                </a:solidFill>
                <a:latin typeface="Times New Roman"/>
                <a:ea typeface="Times New Roman"/>
                <a:cs typeface="Times New Roman"/>
                <a:sym typeface="Times New Roman"/>
              </a:rPr>
              <a:t>1</a:t>
            </a:r>
            <a:r>
              <a:rPr lang="en-IN" sz="2240" b="0" i="0" u="none" strike="noStrike" cap="none" dirty="0">
                <a:solidFill>
                  <a:schemeClr val="dk1"/>
                </a:solidFill>
                <a:latin typeface="Times New Roman"/>
                <a:ea typeface="Times New Roman"/>
                <a:cs typeface="Times New Roman"/>
                <a:sym typeface="Times New Roman"/>
              </a:rPr>
              <a:t>log n 	 </a:t>
            </a:r>
            <a:r>
              <a:rPr lang="en-IN" sz="2240" b="0" i="0" u="none" strike="noStrike" cap="none" dirty="0" err="1">
                <a:solidFill>
                  <a:schemeClr val="dk1"/>
                </a:solidFill>
                <a:latin typeface="Times New Roman"/>
                <a:ea typeface="Times New Roman"/>
                <a:cs typeface="Times New Roman"/>
                <a:sym typeface="Times New Roman"/>
              </a:rPr>
              <a:t>n</a:t>
            </a:r>
            <a:r>
              <a:rPr lang="en-IN" sz="2240" b="0" i="0" u="none" strike="noStrike" cap="none" dirty="0">
                <a:solidFill>
                  <a:schemeClr val="dk1"/>
                </a:solidFill>
                <a:latin typeface="Times New Roman"/>
                <a:ea typeface="Times New Roman"/>
                <a:cs typeface="Times New Roman"/>
                <a:sym typeface="Times New Roman"/>
              </a:rPr>
              <a:t> ≥ 1</a:t>
            </a:r>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here c = 1  and g(n) = log n</a:t>
            </a:r>
            <a:endParaRPr sz="224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448"/>
              </a:spcBef>
              <a:spcAft>
                <a:spcPts val="0"/>
              </a:spcAft>
              <a:buClr>
                <a:schemeClr val="dk1"/>
              </a:buClr>
              <a:buSzPts val="2240"/>
              <a:buFont typeface="Arial"/>
              <a:buNone/>
            </a:pPr>
            <a:endParaRPr sz="224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448"/>
              </a:spcBef>
              <a:spcAft>
                <a:spcPts val="0"/>
              </a:spcAft>
              <a:buClr>
                <a:schemeClr val="dk1"/>
              </a:buClr>
              <a:buSzPts val="2240"/>
              <a:buFont typeface="Arial"/>
              <a:buNone/>
            </a:pPr>
            <a:r>
              <a:rPr lang="en-IN" sz="2240" b="0" i="0" u="none" strike="noStrike" cap="none" dirty="0">
                <a:solidFill>
                  <a:schemeClr val="dk1"/>
                </a:solidFill>
                <a:latin typeface="Times New Roman"/>
                <a:ea typeface="Times New Roman"/>
                <a:cs typeface="Times New Roman"/>
                <a:sym typeface="Times New Roman"/>
              </a:rPr>
              <a:t>		t(n) = Ω(log n)</a:t>
            </a:r>
            <a:endParaRPr/>
          </a:p>
        </p:txBody>
      </p:sp>
      <p:sp>
        <p:nvSpPr>
          <p:cNvPr id="151" name="Google Shape;151;p22"/>
          <p:cNvSpPr/>
          <p:nvPr/>
        </p:nvSpPr>
        <p:spPr>
          <a:xfrm>
            <a:off x="0" y="1219201"/>
            <a:ext cx="12192000" cy="4616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2400"/>
              <a:buFont typeface="Times New Roman"/>
              <a:buNone/>
            </a:pPr>
            <a:r>
              <a:rPr lang="en-IN" sz="2400" b="0" i="0" u="none" strike="noStrike" cap="none" dirty="0">
                <a:solidFill>
                  <a:srgbClr val="FF0000"/>
                </a:solidFill>
                <a:latin typeface="Times New Roman"/>
                <a:ea typeface="Times New Roman"/>
                <a:cs typeface="Times New Roman"/>
                <a:sym typeface="Times New Roman"/>
              </a:rPr>
              <a:t>1 &lt; log n &lt; √n &lt; n </a:t>
            </a:r>
            <a:r>
              <a:rPr lang="en-IN" sz="2400" b="0" i="0" u="none" strike="noStrike" cap="none" dirty="0">
                <a:solidFill>
                  <a:schemeClr val="dk1"/>
                </a:solidFill>
                <a:latin typeface="Times New Roman"/>
                <a:ea typeface="Times New Roman"/>
                <a:cs typeface="Times New Roman"/>
                <a:sym typeface="Times New Roman"/>
              </a:rPr>
              <a:t>&lt; n </a:t>
            </a:r>
            <a:r>
              <a:rPr lang="en-IN" sz="2400" b="0" i="0" u="none" strike="noStrike" cap="none" dirty="0" err="1">
                <a:solidFill>
                  <a:schemeClr val="dk1"/>
                </a:solidFill>
                <a:latin typeface="Times New Roman"/>
                <a:ea typeface="Times New Roman"/>
                <a:cs typeface="Times New Roman"/>
                <a:sym typeface="Times New Roman"/>
              </a:rPr>
              <a:t>logn</a:t>
            </a:r>
            <a:r>
              <a:rPr lang="en-IN" sz="2400" b="0" i="0" u="none" strike="noStrike" cap="none" dirty="0">
                <a:solidFill>
                  <a:schemeClr val="dk1"/>
                </a:solidFill>
                <a:latin typeface="Times New Roman"/>
                <a:ea typeface="Times New Roman"/>
                <a:cs typeface="Times New Roman"/>
                <a:sym typeface="Times New Roman"/>
              </a:rPr>
              <a:t> &lt; n</a:t>
            </a:r>
            <a:r>
              <a:rPr lang="en-IN" sz="2400" b="0" i="0" u="none" strike="noStrike" cap="none" baseline="30000" dirty="0">
                <a:solidFill>
                  <a:schemeClr val="dk1"/>
                </a:solidFill>
                <a:latin typeface="Times New Roman"/>
                <a:ea typeface="Times New Roman"/>
                <a:cs typeface="Times New Roman"/>
                <a:sym typeface="Times New Roman"/>
              </a:rPr>
              <a:t>2</a:t>
            </a:r>
            <a:r>
              <a:rPr lang="en-IN" sz="2400" b="0" i="0" u="none" strike="noStrike" cap="none" dirty="0">
                <a:solidFill>
                  <a:schemeClr val="dk1"/>
                </a:solidFill>
                <a:latin typeface="Times New Roman"/>
                <a:ea typeface="Times New Roman"/>
                <a:cs typeface="Times New Roman"/>
                <a:sym typeface="Times New Roman"/>
              </a:rPr>
              <a:t> &lt; n</a:t>
            </a:r>
            <a:r>
              <a:rPr lang="en-IN" sz="2400" b="0" i="0" u="none" strike="noStrike" cap="none" baseline="30000" dirty="0">
                <a:solidFill>
                  <a:schemeClr val="dk1"/>
                </a:solidFill>
                <a:latin typeface="Times New Roman"/>
                <a:ea typeface="Times New Roman"/>
                <a:cs typeface="Times New Roman"/>
                <a:sym typeface="Times New Roman"/>
              </a:rPr>
              <a:t>3</a:t>
            </a:r>
            <a:r>
              <a:rPr lang="en-IN" sz="2400" b="0" i="0" u="none" strike="noStrike" cap="none" dirty="0">
                <a:solidFill>
                  <a:schemeClr val="dk1"/>
                </a:solidFill>
                <a:latin typeface="Times New Roman"/>
                <a:ea typeface="Times New Roman"/>
                <a:cs typeface="Times New Roman"/>
                <a:sym typeface="Times New Roman"/>
              </a:rPr>
              <a:t> &lt; ……………&lt; 2</a:t>
            </a:r>
            <a:r>
              <a:rPr lang="en-IN" sz="2400" b="0" i="0" u="none" strike="noStrike" cap="none" baseline="30000" dirty="0">
                <a:solidFill>
                  <a:schemeClr val="dk1"/>
                </a:solidFill>
                <a:latin typeface="Times New Roman"/>
                <a:ea typeface="Times New Roman"/>
                <a:cs typeface="Times New Roman"/>
                <a:sym typeface="Times New Roman"/>
              </a:rPr>
              <a:t>n</a:t>
            </a:r>
            <a:r>
              <a:rPr lang="en-IN" sz="2400" b="0" i="0" u="none" strike="noStrike" cap="none" dirty="0">
                <a:solidFill>
                  <a:schemeClr val="dk1"/>
                </a:solidFill>
                <a:latin typeface="Times New Roman"/>
                <a:ea typeface="Times New Roman"/>
                <a:cs typeface="Times New Roman"/>
                <a:sym typeface="Times New Roman"/>
              </a:rPr>
              <a:t> &lt; 3</a:t>
            </a:r>
            <a:r>
              <a:rPr lang="en-IN" sz="2400" b="0" i="0" u="none" strike="noStrike" cap="none" baseline="30000" dirty="0">
                <a:solidFill>
                  <a:schemeClr val="dk1"/>
                </a:solidFill>
                <a:latin typeface="Times New Roman"/>
                <a:ea typeface="Times New Roman"/>
                <a:cs typeface="Times New Roman"/>
                <a:sym typeface="Times New Roman"/>
              </a:rPr>
              <a:t>n</a:t>
            </a:r>
            <a:r>
              <a:rPr lang="en-IN" sz="2400" b="0" i="0" u="none" strike="noStrike" cap="none" dirty="0">
                <a:solidFill>
                  <a:schemeClr val="dk1"/>
                </a:solidFill>
                <a:latin typeface="Times New Roman"/>
                <a:ea typeface="Times New Roman"/>
                <a:cs typeface="Times New Roman"/>
                <a:sym typeface="Times New Roman"/>
              </a:rPr>
              <a:t> &lt; …. &lt;</a:t>
            </a:r>
            <a:r>
              <a:rPr lang="en-IN" sz="2400" b="0" i="0" u="none" strike="noStrike" cap="none" dirty="0" err="1">
                <a:solidFill>
                  <a:schemeClr val="dk1"/>
                </a:solidFill>
                <a:latin typeface="Times New Roman"/>
                <a:ea typeface="Times New Roman"/>
                <a:cs typeface="Times New Roman"/>
                <a:sym typeface="Times New Roman"/>
              </a:rPr>
              <a:t>n</a:t>
            </a:r>
            <a:r>
              <a:rPr lang="en-IN" sz="2400" b="0" i="0" u="none" strike="noStrike" cap="none" baseline="30000" dirty="0" err="1">
                <a:solidFill>
                  <a:schemeClr val="dk1"/>
                </a:solidFill>
                <a:latin typeface="Times New Roman"/>
                <a:ea typeface="Times New Roman"/>
                <a:cs typeface="Times New Roman"/>
                <a:sym typeface="Times New Roman"/>
              </a:rPr>
              <a:t>n</a:t>
            </a:r>
            <a:endParaRPr sz="2400" b="0" i="0" u="none" strike="noStrike" cap="none">
              <a:solidFill>
                <a:schemeClr val="dk1"/>
              </a:solidFill>
              <a:latin typeface="Times New Roman"/>
              <a:ea typeface="Times New Roman"/>
              <a:cs typeface="Times New Roman"/>
              <a:sym typeface="Times New Roman"/>
            </a:endParaRPr>
          </a:p>
        </p:txBody>
      </p:sp>
      <p:cxnSp>
        <p:nvCxnSpPr>
          <p:cNvPr id="152" name="Google Shape;152;p22"/>
          <p:cNvCxnSpPr/>
          <p:nvPr/>
        </p:nvCxnSpPr>
        <p:spPr>
          <a:xfrm rot="10800000">
            <a:off x="1905000" y="1600200"/>
            <a:ext cx="4800600" cy="685800"/>
          </a:xfrm>
          <a:prstGeom prst="straightConnector1">
            <a:avLst/>
          </a:prstGeom>
          <a:noFill/>
          <a:ln w="9525" cap="flat" cmpd="sng">
            <a:solidFill>
              <a:srgbClr val="BD4B48"/>
            </a:solidFill>
            <a:prstDash val="solid"/>
            <a:round/>
            <a:headEnd type="none" w="sm" len="sm"/>
            <a:tailEnd type="stealth" w="med" len="med"/>
          </a:ln>
        </p:spPr>
      </p:cxnSp>
      <p:pic>
        <p:nvPicPr>
          <p:cNvPr id="153" name="Google Shape;153;p22"/>
          <p:cNvPicPr preferRelativeResize="0"/>
          <p:nvPr/>
        </p:nvPicPr>
        <p:blipFill rotWithShape="1">
          <a:blip r:embed="rId3">
            <a:alphaModFix/>
          </a:blip>
          <a:srcRect/>
          <a:stretch/>
        </p:blipFill>
        <p:spPr>
          <a:xfrm>
            <a:off x="9982200" y="228600"/>
            <a:ext cx="1862667" cy="838200"/>
          </a:xfrm>
          <a:prstGeom prst="rect">
            <a:avLst/>
          </a:prstGeom>
          <a:noFill/>
          <a:ln>
            <a:noFill/>
          </a:ln>
        </p:spPr>
      </p:pic>
      <p:sp>
        <p:nvSpPr>
          <p:cNvPr id="7" name="Date Placeholder 6"/>
          <p:cNvSpPr>
            <a:spLocks noGrp="1"/>
          </p:cNvSpPr>
          <p:nvPr>
            <p:ph type="dt" idx="10"/>
          </p:nvPr>
        </p:nvSpPr>
        <p:spPr/>
        <p:txBody>
          <a:bodyPr/>
          <a:lstStyle/>
          <a:p>
            <a:fld id="{3493C362-C585-40C3-884A-3050D851FD37}"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166</a:t>
            </a:fld>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Theta notation (θ)</a:t>
            </a:r>
            <a:endParaRPr/>
          </a:p>
        </p:txBody>
      </p:sp>
      <p:sp>
        <p:nvSpPr>
          <p:cNvPr id="159" name="Google Shape;159;p2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chemeClr val="dk1"/>
              </a:buClr>
              <a:buSzPts val="3200"/>
              <a:buChar char="•"/>
            </a:pPr>
            <a:r>
              <a:rPr lang="en-IN" b="1" i="1" dirty="0">
                <a:latin typeface="Times New Roman"/>
                <a:ea typeface="Times New Roman"/>
                <a:cs typeface="Times New Roman"/>
                <a:sym typeface="Times New Roman"/>
              </a:rPr>
              <a:t>Definition:</a:t>
            </a:r>
            <a:r>
              <a:rPr lang="en-IN" dirty="0">
                <a:latin typeface="Times New Roman"/>
                <a:ea typeface="Times New Roman"/>
                <a:cs typeface="Times New Roman"/>
                <a:sym typeface="Times New Roman"/>
              </a:rPr>
              <a:t> A function </a:t>
            </a:r>
            <a:r>
              <a:rPr lang="en-IN" i="1" dirty="0">
                <a:latin typeface="Times New Roman"/>
                <a:ea typeface="Times New Roman"/>
                <a:cs typeface="Times New Roman"/>
                <a:sym typeface="Times New Roman"/>
              </a:rPr>
              <a:t>t</a:t>
            </a:r>
            <a:r>
              <a:rPr lang="en-IN" dirty="0">
                <a:latin typeface="Times New Roman"/>
                <a:ea typeface="Times New Roman"/>
                <a:cs typeface="Times New Roman"/>
                <a:sym typeface="Times New Roman"/>
              </a:rPr>
              <a:t>(</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is said to be in θ(</a:t>
            </a:r>
            <a:r>
              <a:rPr lang="en-IN" i="1" dirty="0">
                <a:latin typeface="Times New Roman"/>
                <a:ea typeface="Times New Roman"/>
                <a:cs typeface="Times New Roman"/>
                <a:sym typeface="Times New Roman"/>
              </a:rPr>
              <a:t>g</a:t>
            </a:r>
            <a:r>
              <a:rPr lang="en-IN" dirty="0">
                <a:latin typeface="Times New Roman"/>
                <a:ea typeface="Times New Roman"/>
                <a:cs typeface="Times New Roman"/>
                <a:sym typeface="Times New Roman"/>
              </a:rPr>
              <a:t>(</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denoted </a:t>
            </a:r>
            <a:r>
              <a:rPr lang="en-IN" i="1" dirty="0">
                <a:latin typeface="Times New Roman"/>
                <a:ea typeface="Times New Roman"/>
                <a:cs typeface="Times New Roman"/>
                <a:sym typeface="Times New Roman"/>
              </a:rPr>
              <a:t>t</a:t>
            </a:r>
            <a:r>
              <a:rPr lang="en-IN" dirty="0">
                <a:latin typeface="Times New Roman"/>
                <a:ea typeface="Times New Roman"/>
                <a:cs typeface="Times New Roman"/>
                <a:sym typeface="Times New Roman"/>
              </a:rPr>
              <a:t>(n) ϵ θ(g(</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if </a:t>
            </a:r>
            <a:r>
              <a:rPr lang="en-IN" i="1" dirty="0">
                <a:latin typeface="Times New Roman"/>
                <a:ea typeface="Times New Roman"/>
                <a:cs typeface="Times New Roman"/>
                <a:sym typeface="Times New Roman"/>
              </a:rPr>
              <a:t>t</a:t>
            </a:r>
            <a:r>
              <a:rPr lang="en-IN" dirty="0">
                <a:latin typeface="Times New Roman"/>
                <a:ea typeface="Times New Roman"/>
                <a:cs typeface="Times New Roman"/>
                <a:sym typeface="Times New Roman"/>
              </a:rPr>
              <a:t>(</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is bounded both above and below by some positive constant multiples of </a:t>
            </a:r>
            <a:r>
              <a:rPr lang="en-IN" i="1" dirty="0">
                <a:latin typeface="Times New Roman"/>
                <a:ea typeface="Times New Roman"/>
                <a:cs typeface="Times New Roman"/>
                <a:sym typeface="Times New Roman"/>
              </a:rPr>
              <a:t>g</a:t>
            </a:r>
            <a:r>
              <a:rPr lang="en-IN" dirty="0">
                <a:latin typeface="Times New Roman"/>
                <a:ea typeface="Times New Roman"/>
                <a:cs typeface="Times New Roman"/>
                <a:sym typeface="Times New Roman"/>
              </a:rPr>
              <a:t>(</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for all large </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i.e., if there exist some positive constant </a:t>
            </a:r>
            <a:r>
              <a:rPr lang="en-IN" i="1" dirty="0">
                <a:latin typeface="Times New Roman"/>
                <a:ea typeface="Times New Roman"/>
                <a:cs typeface="Times New Roman"/>
                <a:sym typeface="Times New Roman"/>
              </a:rPr>
              <a:t>c</a:t>
            </a:r>
            <a:r>
              <a:rPr lang="en-IN" dirty="0">
                <a:latin typeface="Times New Roman"/>
                <a:ea typeface="Times New Roman"/>
                <a:cs typeface="Times New Roman"/>
                <a:sym typeface="Times New Roman"/>
              </a:rPr>
              <a:t>1 and </a:t>
            </a:r>
            <a:r>
              <a:rPr lang="en-IN" i="1" dirty="0">
                <a:latin typeface="Times New Roman"/>
                <a:ea typeface="Times New Roman"/>
                <a:cs typeface="Times New Roman"/>
                <a:sym typeface="Times New Roman"/>
              </a:rPr>
              <a:t>c</a:t>
            </a:r>
            <a:r>
              <a:rPr lang="en-IN" dirty="0">
                <a:latin typeface="Times New Roman"/>
                <a:ea typeface="Times New Roman"/>
                <a:cs typeface="Times New Roman"/>
                <a:sym typeface="Times New Roman"/>
              </a:rPr>
              <a:t>2 and some non-negative integer </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0 such that</a:t>
            </a:r>
          </a:p>
          <a:p>
            <a:pPr marL="342900" lvl="0" indent="-342900" algn="just" rtl="0">
              <a:lnSpc>
                <a:spcPct val="90000"/>
              </a:lnSpc>
              <a:spcBef>
                <a:spcPts val="0"/>
              </a:spcBef>
              <a:spcAft>
                <a:spcPts val="0"/>
              </a:spcAft>
              <a:buClr>
                <a:schemeClr val="dk1"/>
              </a:buClr>
              <a:buSzPts val="3200"/>
              <a:buChar char="•"/>
            </a:pPr>
            <a:endParaRPr/>
          </a:p>
          <a:p>
            <a:pPr marL="342900" lvl="0" indent="-342900" algn="just" rtl="0">
              <a:lnSpc>
                <a:spcPct val="90000"/>
              </a:lnSpc>
              <a:spcBef>
                <a:spcPts val="640"/>
              </a:spcBef>
              <a:spcAft>
                <a:spcPts val="0"/>
              </a:spcAft>
              <a:buClr>
                <a:schemeClr val="dk1"/>
              </a:buClr>
              <a:buSzPts val="3200"/>
              <a:buNone/>
            </a:pPr>
            <a:r>
              <a:rPr lang="en-IN" i="1" dirty="0">
                <a:latin typeface="Times New Roman"/>
                <a:ea typeface="Times New Roman"/>
                <a:cs typeface="Times New Roman"/>
                <a:sym typeface="Times New Roman"/>
              </a:rPr>
              <a:t>		</a:t>
            </a:r>
            <a:r>
              <a:rPr lang="en-IN" i="1" dirty="0">
                <a:solidFill>
                  <a:srgbClr val="FF0000"/>
                </a:solidFill>
                <a:latin typeface="Times New Roman"/>
                <a:ea typeface="Times New Roman"/>
                <a:cs typeface="Times New Roman"/>
                <a:sym typeface="Times New Roman"/>
              </a:rPr>
              <a:t>c</a:t>
            </a:r>
            <a:r>
              <a:rPr lang="en-IN" dirty="0">
                <a:solidFill>
                  <a:srgbClr val="FF0000"/>
                </a:solidFill>
                <a:latin typeface="Times New Roman"/>
                <a:ea typeface="Times New Roman"/>
                <a:cs typeface="Times New Roman"/>
                <a:sym typeface="Times New Roman"/>
              </a:rPr>
              <a:t>2</a:t>
            </a:r>
            <a:r>
              <a:rPr lang="en-IN" i="1" dirty="0">
                <a:solidFill>
                  <a:srgbClr val="FF0000"/>
                </a:solidFill>
                <a:latin typeface="Times New Roman"/>
                <a:ea typeface="Times New Roman"/>
                <a:cs typeface="Times New Roman"/>
                <a:sym typeface="Times New Roman"/>
              </a:rPr>
              <a:t>g</a:t>
            </a:r>
            <a:r>
              <a:rPr lang="en-IN" dirty="0">
                <a:solidFill>
                  <a:srgbClr val="FF0000"/>
                </a:solidFill>
                <a:latin typeface="Times New Roman"/>
                <a:ea typeface="Times New Roman"/>
                <a:cs typeface="Times New Roman"/>
                <a:sym typeface="Times New Roman"/>
              </a:rPr>
              <a:t>(</a:t>
            </a:r>
            <a:r>
              <a:rPr lang="en-IN" i="1" dirty="0">
                <a:solidFill>
                  <a:srgbClr val="FF0000"/>
                </a:solidFill>
                <a:latin typeface="Times New Roman"/>
                <a:ea typeface="Times New Roman"/>
                <a:cs typeface="Times New Roman"/>
                <a:sym typeface="Times New Roman"/>
              </a:rPr>
              <a:t>n</a:t>
            </a:r>
            <a:r>
              <a:rPr lang="en-IN" dirty="0">
                <a:solidFill>
                  <a:srgbClr val="FF0000"/>
                </a:solidFill>
                <a:latin typeface="Times New Roman"/>
                <a:ea typeface="Times New Roman"/>
                <a:cs typeface="Times New Roman"/>
                <a:sym typeface="Times New Roman"/>
              </a:rPr>
              <a:t>) ≤ </a:t>
            </a:r>
            <a:r>
              <a:rPr lang="en-IN" i="1" dirty="0">
                <a:solidFill>
                  <a:srgbClr val="FF0000"/>
                </a:solidFill>
                <a:latin typeface="Times New Roman"/>
                <a:ea typeface="Times New Roman"/>
                <a:cs typeface="Times New Roman"/>
                <a:sym typeface="Times New Roman"/>
              </a:rPr>
              <a:t>t</a:t>
            </a:r>
            <a:r>
              <a:rPr lang="en-IN" dirty="0">
                <a:solidFill>
                  <a:srgbClr val="FF0000"/>
                </a:solidFill>
                <a:latin typeface="Times New Roman"/>
                <a:ea typeface="Times New Roman"/>
                <a:cs typeface="Times New Roman"/>
                <a:sym typeface="Times New Roman"/>
              </a:rPr>
              <a:t>(</a:t>
            </a:r>
            <a:r>
              <a:rPr lang="en-IN" i="1" dirty="0">
                <a:solidFill>
                  <a:srgbClr val="FF0000"/>
                </a:solidFill>
                <a:latin typeface="Times New Roman"/>
                <a:ea typeface="Times New Roman"/>
                <a:cs typeface="Times New Roman"/>
                <a:sym typeface="Times New Roman"/>
              </a:rPr>
              <a:t>n</a:t>
            </a:r>
            <a:r>
              <a:rPr lang="en-IN" dirty="0">
                <a:solidFill>
                  <a:srgbClr val="FF0000"/>
                </a:solidFill>
                <a:latin typeface="Times New Roman"/>
                <a:ea typeface="Times New Roman"/>
                <a:cs typeface="Times New Roman"/>
                <a:sym typeface="Times New Roman"/>
              </a:rPr>
              <a:t>) ≤ </a:t>
            </a:r>
            <a:r>
              <a:rPr lang="en-IN" i="1" dirty="0">
                <a:solidFill>
                  <a:srgbClr val="FF0000"/>
                </a:solidFill>
                <a:latin typeface="Times New Roman"/>
                <a:ea typeface="Times New Roman"/>
                <a:cs typeface="Times New Roman"/>
                <a:sym typeface="Times New Roman"/>
              </a:rPr>
              <a:t>c</a:t>
            </a:r>
            <a:r>
              <a:rPr lang="en-IN" dirty="0">
                <a:solidFill>
                  <a:srgbClr val="FF0000"/>
                </a:solidFill>
                <a:latin typeface="Times New Roman"/>
                <a:ea typeface="Times New Roman"/>
                <a:cs typeface="Times New Roman"/>
                <a:sym typeface="Times New Roman"/>
              </a:rPr>
              <a:t>1</a:t>
            </a:r>
            <a:r>
              <a:rPr lang="en-IN" i="1" dirty="0">
                <a:solidFill>
                  <a:srgbClr val="FF0000"/>
                </a:solidFill>
                <a:latin typeface="Times New Roman"/>
                <a:ea typeface="Times New Roman"/>
                <a:cs typeface="Times New Roman"/>
                <a:sym typeface="Times New Roman"/>
              </a:rPr>
              <a:t>g</a:t>
            </a:r>
            <a:r>
              <a:rPr lang="en-IN" dirty="0">
                <a:solidFill>
                  <a:srgbClr val="FF0000"/>
                </a:solidFill>
                <a:latin typeface="Times New Roman"/>
                <a:ea typeface="Times New Roman"/>
                <a:cs typeface="Times New Roman"/>
                <a:sym typeface="Times New Roman"/>
              </a:rPr>
              <a:t>(</a:t>
            </a:r>
            <a:r>
              <a:rPr lang="en-IN" i="1" dirty="0">
                <a:solidFill>
                  <a:srgbClr val="FF0000"/>
                </a:solidFill>
                <a:latin typeface="Times New Roman"/>
                <a:ea typeface="Times New Roman"/>
                <a:cs typeface="Times New Roman"/>
                <a:sym typeface="Times New Roman"/>
              </a:rPr>
              <a:t>n</a:t>
            </a:r>
            <a:r>
              <a:rPr lang="en-IN" dirty="0">
                <a:solidFill>
                  <a:srgbClr val="FF0000"/>
                </a:solidFill>
                <a:latin typeface="Times New Roman"/>
                <a:ea typeface="Times New Roman"/>
                <a:cs typeface="Times New Roman"/>
                <a:sym typeface="Times New Roman"/>
              </a:rPr>
              <a:t>) for all </a:t>
            </a:r>
            <a:r>
              <a:rPr lang="en-IN" i="1" dirty="0">
                <a:solidFill>
                  <a:srgbClr val="FF0000"/>
                </a:solidFill>
                <a:latin typeface="Times New Roman"/>
                <a:ea typeface="Times New Roman"/>
                <a:cs typeface="Times New Roman"/>
                <a:sym typeface="Times New Roman"/>
              </a:rPr>
              <a:t>n </a:t>
            </a:r>
            <a:r>
              <a:rPr lang="en-IN" dirty="0">
                <a:solidFill>
                  <a:srgbClr val="FF0000"/>
                </a:solidFill>
                <a:latin typeface="Times New Roman"/>
                <a:ea typeface="Times New Roman"/>
                <a:cs typeface="Times New Roman"/>
                <a:sym typeface="Times New Roman"/>
              </a:rPr>
              <a:t>&gt; </a:t>
            </a:r>
            <a:r>
              <a:rPr lang="en-IN" i="1" dirty="0">
                <a:solidFill>
                  <a:srgbClr val="FF0000"/>
                </a:solidFill>
                <a:latin typeface="Times New Roman"/>
                <a:ea typeface="Times New Roman"/>
                <a:cs typeface="Times New Roman"/>
                <a:sym typeface="Times New Roman"/>
              </a:rPr>
              <a:t>n</a:t>
            </a:r>
            <a:r>
              <a:rPr lang="en-IN" dirty="0">
                <a:solidFill>
                  <a:srgbClr val="FF0000"/>
                </a:solidFill>
                <a:latin typeface="Times New Roman"/>
                <a:ea typeface="Times New Roman"/>
                <a:cs typeface="Times New Roman"/>
                <a:sym typeface="Times New Roman"/>
              </a:rPr>
              <a:t>0</a:t>
            </a:r>
            <a:endParaRPr/>
          </a:p>
          <a:p>
            <a:pPr marL="342900" lvl="0" indent="-342900" algn="just" rtl="0">
              <a:lnSpc>
                <a:spcPct val="90000"/>
              </a:lnSpc>
              <a:spcBef>
                <a:spcPts val="640"/>
              </a:spcBef>
              <a:spcAft>
                <a:spcPts val="0"/>
              </a:spcAft>
              <a:buClr>
                <a:schemeClr val="dk1"/>
              </a:buClr>
              <a:buSzPts val="3200"/>
              <a:buNone/>
            </a:pPr>
            <a:r>
              <a:rPr lang="en-IN" dirty="0">
                <a:latin typeface="Times New Roman"/>
                <a:ea typeface="Times New Roman"/>
                <a:cs typeface="Times New Roman"/>
                <a:sym typeface="Times New Roman"/>
              </a:rPr>
              <a:t>		        θ(</a:t>
            </a:r>
            <a:r>
              <a:rPr lang="en-IN" i="1" dirty="0">
                <a:latin typeface="Times New Roman"/>
                <a:ea typeface="Times New Roman"/>
                <a:cs typeface="Times New Roman"/>
                <a:sym typeface="Times New Roman"/>
              </a:rPr>
              <a:t>g</a:t>
            </a:r>
            <a:r>
              <a:rPr lang="en-IN" dirty="0">
                <a:latin typeface="Times New Roman"/>
                <a:ea typeface="Times New Roman"/>
                <a:cs typeface="Times New Roman"/>
                <a:sym typeface="Times New Roman"/>
              </a:rPr>
              <a:t>(</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 O(</a:t>
            </a:r>
            <a:r>
              <a:rPr lang="en-IN" i="1" dirty="0">
                <a:latin typeface="Times New Roman"/>
                <a:ea typeface="Times New Roman"/>
                <a:cs typeface="Times New Roman"/>
                <a:sym typeface="Times New Roman"/>
              </a:rPr>
              <a:t>g</a:t>
            </a:r>
            <a:r>
              <a:rPr lang="en-IN" dirty="0">
                <a:latin typeface="Times New Roman"/>
                <a:ea typeface="Times New Roman"/>
                <a:cs typeface="Times New Roman"/>
                <a:sym typeface="Times New Roman"/>
              </a:rPr>
              <a:t>(</a:t>
            </a:r>
            <a:r>
              <a:rPr lang="en-IN" i="1" dirty="0">
                <a:latin typeface="Times New Roman"/>
                <a:ea typeface="Times New Roman"/>
                <a:cs typeface="Times New Roman"/>
                <a:sym typeface="Times New Roman"/>
              </a:rPr>
              <a:t>n</a:t>
            </a:r>
            <a:r>
              <a:rPr lang="en-IN" dirty="0">
                <a:latin typeface="Times New Roman"/>
                <a:ea typeface="Times New Roman"/>
                <a:cs typeface="Times New Roman"/>
                <a:sym typeface="Times New Roman"/>
              </a:rPr>
              <a:t>)) ∩ Ω(</a:t>
            </a:r>
            <a:r>
              <a:rPr lang="en-IN" i="1" dirty="0">
                <a:latin typeface="Times New Roman"/>
                <a:ea typeface="Times New Roman"/>
                <a:cs typeface="Times New Roman"/>
                <a:sym typeface="Times New Roman"/>
              </a:rPr>
              <a:t>g</a:t>
            </a:r>
            <a:r>
              <a:rPr lang="en-IN" dirty="0">
                <a:latin typeface="Times New Roman"/>
                <a:ea typeface="Times New Roman"/>
                <a:cs typeface="Times New Roman"/>
                <a:sym typeface="Times New Roman"/>
              </a:rPr>
              <a:t>(n))</a:t>
            </a:r>
            <a:endParaRPr/>
          </a:p>
          <a:p>
            <a:pPr marL="342900" lvl="0" indent="-139700" algn="just" rtl="0">
              <a:lnSpc>
                <a:spcPct val="90000"/>
              </a:lnSpc>
              <a:spcBef>
                <a:spcPts val="640"/>
              </a:spcBef>
              <a:spcAft>
                <a:spcPts val="0"/>
              </a:spcAft>
              <a:buClr>
                <a:schemeClr val="dk1"/>
              </a:buClr>
              <a:buSzPts val="3200"/>
              <a:buNone/>
            </a:pPr>
            <a:endParaRPr>
              <a:latin typeface="Times New Roman"/>
              <a:ea typeface="Times New Roman"/>
              <a:cs typeface="Times New Roman"/>
              <a:sym typeface="Times New Roman"/>
            </a:endParaRPr>
          </a:p>
        </p:txBody>
      </p:sp>
      <p:pic>
        <p:nvPicPr>
          <p:cNvPr id="160" name="Google Shape;160;p23"/>
          <p:cNvPicPr preferRelativeResize="0"/>
          <p:nvPr/>
        </p:nvPicPr>
        <p:blipFill rotWithShape="1">
          <a:blip r:embed="rId3">
            <a:alphaModFix/>
          </a:blip>
          <a:srcRect/>
          <a:stretch/>
        </p:blipFill>
        <p:spPr>
          <a:xfrm>
            <a:off x="10058400" y="228600"/>
            <a:ext cx="1786467" cy="838200"/>
          </a:xfrm>
          <a:prstGeom prst="rect">
            <a:avLst/>
          </a:prstGeom>
          <a:noFill/>
          <a:ln>
            <a:noFill/>
          </a:ln>
        </p:spPr>
      </p:pic>
      <p:sp>
        <p:nvSpPr>
          <p:cNvPr id="5" name="Date Placeholder 4"/>
          <p:cNvSpPr>
            <a:spLocks noGrp="1"/>
          </p:cNvSpPr>
          <p:nvPr>
            <p:ph type="dt" idx="10"/>
          </p:nvPr>
        </p:nvSpPr>
        <p:spPr/>
        <p:txBody>
          <a:bodyPr/>
          <a:lstStyle/>
          <a:p>
            <a:fld id="{D750DA81-0F0E-44B9-B362-0C85697E78C5}"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167</a:t>
            </a:fld>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Theta notation (θ)</a:t>
            </a:r>
            <a:endParaRPr/>
          </a:p>
        </p:txBody>
      </p:sp>
      <p:pic>
        <p:nvPicPr>
          <p:cNvPr id="166" name="Google Shape;166;p24"/>
          <p:cNvPicPr preferRelativeResize="0"/>
          <p:nvPr/>
        </p:nvPicPr>
        <p:blipFill rotWithShape="1">
          <a:blip r:embed="rId3">
            <a:alphaModFix/>
          </a:blip>
          <a:srcRect/>
          <a:stretch/>
        </p:blipFill>
        <p:spPr>
          <a:xfrm>
            <a:off x="2844801" y="1524000"/>
            <a:ext cx="6705599" cy="3962400"/>
          </a:xfrm>
          <a:prstGeom prst="rect">
            <a:avLst/>
          </a:prstGeom>
          <a:noFill/>
          <a:ln>
            <a:noFill/>
          </a:ln>
        </p:spPr>
      </p:pic>
      <p:pic>
        <p:nvPicPr>
          <p:cNvPr id="167" name="Google Shape;167;p24"/>
          <p:cNvPicPr preferRelativeResize="0"/>
          <p:nvPr/>
        </p:nvPicPr>
        <p:blipFill rotWithShape="1">
          <a:blip r:embed="rId4">
            <a:alphaModFix/>
          </a:blip>
          <a:srcRect/>
          <a:stretch/>
        </p:blipFill>
        <p:spPr>
          <a:xfrm>
            <a:off x="10058400" y="228600"/>
            <a:ext cx="1786467" cy="914400"/>
          </a:xfrm>
          <a:prstGeom prst="rect">
            <a:avLst/>
          </a:prstGeom>
          <a:noFill/>
          <a:ln>
            <a:noFill/>
          </a:ln>
        </p:spPr>
      </p:pic>
      <p:sp>
        <p:nvSpPr>
          <p:cNvPr id="5" name="Date Placeholder 4"/>
          <p:cNvSpPr>
            <a:spLocks noGrp="1"/>
          </p:cNvSpPr>
          <p:nvPr>
            <p:ph type="dt" idx="10"/>
          </p:nvPr>
        </p:nvSpPr>
        <p:spPr/>
        <p:txBody>
          <a:bodyPr/>
          <a:lstStyle/>
          <a:p>
            <a:fld id="{EB62164B-7E3A-4906-89CB-F33EF3608471}"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168</a:t>
            </a:fld>
            <a:endParaRPr lang="en-I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Theta notation (θ)</a:t>
            </a:r>
            <a:endParaRPr/>
          </a:p>
        </p:txBody>
      </p:sp>
      <p:sp>
        <p:nvSpPr>
          <p:cNvPr id="173" name="Google Shape;173;p25"/>
          <p:cNvSpPr txBox="1"/>
          <p:nvPr/>
        </p:nvSpPr>
        <p:spPr>
          <a:xfrm>
            <a:off x="508000" y="1828801"/>
            <a:ext cx="10972800" cy="4525963"/>
          </a:xfrm>
          <a:prstGeom prst="rect">
            <a:avLst/>
          </a:prstGeom>
          <a:noFill/>
          <a:ln>
            <a:noFill/>
          </a:ln>
        </p:spPr>
        <p:txBody>
          <a:bodyPr spcFirstLastPara="1" wrap="square" lIns="91425" tIns="45700" rIns="91425" bIns="45700" anchor="t" anchorCtr="0">
            <a:noAutofit/>
          </a:bodyPr>
          <a:lstStyle/>
          <a:p>
            <a:pPr marL="342900" marR="0" lvl="0" indent="-170180" algn="just" rtl="0">
              <a:lnSpc>
                <a:spcPct val="80000"/>
              </a:lnSpc>
              <a:spcBef>
                <a:spcPts val="0"/>
              </a:spcBef>
              <a:spcAft>
                <a:spcPts val="0"/>
              </a:spcAft>
              <a:buClr>
                <a:schemeClr val="dk1"/>
              </a:buClr>
              <a:buSzPts val="2720"/>
              <a:buFont typeface="Arial"/>
              <a:buNone/>
            </a:pPr>
            <a:endParaRPr sz="272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44"/>
              </a:spcBef>
              <a:spcAft>
                <a:spcPts val="0"/>
              </a:spcAft>
              <a:buClr>
                <a:schemeClr val="dk1"/>
              </a:buClr>
              <a:buSzPts val="2720"/>
              <a:buFont typeface="Arial"/>
              <a:buChar char="•"/>
            </a:pPr>
            <a:r>
              <a:rPr lang="en-IN" sz="2720" b="0" i="0" u="none" strike="noStrike" cap="none" dirty="0">
                <a:solidFill>
                  <a:schemeClr val="dk1"/>
                </a:solidFill>
                <a:latin typeface="Times New Roman"/>
                <a:ea typeface="Times New Roman"/>
                <a:cs typeface="Times New Roman"/>
                <a:sym typeface="Times New Roman"/>
              </a:rPr>
              <a:t>Let t(n) = 2n + 3			 average bound</a:t>
            </a:r>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_c2.g(n)___ ≤ 2n + 3 ≤ _c1. g(n)____??</a:t>
            </a:r>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a:t>
            </a:r>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1n ≤ 2n + 3 ≤ 5n 	n ≥ 1</a:t>
            </a:r>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here c1 = 5 , c2 = 1 and g(n) = n</a:t>
            </a:r>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a:t>
            </a:r>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a:t>
            </a:r>
            <a:r>
              <a:rPr lang="en-IN" sz="2720" b="0" i="0" u="none" strike="noStrike" cap="none" dirty="0">
                <a:solidFill>
                  <a:srgbClr val="FF0000"/>
                </a:solidFill>
                <a:latin typeface="Times New Roman"/>
                <a:ea typeface="Times New Roman"/>
                <a:cs typeface="Times New Roman"/>
                <a:sym typeface="Times New Roman"/>
              </a:rPr>
              <a:t>t(n) = θ(n) </a:t>
            </a:r>
            <a:endParaRPr/>
          </a:p>
          <a:p>
            <a:pPr marL="342900" marR="0" lvl="0" indent="-342900" algn="just" rtl="0">
              <a:lnSpc>
                <a:spcPct val="80000"/>
              </a:lnSpc>
              <a:spcBef>
                <a:spcPts val="544"/>
              </a:spcBef>
              <a:spcAft>
                <a:spcPts val="0"/>
              </a:spcAft>
              <a:buClr>
                <a:schemeClr val="dk1"/>
              </a:buClr>
              <a:buSzPts val="2720"/>
              <a:buFont typeface="Arial"/>
              <a:buNone/>
            </a:pPr>
            <a:endParaRPr sz="272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44"/>
              </a:spcBef>
              <a:spcAft>
                <a:spcPts val="0"/>
              </a:spcAft>
              <a:buClr>
                <a:schemeClr val="dk1"/>
              </a:buClr>
              <a:buSzPts val="2720"/>
              <a:buFont typeface="Arial"/>
              <a:buNone/>
            </a:pPr>
            <a:r>
              <a:rPr lang="en-IN" sz="2720" b="0" i="0" u="none" strike="noStrike" cap="none" dirty="0">
                <a:solidFill>
                  <a:schemeClr val="dk1"/>
                </a:solidFill>
                <a:latin typeface="Times New Roman"/>
                <a:ea typeface="Times New Roman"/>
                <a:cs typeface="Times New Roman"/>
                <a:sym typeface="Times New Roman"/>
              </a:rPr>
              <a:t>	</a:t>
            </a:r>
            <a:endParaRPr/>
          </a:p>
        </p:txBody>
      </p:sp>
      <p:sp>
        <p:nvSpPr>
          <p:cNvPr id="174" name="Google Shape;174;p25"/>
          <p:cNvSpPr/>
          <p:nvPr/>
        </p:nvSpPr>
        <p:spPr>
          <a:xfrm>
            <a:off x="0" y="1219201"/>
            <a:ext cx="12192000" cy="4616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IN" sz="2400" b="0" i="0" u="none" strike="noStrike" cap="none">
                <a:solidFill>
                  <a:schemeClr val="dk1"/>
                </a:solidFill>
                <a:latin typeface="Times New Roman"/>
                <a:ea typeface="Times New Roman"/>
                <a:cs typeface="Times New Roman"/>
                <a:sym typeface="Times New Roman"/>
              </a:rPr>
              <a:t>1 &lt; log n &lt; √n &lt; </a:t>
            </a:r>
            <a:r>
              <a:rPr lang="en-IN" sz="2400" b="0" i="0" u="none" strike="noStrike" cap="none">
                <a:solidFill>
                  <a:srgbClr val="FF0000"/>
                </a:solidFill>
                <a:latin typeface="Times New Roman"/>
                <a:ea typeface="Times New Roman"/>
                <a:cs typeface="Times New Roman"/>
                <a:sym typeface="Times New Roman"/>
              </a:rPr>
              <a:t>n </a:t>
            </a:r>
            <a:r>
              <a:rPr lang="en-IN" sz="2400" b="0" i="0" u="none" strike="noStrike" cap="none">
                <a:solidFill>
                  <a:schemeClr val="dk1"/>
                </a:solidFill>
                <a:latin typeface="Times New Roman"/>
                <a:ea typeface="Times New Roman"/>
                <a:cs typeface="Times New Roman"/>
                <a:sym typeface="Times New Roman"/>
              </a:rPr>
              <a:t>&lt; n logn &lt; n</a:t>
            </a:r>
            <a:r>
              <a:rPr lang="en-IN" sz="2400" b="0" i="0" u="none" strike="noStrike" cap="none" baseline="30000">
                <a:solidFill>
                  <a:schemeClr val="dk1"/>
                </a:solidFill>
                <a:latin typeface="Times New Roman"/>
                <a:ea typeface="Times New Roman"/>
                <a:cs typeface="Times New Roman"/>
                <a:sym typeface="Times New Roman"/>
              </a:rPr>
              <a:t>2</a:t>
            </a:r>
            <a:r>
              <a:rPr lang="en-IN" sz="2400" b="0" i="0" u="none" strike="noStrike" cap="none">
                <a:solidFill>
                  <a:schemeClr val="dk1"/>
                </a:solidFill>
                <a:latin typeface="Times New Roman"/>
                <a:ea typeface="Times New Roman"/>
                <a:cs typeface="Times New Roman"/>
                <a:sym typeface="Times New Roman"/>
              </a:rPr>
              <a:t> &lt; n</a:t>
            </a:r>
            <a:r>
              <a:rPr lang="en-IN" sz="2400" b="0" i="0" u="none" strike="noStrike" cap="none" baseline="30000">
                <a:solidFill>
                  <a:schemeClr val="dk1"/>
                </a:solidFill>
                <a:latin typeface="Times New Roman"/>
                <a:ea typeface="Times New Roman"/>
                <a:cs typeface="Times New Roman"/>
                <a:sym typeface="Times New Roman"/>
              </a:rPr>
              <a:t>3</a:t>
            </a:r>
            <a:r>
              <a:rPr lang="en-IN" sz="2400" b="0" i="0" u="none" strike="noStrike" cap="none">
                <a:solidFill>
                  <a:schemeClr val="dk1"/>
                </a:solidFill>
                <a:latin typeface="Times New Roman"/>
                <a:ea typeface="Times New Roman"/>
                <a:cs typeface="Times New Roman"/>
                <a:sym typeface="Times New Roman"/>
              </a:rPr>
              <a:t> &lt; ……………&lt; 2</a:t>
            </a:r>
            <a:r>
              <a:rPr lang="en-IN" sz="2400" b="0" i="0" u="none" strike="noStrike" cap="none" baseline="30000">
                <a:solidFill>
                  <a:schemeClr val="dk1"/>
                </a:solidFill>
                <a:latin typeface="Times New Roman"/>
                <a:ea typeface="Times New Roman"/>
                <a:cs typeface="Times New Roman"/>
                <a:sym typeface="Times New Roman"/>
              </a:rPr>
              <a:t>n</a:t>
            </a:r>
            <a:r>
              <a:rPr lang="en-IN" sz="2400" b="0" i="0" u="none" strike="noStrike" cap="none">
                <a:solidFill>
                  <a:schemeClr val="dk1"/>
                </a:solidFill>
                <a:latin typeface="Times New Roman"/>
                <a:ea typeface="Times New Roman"/>
                <a:cs typeface="Times New Roman"/>
                <a:sym typeface="Times New Roman"/>
              </a:rPr>
              <a:t> &lt; 3</a:t>
            </a:r>
            <a:r>
              <a:rPr lang="en-IN" sz="2400" b="0" i="0" u="none" strike="noStrike" cap="none" baseline="30000">
                <a:solidFill>
                  <a:schemeClr val="dk1"/>
                </a:solidFill>
                <a:latin typeface="Times New Roman"/>
                <a:ea typeface="Times New Roman"/>
                <a:cs typeface="Times New Roman"/>
                <a:sym typeface="Times New Roman"/>
              </a:rPr>
              <a:t>n</a:t>
            </a:r>
            <a:r>
              <a:rPr lang="en-IN" sz="2400" b="0" i="0" u="none" strike="noStrike" cap="none">
                <a:solidFill>
                  <a:schemeClr val="dk1"/>
                </a:solidFill>
                <a:latin typeface="Times New Roman"/>
                <a:ea typeface="Times New Roman"/>
                <a:cs typeface="Times New Roman"/>
                <a:sym typeface="Times New Roman"/>
              </a:rPr>
              <a:t> &lt; …. &lt;n</a:t>
            </a:r>
            <a:r>
              <a:rPr lang="en-IN" sz="2400" b="0" i="0" u="none" strike="noStrike" cap="none" baseline="30000">
                <a:solidFill>
                  <a:schemeClr val="dk1"/>
                </a:solidFill>
                <a:latin typeface="Times New Roman"/>
                <a:ea typeface="Times New Roman"/>
                <a:cs typeface="Times New Roman"/>
                <a:sym typeface="Times New Roman"/>
              </a:rPr>
              <a:t>n</a:t>
            </a:r>
            <a:endParaRPr sz="2400" b="0" i="0" u="none" strike="noStrike" cap="none">
              <a:solidFill>
                <a:schemeClr val="dk1"/>
              </a:solidFill>
              <a:latin typeface="Times New Roman"/>
              <a:ea typeface="Times New Roman"/>
              <a:cs typeface="Times New Roman"/>
              <a:sym typeface="Times New Roman"/>
            </a:endParaRPr>
          </a:p>
        </p:txBody>
      </p:sp>
      <p:cxnSp>
        <p:nvCxnSpPr>
          <p:cNvPr id="175" name="Google Shape;175;p25"/>
          <p:cNvCxnSpPr/>
          <p:nvPr/>
        </p:nvCxnSpPr>
        <p:spPr>
          <a:xfrm rot="10800000">
            <a:off x="2209800" y="1600200"/>
            <a:ext cx="4495800" cy="685800"/>
          </a:xfrm>
          <a:prstGeom prst="straightConnector1">
            <a:avLst/>
          </a:prstGeom>
          <a:noFill/>
          <a:ln w="9525" cap="flat" cmpd="sng">
            <a:solidFill>
              <a:srgbClr val="BD4B48"/>
            </a:solidFill>
            <a:prstDash val="solid"/>
            <a:round/>
            <a:headEnd type="none" w="sm" len="sm"/>
            <a:tailEnd type="stealth" w="med" len="med"/>
          </a:ln>
        </p:spPr>
      </p:cxnSp>
      <p:pic>
        <p:nvPicPr>
          <p:cNvPr id="176" name="Google Shape;176;p25"/>
          <p:cNvPicPr preferRelativeResize="0"/>
          <p:nvPr/>
        </p:nvPicPr>
        <p:blipFill rotWithShape="1">
          <a:blip r:embed="rId3">
            <a:alphaModFix/>
          </a:blip>
          <a:srcRect/>
          <a:stretch/>
        </p:blipFill>
        <p:spPr>
          <a:xfrm>
            <a:off x="10058400" y="228600"/>
            <a:ext cx="1786467" cy="838200"/>
          </a:xfrm>
          <a:prstGeom prst="rect">
            <a:avLst/>
          </a:prstGeom>
          <a:noFill/>
          <a:ln>
            <a:noFill/>
          </a:ln>
        </p:spPr>
      </p:pic>
      <p:sp>
        <p:nvSpPr>
          <p:cNvPr id="7" name="Date Placeholder 6"/>
          <p:cNvSpPr>
            <a:spLocks noGrp="1"/>
          </p:cNvSpPr>
          <p:nvPr>
            <p:ph type="dt" idx="10"/>
          </p:nvPr>
        </p:nvSpPr>
        <p:spPr/>
        <p:txBody>
          <a:bodyPr/>
          <a:lstStyle/>
          <a:p>
            <a:fld id="{9991AA66-F935-41DB-9528-6899F92BDD52}"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169</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08891" y="3620"/>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Pseudocode conventions</a:t>
            </a:r>
            <a:endParaRPr b="1"/>
          </a:p>
        </p:txBody>
      </p:sp>
      <p:sp>
        <p:nvSpPr>
          <p:cNvPr id="187" name="Google Shape;187;p26"/>
          <p:cNvSpPr txBox="1">
            <a:spLocks noGrp="1"/>
          </p:cNvSpPr>
          <p:nvPr>
            <p:ph type="body" idx="1"/>
          </p:nvPr>
        </p:nvSpPr>
        <p:spPr>
          <a:xfrm>
            <a:off x="1577253" y="1215028"/>
            <a:ext cx="9478818" cy="5028321"/>
          </a:xfrm>
          <a:prstGeom prst="rect">
            <a:avLst/>
          </a:prstGeom>
          <a:noFill/>
          <a:ln>
            <a:noFill/>
          </a:ln>
        </p:spPr>
        <p:txBody>
          <a:bodyPr spcFirstLastPara="1" wrap="square" lIns="91425" tIns="45700" rIns="91425" bIns="45700" anchor="t" anchorCtr="0">
            <a:noAutofit/>
          </a:bodyPr>
          <a:lstStyle/>
          <a:p>
            <a:pPr marL="514350" lvl="0" indent="-514350" algn="l" rtl="0">
              <a:lnSpc>
                <a:spcPct val="130000"/>
              </a:lnSpc>
              <a:spcBef>
                <a:spcPts val="0"/>
              </a:spcBef>
              <a:spcAft>
                <a:spcPts val="0"/>
              </a:spcAft>
              <a:buClr>
                <a:schemeClr val="dk1"/>
              </a:buClr>
              <a:buSzPts val="2380"/>
              <a:buFont typeface="Cambria"/>
              <a:buAutoNum type="arabicPeriod"/>
            </a:pPr>
            <a:r>
              <a:rPr lang="en-US" sz="2380" b="1"/>
              <a:t>Comments</a:t>
            </a:r>
            <a:r>
              <a:rPr lang="en-US" sz="2380"/>
              <a:t> //</a:t>
            </a:r>
            <a:endParaRPr/>
          </a:p>
          <a:p>
            <a:pPr marL="514350" lvl="0" indent="-514350" algn="l" rtl="0">
              <a:lnSpc>
                <a:spcPct val="130000"/>
              </a:lnSpc>
              <a:spcBef>
                <a:spcPts val="1200"/>
              </a:spcBef>
              <a:spcAft>
                <a:spcPts val="0"/>
              </a:spcAft>
              <a:buClr>
                <a:schemeClr val="dk1"/>
              </a:buClr>
              <a:buSzPts val="2380"/>
              <a:buFont typeface="Cambria"/>
              <a:buAutoNum type="arabicPeriod"/>
            </a:pPr>
            <a:r>
              <a:rPr lang="en-US" sz="2380" b="1"/>
              <a:t>Blocks</a:t>
            </a:r>
            <a:r>
              <a:rPr lang="en-US" sz="2380"/>
              <a:t> {and }.</a:t>
            </a:r>
            <a:endParaRPr/>
          </a:p>
          <a:p>
            <a:pPr marL="514350" lvl="0" indent="-514350" algn="l" rtl="0">
              <a:lnSpc>
                <a:spcPct val="130000"/>
              </a:lnSpc>
              <a:spcBef>
                <a:spcPts val="1200"/>
              </a:spcBef>
              <a:spcAft>
                <a:spcPts val="0"/>
              </a:spcAft>
              <a:buClr>
                <a:schemeClr val="dk1"/>
              </a:buClr>
              <a:buSzPts val="2380"/>
              <a:buFont typeface="Cambria"/>
              <a:buAutoNum type="arabicPeriod"/>
            </a:pPr>
            <a:r>
              <a:rPr lang="en-US" sz="2380"/>
              <a:t>An </a:t>
            </a:r>
            <a:r>
              <a:rPr lang="en-US" sz="2380" b="1"/>
              <a:t>identifier</a:t>
            </a:r>
            <a:r>
              <a:rPr lang="en-US" sz="2380"/>
              <a:t> begins with a letter</a:t>
            </a:r>
            <a:endParaRPr/>
          </a:p>
          <a:p>
            <a:pPr marL="514350" lvl="0" indent="-514350" algn="l" rtl="0">
              <a:lnSpc>
                <a:spcPct val="130000"/>
              </a:lnSpc>
              <a:spcBef>
                <a:spcPts val="1200"/>
              </a:spcBef>
              <a:spcAft>
                <a:spcPts val="0"/>
              </a:spcAft>
              <a:buClr>
                <a:schemeClr val="dk1"/>
              </a:buClr>
              <a:buSzPts val="2380"/>
              <a:buFont typeface="Cambria"/>
              <a:buAutoNum type="arabicPeriod"/>
            </a:pPr>
            <a:r>
              <a:rPr lang="en-US" sz="2380"/>
              <a:t>        ; (dot), -&gt; operator</a:t>
            </a:r>
            <a:endParaRPr/>
          </a:p>
          <a:p>
            <a:pPr marL="514350" lvl="0" indent="-363220" algn="l" rtl="0">
              <a:lnSpc>
                <a:spcPct val="130000"/>
              </a:lnSpc>
              <a:spcBef>
                <a:spcPts val="1200"/>
              </a:spcBef>
              <a:spcAft>
                <a:spcPts val="0"/>
              </a:spcAft>
              <a:buClr>
                <a:schemeClr val="dk1"/>
              </a:buClr>
              <a:buSzPts val="2380"/>
              <a:buFont typeface="Cambria"/>
              <a:buNone/>
            </a:pPr>
            <a:endParaRPr sz="2380"/>
          </a:p>
          <a:p>
            <a:pPr marL="514350" lvl="0" indent="-514350" algn="l" rtl="0">
              <a:lnSpc>
                <a:spcPct val="130000"/>
              </a:lnSpc>
              <a:spcBef>
                <a:spcPts val="1200"/>
              </a:spcBef>
              <a:spcAft>
                <a:spcPts val="0"/>
              </a:spcAft>
              <a:buClr>
                <a:schemeClr val="dk1"/>
              </a:buClr>
              <a:buSzPts val="2380"/>
              <a:buFont typeface="Cambria"/>
              <a:buAutoNum type="arabicPeriod"/>
            </a:pPr>
            <a:r>
              <a:rPr lang="en-US" sz="2380" b="1"/>
              <a:t>Assignment</a:t>
            </a:r>
            <a:r>
              <a:rPr lang="en-US" sz="2380"/>
              <a:t>--- </a:t>
            </a:r>
            <a:endParaRPr/>
          </a:p>
          <a:p>
            <a:pPr marL="514350" lvl="0" indent="-514350" algn="l" rtl="0">
              <a:lnSpc>
                <a:spcPct val="130000"/>
              </a:lnSpc>
              <a:spcBef>
                <a:spcPts val="1200"/>
              </a:spcBef>
              <a:spcAft>
                <a:spcPts val="0"/>
              </a:spcAft>
              <a:buClr>
                <a:schemeClr val="dk1"/>
              </a:buClr>
              <a:buSzPts val="2380"/>
              <a:buFont typeface="Cambria"/>
              <a:buAutoNum type="arabicPeriod"/>
            </a:pPr>
            <a:r>
              <a:rPr lang="en-US" sz="2380"/>
              <a:t>Two </a:t>
            </a:r>
            <a:r>
              <a:rPr lang="en-US" sz="2380" b="1"/>
              <a:t>Boolean values </a:t>
            </a:r>
            <a:r>
              <a:rPr lang="en-US" sz="2380" b="1" i="1"/>
              <a:t>true</a:t>
            </a:r>
            <a:r>
              <a:rPr lang="en-US" sz="2380"/>
              <a:t> and </a:t>
            </a:r>
            <a:r>
              <a:rPr lang="en-US" sz="2380" b="1" i="1"/>
              <a:t>false</a:t>
            </a:r>
            <a:r>
              <a:rPr lang="en-US" sz="2380"/>
              <a:t>, logical operators and, or, and not, relational operators &lt;, ≤, ≥,and &gt;</a:t>
            </a:r>
            <a:endParaRPr/>
          </a:p>
        </p:txBody>
      </p:sp>
      <p:sp>
        <p:nvSpPr>
          <p:cNvPr id="188" name="Google Shape;18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pic>
        <p:nvPicPr>
          <p:cNvPr id="189" name="Google Shape;189;p26"/>
          <p:cNvPicPr preferRelativeResize="0"/>
          <p:nvPr/>
        </p:nvPicPr>
        <p:blipFill rotWithShape="1">
          <a:blip r:embed="rId3">
            <a:alphaModFix/>
          </a:blip>
          <a:srcRect/>
          <a:stretch/>
        </p:blipFill>
        <p:spPr>
          <a:xfrm>
            <a:off x="6513222" y="2995691"/>
            <a:ext cx="3190875" cy="1581150"/>
          </a:xfrm>
          <a:prstGeom prst="rect">
            <a:avLst/>
          </a:prstGeom>
          <a:noFill/>
          <a:ln>
            <a:noFill/>
          </a:ln>
        </p:spPr>
      </p:pic>
      <p:pic>
        <p:nvPicPr>
          <p:cNvPr id="190" name="Google Shape;190;p26"/>
          <p:cNvPicPr preferRelativeResize="0"/>
          <p:nvPr/>
        </p:nvPicPr>
        <p:blipFill rotWithShape="1">
          <a:blip r:embed="rId4">
            <a:alphaModFix/>
          </a:blip>
          <a:srcRect/>
          <a:stretch/>
        </p:blipFill>
        <p:spPr>
          <a:xfrm>
            <a:off x="4147343" y="4444737"/>
            <a:ext cx="2667000" cy="457200"/>
          </a:xfrm>
          <a:prstGeom prst="rect">
            <a:avLst/>
          </a:prstGeom>
          <a:noFill/>
          <a:ln>
            <a:noFill/>
          </a:ln>
        </p:spPr>
      </p:pic>
      <p:sp>
        <p:nvSpPr>
          <p:cNvPr id="8" name="Date Placeholder 7"/>
          <p:cNvSpPr>
            <a:spLocks noGrp="1"/>
          </p:cNvSpPr>
          <p:nvPr>
            <p:ph type="dt" idx="10"/>
          </p:nvPr>
        </p:nvSpPr>
        <p:spPr/>
        <p:txBody>
          <a:bodyPr/>
          <a:lstStyle/>
          <a:p>
            <a:fld id="{197C5CA6-0FD2-47B0-AA25-AB38446697EB}" type="datetime1">
              <a:rPr lang="en-US" smtClean="0"/>
              <a:pPr/>
              <a:t>4/1/2022</a:t>
            </a:fld>
            <a:endParaRPr lang="en-US"/>
          </a:p>
        </p:txBody>
      </p:sp>
    </p:spTree>
  </p:cSld>
  <p:clrMapOvr>
    <a:masterClrMapping/>
  </p:clrMapOvr>
  <p:transition spd="slow">
    <p:push/>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Little-oh notation (o)</a:t>
            </a:r>
            <a:endParaRPr/>
          </a:p>
        </p:txBody>
      </p:sp>
      <p:sp>
        <p:nvSpPr>
          <p:cNvPr id="182" name="Google Shape;182;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Char char="•"/>
            </a:pPr>
            <a:r>
              <a:rPr lang="en-IN" sz="2400" dirty="0">
                <a:latin typeface="Times New Roman"/>
                <a:ea typeface="Times New Roman"/>
                <a:cs typeface="Times New Roman"/>
                <a:sym typeface="Times New Roman"/>
              </a:rPr>
              <a:t>This notation is used to describe the worst case analysis of algorithms and concerned with small values of </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a:t>
            </a:r>
          </a:p>
          <a:p>
            <a:pPr marL="342900" lvl="0" indent="-342900" algn="just" rtl="0">
              <a:spcBef>
                <a:spcPts val="0"/>
              </a:spcBef>
              <a:spcAft>
                <a:spcPts val="0"/>
              </a:spcAft>
              <a:buClr>
                <a:schemeClr val="dk1"/>
              </a:buClr>
              <a:buSzPts val="2400"/>
              <a:buChar char="•"/>
            </a:pPr>
            <a:endParaRPr/>
          </a:p>
          <a:p>
            <a:pPr marL="342900" lvl="0" indent="-342900" algn="just" rtl="0">
              <a:spcBef>
                <a:spcPts val="480"/>
              </a:spcBef>
              <a:spcAft>
                <a:spcPts val="0"/>
              </a:spcAft>
              <a:buClr>
                <a:schemeClr val="dk1"/>
              </a:buClr>
              <a:buSzPts val="2400"/>
              <a:buChar char="•"/>
            </a:pPr>
            <a:r>
              <a:rPr lang="en-IN" sz="2400" b="1" i="1" dirty="0">
                <a:latin typeface="Times New Roman"/>
                <a:ea typeface="Times New Roman"/>
                <a:cs typeface="Times New Roman"/>
                <a:sym typeface="Times New Roman"/>
              </a:rPr>
              <a:t>Definition : </a:t>
            </a:r>
            <a:r>
              <a:rPr lang="en-IN" sz="2400" dirty="0">
                <a:latin typeface="Times New Roman"/>
                <a:ea typeface="Times New Roman"/>
                <a:cs typeface="Times New Roman"/>
                <a:sym typeface="Times New Roman"/>
              </a:rPr>
              <a:t>A function </a:t>
            </a:r>
            <a:r>
              <a:rPr lang="en-IN" sz="2400" i="1" dirty="0">
                <a:latin typeface="Times New Roman"/>
                <a:ea typeface="Times New Roman"/>
                <a:cs typeface="Times New Roman"/>
                <a:sym typeface="Times New Roman"/>
              </a:rPr>
              <a:t>t</a:t>
            </a:r>
            <a:r>
              <a:rPr lang="en-IN" sz="2400" dirty="0">
                <a:latin typeface="Times New Roman"/>
                <a:ea typeface="Times New Roman"/>
                <a:cs typeface="Times New Roman"/>
                <a:sym typeface="Times New Roman"/>
              </a:rPr>
              <a:t>(</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 is said to be in o(</a:t>
            </a:r>
            <a:r>
              <a:rPr lang="en-IN" sz="2400" i="1" dirty="0">
                <a:latin typeface="Times New Roman"/>
                <a:ea typeface="Times New Roman"/>
                <a:cs typeface="Times New Roman"/>
                <a:sym typeface="Times New Roman"/>
              </a:rPr>
              <a:t>g</a:t>
            </a:r>
            <a:r>
              <a:rPr lang="en-IN" sz="2400" dirty="0">
                <a:latin typeface="Times New Roman"/>
                <a:ea typeface="Times New Roman"/>
                <a:cs typeface="Times New Roman"/>
                <a:sym typeface="Times New Roman"/>
              </a:rPr>
              <a:t>(</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 denoted </a:t>
            </a:r>
            <a:r>
              <a:rPr lang="en-IN" sz="2400" i="1" dirty="0">
                <a:latin typeface="Times New Roman"/>
                <a:ea typeface="Times New Roman"/>
                <a:cs typeface="Times New Roman"/>
                <a:sym typeface="Times New Roman"/>
              </a:rPr>
              <a:t>t</a:t>
            </a:r>
            <a:r>
              <a:rPr lang="en-IN" sz="2400" dirty="0">
                <a:latin typeface="Times New Roman"/>
                <a:ea typeface="Times New Roman"/>
                <a:cs typeface="Times New Roman"/>
                <a:sym typeface="Times New Roman"/>
              </a:rPr>
              <a:t>(</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 ϵ o(</a:t>
            </a:r>
            <a:r>
              <a:rPr lang="en-IN" sz="2400" i="1" dirty="0">
                <a:latin typeface="Times New Roman"/>
                <a:ea typeface="Times New Roman"/>
                <a:cs typeface="Times New Roman"/>
                <a:sym typeface="Times New Roman"/>
              </a:rPr>
              <a:t>g</a:t>
            </a:r>
            <a:r>
              <a:rPr lang="en-IN" sz="2400" dirty="0">
                <a:latin typeface="Times New Roman"/>
                <a:ea typeface="Times New Roman"/>
                <a:cs typeface="Times New Roman"/>
                <a:sym typeface="Times New Roman"/>
              </a:rPr>
              <a:t>(</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 if there exist some positive constant </a:t>
            </a:r>
            <a:r>
              <a:rPr lang="en-IN" sz="2400" i="1" dirty="0">
                <a:latin typeface="Times New Roman"/>
                <a:ea typeface="Times New Roman"/>
                <a:cs typeface="Times New Roman"/>
                <a:sym typeface="Times New Roman"/>
              </a:rPr>
              <a:t>c </a:t>
            </a:r>
            <a:r>
              <a:rPr lang="en-IN" sz="2400" dirty="0">
                <a:latin typeface="Times New Roman"/>
                <a:ea typeface="Times New Roman"/>
                <a:cs typeface="Times New Roman"/>
                <a:sym typeface="Times New Roman"/>
              </a:rPr>
              <a:t>and some non-negative integer such that</a:t>
            </a:r>
            <a:endParaRPr/>
          </a:p>
          <a:p>
            <a:pPr marL="342900" lvl="0" indent="-342900" algn="just" rtl="0">
              <a:spcBef>
                <a:spcPts val="480"/>
              </a:spcBef>
              <a:spcAft>
                <a:spcPts val="0"/>
              </a:spcAft>
              <a:buClr>
                <a:schemeClr val="dk1"/>
              </a:buClr>
              <a:buSzPts val="2400"/>
              <a:buNone/>
            </a:pPr>
            <a:r>
              <a:rPr lang="en-IN" sz="2400" i="1" dirty="0">
                <a:latin typeface="Times New Roman"/>
                <a:ea typeface="Times New Roman"/>
                <a:cs typeface="Times New Roman"/>
                <a:sym typeface="Times New Roman"/>
              </a:rPr>
              <a:t>				t</a:t>
            </a:r>
            <a:r>
              <a:rPr lang="en-IN" sz="2400" dirty="0">
                <a:latin typeface="Times New Roman"/>
                <a:ea typeface="Times New Roman"/>
                <a:cs typeface="Times New Roman"/>
                <a:sym typeface="Times New Roman"/>
              </a:rPr>
              <a:t>(</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 ≤ </a:t>
            </a:r>
            <a:r>
              <a:rPr lang="en-IN" sz="2400" i="1" dirty="0">
                <a:latin typeface="Times New Roman"/>
                <a:ea typeface="Times New Roman"/>
                <a:cs typeface="Times New Roman"/>
                <a:sym typeface="Times New Roman"/>
              </a:rPr>
              <a:t>cg</a:t>
            </a:r>
            <a:r>
              <a:rPr lang="en-IN" sz="2400" dirty="0">
                <a:latin typeface="Times New Roman"/>
                <a:ea typeface="Times New Roman"/>
                <a:cs typeface="Times New Roman"/>
                <a:sym typeface="Times New Roman"/>
              </a:rPr>
              <a:t>(</a:t>
            </a:r>
            <a:r>
              <a:rPr lang="en-IN" sz="2400" i="1" dirty="0">
                <a:latin typeface="Times New Roman"/>
                <a:ea typeface="Times New Roman"/>
                <a:cs typeface="Times New Roman"/>
                <a:sym typeface="Times New Roman"/>
              </a:rPr>
              <a:t>n</a:t>
            </a:r>
            <a:r>
              <a:rPr lang="en-IN" sz="2400" dirty="0">
                <a:latin typeface="Times New Roman"/>
                <a:ea typeface="Times New Roman"/>
                <a:cs typeface="Times New Roman"/>
                <a:sym typeface="Times New Roman"/>
              </a:rPr>
              <a:t>)</a:t>
            </a:r>
            <a:endParaRPr/>
          </a:p>
          <a:p>
            <a:pPr marL="342900" lvl="0" indent="-190500" algn="just" rtl="0">
              <a:spcBef>
                <a:spcPts val="480"/>
              </a:spcBef>
              <a:spcAft>
                <a:spcPts val="0"/>
              </a:spcAft>
              <a:buClr>
                <a:schemeClr val="dk1"/>
              </a:buClr>
              <a:buSzPts val="2400"/>
              <a:buNone/>
            </a:pPr>
            <a:endParaRPr sz="2400">
              <a:latin typeface="Times New Roman"/>
              <a:ea typeface="Times New Roman"/>
              <a:cs typeface="Times New Roman"/>
              <a:sym typeface="Times New Roman"/>
            </a:endParaRPr>
          </a:p>
        </p:txBody>
      </p:sp>
      <p:pic>
        <p:nvPicPr>
          <p:cNvPr id="183" name="Google Shape;183;p26"/>
          <p:cNvPicPr preferRelativeResize="0"/>
          <p:nvPr/>
        </p:nvPicPr>
        <p:blipFill rotWithShape="1">
          <a:blip r:embed="rId3">
            <a:alphaModFix/>
          </a:blip>
          <a:srcRect/>
          <a:stretch/>
        </p:blipFill>
        <p:spPr>
          <a:xfrm>
            <a:off x="4648200" y="4038600"/>
            <a:ext cx="2133600" cy="990600"/>
          </a:xfrm>
          <a:prstGeom prst="rect">
            <a:avLst/>
          </a:prstGeom>
          <a:noFill/>
          <a:ln>
            <a:noFill/>
          </a:ln>
        </p:spPr>
      </p:pic>
      <p:pic>
        <p:nvPicPr>
          <p:cNvPr id="184" name="Google Shape;184;p26"/>
          <p:cNvPicPr preferRelativeResize="0"/>
          <p:nvPr/>
        </p:nvPicPr>
        <p:blipFill rotWithShape="1">
          <a:blip r:embed="rId4">
            <a:alphaModFix/>
          </a:blip>
          <a:srcRect/>
          <a:stretch/>
        </p:blipFill>
        <p:spPr>
          <a:xfrm>
            <a:off x="10134600" y="228600"/>
            <a:ext cx="1710267" cy="762000"/>
          </a:xfrm>
          <a:prstGeom prst="rect">
            <a:avLst/>
          </a:prstGeom>
          <a:noFill/>
          <a:ln>
            <a:noFill/>
          </a:ln>
        </p:spPr>
      </p:pic>
      <p:sp>
        <p:nvSpPr>
          <p:cNvPr id="6" name="Date Placeholder 5"/>
          <p:cNvSpPr>
            <a:spLocks noGrp="1"/>
          </p:cNvSpPr>
          <p:nvPr>
            <p:ph type="dt" idx="10"/>
          </p:nvPr>
        </p:nvSpPr>
        <p:spPr/>
        <p:txBody>
          <a:bodyPr/>
          <a:lstStyle/>
          <a:p>
            <a:fld id="{F7DA8250-46F8-47A6-A9C5-4FC111ACDCEC}"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170</a:t>
            </a:fld>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Little-omega notation (ω)</a:t>
            </a:r>
            <a:endParaRPr/>
          </a:p>
        </p:txBody>
      </p:sp>
      <p:sp>
        <p:nvSpPr>
          <p:cNvPr id="190" name="Google Shape;190;p2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3200"/>
              <a:buChar char="•"/>
            </a:pPr>
            <a:r>
              <a:rPr lang="en-IN">
                <a:latin typeface="Times New Roman"/>
                <a:ea typeface="Times New Roman"/>
                <a:cs typeface="Times New Roman"/>
                <a:sym typeface="Times New Roman"/>
              </a:rPr>
              <a:t>This notation is used to describe the best case analysis of algorithms and concerned with small values of </a:t>
            </a:r>
            <a:r>
              <a:rPr lang="en-IN" i="1">
                <a:latin typeface="Times New Roman"/>
                <a:ea typeface="Times New Roman"/>
                <a:cs typeface="Times New Roman"/>
                <a:sym typeface="Times New Roman"/>
              </a:rPr>
              <a:t>n</a:t>
            </a:r>
            <a:r>
              <a:rPr lang="en-IN">
                <a:latin typeface="Times New Roman"/>
                <a:ea typeface="Times New Roman"/>
                <a:cs typeface="Times New Roman"/>
                <a:sym typeface="Times New Roman"/>
              </a:rPr>
              <a:t>.</a:t>
            </a:r>
            <a:endParaRPr/>
          </a:p>
          <a:p>
            <a:pPr marL="342900" lvl="0" indent="-342900" algn="just" rtl="0">
              <a:spcBef>
                <a:spcPts val="640"/>
              </a:spcBef>
              <a:spcAft>
                <a:spcPts val="0"/>
              </a:spcAft>
              <a:buClr>
                <a:schemeClr val="dk1"/>
              </a:buClr>
              <a:buSzPts val="3200"/>
              <a:buChar char="•"/>
            </a:pPr>
            <a:r>
              <a:rPr lang="en-IN">
                <a:latin typeface="Times New Roman"/>
                <a:ea typeface="Times New Roman"/>
                <a:cs typeface="Times New Roman"/>
                <a:sym typeface="Times New Roman"/>
              </a:rPr>
              <a:t>The function t(</a:t>
            </a:r>
            <a:r>
              <a:rPr lang="en-IN" i="1">
                <a:latin typeface="Times New Roman"/>
                <a:ea typeface="Times New Roman"/>
                <a:cs typeface="Times New Roman"/>
                <a:sym typeface="Times New Roman"/>
              </a:rPr>
              <a:t>n</a:t>
            </a:r>
            <a:r>
              <a:rPr lang="en-IN">
                <a:latin typeface="Times New Roman"/>
                <a:ea typeface="Times New Roman"/>
                <a:cs typeface="Times New Roman"/>
                <a:sym typeface="Times New Roman"/>
              </a:rPr>
              <a:t>) = ω(g(</a:t>
            </a:r>
            <a:r>
              <a:rPr lang="en-IN" i="1">
                <a:latin typeface="Times New Roman"/>
                <a:ea typeface="Times New Roman"/>
                <a:cs typeface="Times New Roman"/>
                <a:sym typeface="Times New Roman"/>
              </a:rPr>
              <a:t>n</a:t>
            </a:r>
            <a:r>
              <a:rPr lang="en-IN">
                <a:latin typeface="Times New Roman"/>
                <a:ea typeface="Times New Roman"/>
                <a:cs typeface="Times New Roman"/>
                <a:sym typeface="Times New Roman"/>
              </a:rPr>
              <a:t>)) iff</a:t>
            </a:r>
            <a:endParaRPr>
              <a:latin typeface="Times New Roman"/>
              <a:ea typeface="Times New Roman"/>
              <a:cs typeface="Times New Roman"/>
              <a:sym typeface="Times New Roman"/>
            </a:endParaRPr>
          </a:p>
          <a:p>
            <a:pPr marL="342900" lvl="0" indent="-139700" algn="just" rtl="0">
              <a:spcBef>
                <a:spcPts val="640"/>
              </a:spcBef>
              <a:spcAft>
                <a:spcPts val="0"/>
              </a:spcAft>
              <a:buClr>
                <a:schemeClr val="dk1"/>
              </a:buClr>
              <a:buSzPts val="3200"/>
              <a:buNone/>
            </a:pPr>
            <a:endParaRPr>
              <a:latin typeface="Times New Roman"/>
              <a:ea typeface="Times New Roman"/>
              <a:cs typeface="Times New Roman"/>
              <a:sym typeface="Times New Roman"/>
            </a:endParaRPr>
          </a:p>
        </p:txBody>
      </p:sp>
      <p:pic>
        <p:nvPicPr>
          <p:cNvPr id="191" name="Google Shape;191;p27"/>
          <p:cNvPicPr preferRelativeResize="0"/>
          <p:nvPr/>
        </p:nvPicPr>
        <p:blipFill rotWithShape="1">
          <a:blip r:embed="rId3">
            <a:alphaModFix/>
          </a:blip>
          <a:srcRect/>
          <a:stretch/>
        </p:blipFill>
        <p:spPr>
          <a:xfrm>
            <a:off x="3505200" y="3429000"/>
            <a:ext cx="4800600" cy="1219200"/>
          </a:xfrm>
          <a:prstGeom prst="rect">
            <a:avLst/>
          </a:prstGeom>
          <a:noFill/>
          <a:ln>
            <a:noFill/>
          </a:ln>
        </p:spPr>
      </p:pic>
      <p:pic>
        <p:nvPicPr>
          <p:cNvPr id="192" name="Google Shape;192;p27"/>
          <p:cNvPicPr preferRelativeResize="0"/>
          <p:nvPr/>
        </p:nvPicPr>
        <p:blipFill rotWithShape="1">
          <a:blip r:embed="rId4">
            <a:alphaModFix/>
          </a:blip>
          <a:srcRect/>
          <a:stretch/>
        </p:blipFill>
        <p:spPr>
          <a:xfrm>
            <a:off x="10058400" y="228600"/>
            <a:ext cx="1786467" cy="914400"/>
          </a:xfrm>
          <a:prstGeom prst="rect">
            <a:avLst/>
          </a:prstGeom>
          <a:noFill/>
          <a:ln>
            <a:noFill/>
          </a:ln>
        </p:spPr>
      </p:pic>
      <p:sp>
        <p:nvSpPr>
          <p:cNvPr id="6" name="Date Placeholder 5"/>
          <p:cNvSpPr>
            <a:spLocks noGrp="1"/>
          </p:cNvSpPr>
          <p:nvPr>
            <p:ph type="dt" idx="10"/>
          </p:nvPr>
        </p:nvSpPr>
        <p:spPr/>
        <p:txBody>
          <a:bodyPr/>
          <a:lstStyle/>
          <a:p>
            <a:fld id="{334E1E76-81CD-4EED-99D4-76B16A712A1D}"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171</a:t>
            </a:fld>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Asymptotic Analysis of Insertion sort</a:t>
            </a:r>
          </a:p>
        </p:txBody>
      </p:sp>
      <p:sp>
        <p:nvSpPr>
          <p:cNvPr id="7" name="Text Placeholder 6"/>
          <p:cNvSpPr>
            <a:spLocks noGrp="1"/>
          </p:cNvSpPr>
          <p:nvPr>
            <p:ph type="body" idx="1"/>
          </p:nvPr>
        </p:nvSpPr>
        <p:spPr>
          <a:xfrm>
            <a:off x="762000" y="1371600"/>
            <a:ext cx="10515600" cy="4953000"/>
          </a:xfrm>
        </p:spPr>
        <p:txBody>
          <a:bodyPr/>
          <a:lstStyle/>
          <a:p>
            <a:r>
              <a:rPr lang="en-US" dirty="0"/>
              <a:t>Time Complexity:</a:t>
            </a:r>
          </a:p>
          <a:p>
            <a:endParaRPr lang="en-US" dirty="0"/>
          </a:p>
          <a:p>
            <a:endParaRPr lang="en-US" dirty="0"/>
          </a:p>
          <a:p>
            <a:endParaRPr lang="en-US" dirty="0"/>
          </a:p>
          <a:p>
            <a:r>
              <a:rPr lang="en-US" dirty="0"/>
              <a:t>Best Case: the best case occurs if the array is already sorted, </a:t>
            </a:r>
            <a:r>
              <a:rPr lang="en-US" dirty="0" err="1"/>
              <a:t>tj</a:t>
            </a:r>
            <a:r>
              <a:rPr lang="en-US" dirty="0"/>
              <a:t>=1 for j=2,3…n. </a:t>
            </a:r>
          </a:p>
          <a:p>
            <a:endParaRPr lang="en-US" dirty="0"/>
          </a:p>
          <a:p>
            <a:endParaRPr lang="en-US" dirty="0"/>
          </a:p>
          <a:p>
            <a:r>
              <a:rPr lang="en-US" dirty="0"/>
              <a:t>Linear running time: O(n)</a:t>
            </a:r>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172</a:t>
            </a:fld>
            <a:endParaRPr lang="en-US"/>
          </a:p>
        </p:txBody>
      </p:sp>
      <p:pic>
        <p:nvPicPr>
          <p:cNvPr id="1026" name="Picture 2"/>
          <p:cNvPicPr>
            <a:picLocks noChangeAspect="1" noChangeArrowheads="1"/>
          </p:cNvPicPr>
          <p:nvPr/>
        </p:nvPicPr>
        <p:blipFill>
          <a:blip r:embed="rId2"/>
          <a:srcRect/>
          <a:stretch>
            <a:fillRect/>
          </a:stretch>
        </p:blipFill>
        <p:spPr bwMode="auto">
          <a:xfrm>
            <a:off x="3429000" y="1981200"/>
            <a:ext cx="7615238" cy="161535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667000" y="4495800"/>
            <a:ext cx="7507165" cy="933906"/>
          </a:xfrm>
          <a:prstGeom prst="rect">
            <a:avLst/>
          </a:prstGeom>
          <a:noFill/>
          <a:ln w="9525">
            <a:noFill/>
            <a:miter lim="800000"/>
            <a:headEnd/>
            <a:tailEnd/>
          </a:ln>
          <a:effectLst/>
        </p:spPr>
      </p:pic>
      <p:pic>
        <p:nvPicPr>
          <p:cNvPr id="10" name="Google Shape;192;p27"/>
          <p:cNvPicPr preferRelativeResize="0"/>
          <p:nvPr/>
        </p:nvPicPr>
        <p:blipFill rotWithShape="1">
          <a:blip r:embed="rId4">
            <a:alphaModFix/>
          </a:blip>
          <a:srcRect/>
          <a:stretch/>
        </p:blipFill>
        <p:spPr>
          <a:xfrm>
            <a:off x="10058400" y="228600"/>
            <a:ext cx="1786467" cy="9144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Asymptotic Analysis of Insertion sort</a:t>
            </a:r>
          </a:p>
        </p:txBody>
      </p:sp>
      <p:sp>
        <p:nvSpPr>
          <p:cNvPr id="7" name="Text Placeholder 6"/>
          <p:cNvSpPr>
            <a:spLocks noGrp="1"/>
          </p:cNvSpPr>
          <p:nvPr>
            <p:ph type="body" idx="1"/>
          </p:nvPr>
        </p:nvSpPr>
        <p:spPr>
          <a:xfrm>
            <a:off x="914400" y="1828800"/>
            <a:ext cx="10515600" cy="4351338"/>
          </a:xfrm>
        </p:spPr>
        <p:txBody>
          <a:bodyPr/>
          <a:lstStyle/>
          <a:p>
            <a:r>
              <a:rPr lang="en-US" dirty="0"/>
              <a:t>Worst case : If the array is in reverse sorted order</a:t>
            </a:r>
          </a:p>
          <a:p>
            <a:endParaRPr lang="en-US" dirty="0"/>
          </a:p>
          <a:p>
            <a:endParaRPr lang="en-US" dirty="0"/>
          </a:p>
          <a:p>
            <a:endParaRPr lang="en-US" dirty="0"/>
          </a:p>
          <a:p>
            <a:endParaRPr lang="en-US" dirty="0"/>
          </a:p>
          <a:p>
            <a:endParaRPr lang="en-US" dirty="0"/>
          </a:p>
          <a:p>
            <a:endParaRPr lang="en-US" dirty="0"/>
          </a:p>
          <a:p>
            <a:r>
              <a:rPr lang="en-US" dirty="0"/>
              <a:t>Quadratic Running time. O(n2)</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173</a:t>
            </a:fld>
            <a:endParaRPr lang="en-US"/>
          </a:p>
        </p:txBody>
      </p:sp>
      <p:pic>
        <p:nvPicPr>
          <p:cNvPr id="2050" name="Picture 2"/>
          <p:cNvPicPr>
            <a:picLocks noChangeAspect="1" noChangeArrowheads="1"/>
          </p:cNvPicPr>
          <p:nvPr/>
        </p:nvPicPr>
        <p:blipFill>
          <a:blip r:embed="rId2"/>
          <a:srcRect/>
          <a:stretch>
            <a:fillRect/>
          </a:stretch>
        </p:blipFill>
        <p:spPr bwMode="auto">
          <a:xfrm>
            <a:off x="533400" y="2895600"/>
            <a:ext cx="3505200" cy="2376696"/>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733800" y="2971800"/>
            <a:ext cx="8153400" cy="2380793"/>
          </a:xfrm>
          <a:prstGeom prst="rect">
            <a:avLst/>
          </a:prstGeom>
          <a:noFill/>
          <a:ln w="9525">
            <a:noFill/>
            <a:miter lim="800000"/>
            <a:headEnd/>
            <a:tailEnd/>
          </a:ln>
          <a:effectLst/>
        </p:spPr>
      </p:pic>
      <p:pic>
        <p:nvPicPr>
          <p:cNvPr id="10" name="Google Shape;192;p27"/>
          <p:cNvPicPr preferRelativeResize="0"/>
          <p:nvPr/>
        </p:nvPicPr>
        <p:blipFill rotWithShape="1">
          <a:blip r:embed="rId4">
            <a:alphaModFix/>
          </a:blip>
          <a:srcRect/>
          <a:stretch/>
        </p:blipFill>
        <p:spPr>
          <a:xfrm>
            <a:off x="10058400" y="228600"/>
            <a:ext cx="1786467" cy="9144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Properties of O, Ω and  θ</a:t>
            </a:r>
            <a:endParaRPr>
              <a:latin typeface="Times New Roman"/>
              <a:ea typeface="Times New Roman"/>
              <a:cs typeface="Times New Roman"/>
              <a:sym typeface="Times New Roman"/>
            </a:endParaRPr>
          </a:p>
        </p:txBody>
      </p:sp>
      <p:sp>
        <p:nvSpPr>
          <p:cNvPr id="198" name="Google Shape;198;p28"/>
          <p:cNvSpPr txBox="1">
            <a:spLocks noGrp="1"/>
          </p:cNvSpPr>
          <p:nvPr>
            <p:ph type="body" idx="1"/>
          </p:nvPr>
        </p:nvSpPr>
        <p:spPr>
          <a:xfrm>
            <a:off x="533400" y="1524000"/>
            <a:ext cx="10972800" cy="4419600"/>
          </a:xfrm>
          <a:prstGeom prst="rect">
            <a:avLst/>
          </a:prstGeom>
          <a:noFill/>
          <a:ln>
            <a:noFill/>
          </a:ln>
        </p:spPr>
        <p:txBody>
          <a:bodyPr spcFirstLastPara="1" wrap="square" lIns="91425" tIns="45700" rIns="91425" bIns="45700" anchor="t" anchorCtr="0">
            <a:noAutofit/>
          </a:bodyPr>
          <a:lstStyle/>
          <a:p>
            <a:pPr marL="514350" lvl="0" indent="-514350" algn="just" rtl="0">
              <a:lnSpc>
                <a:spcPct val="80000"/>
              </a:lnSpc>
              <a:spcBef>
                <a:spcPts val="0"/>
              </a:spcBef>
              <a:spcAft>
                <a:spcPts val="0"/>
              </a:spcAft>
              <a:buClr>
                <a:schemeClr val="dk1"/>
              </a:buClr>
              <a:buSzPts val="2500"/>
              <a:buNone/>
            </a:pPr>
            <a:r>
              <a:rPr lang="en-IN" sz="2500" dirty="0">
                <a:latin typeface="Times New Roman"/>
                <a:ea typeface="Times New Roman"/>
                <a:cs typeface="Times New Roman"/>
                <a:sym typeface="Times New Roman"/>
              </a:rPr>
              <a:t>General property:</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		If t(n) is O(g(n)) then a * t(n) is O(g(n)). Similar for Ω and θ</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Transitive Property :</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		If </a:t>
            </a:r>
            <a:r>
              <a:rPr lang="en-IN" sz="2500" i="1" dirty="0">
                <a:latin typeface="Times New Roman"/>
                <a:ea typeface="Times New Roman"/>
                <a:cs typeface="Times New Roman"/>
                <a:sym typeface="Times New Roman"/>
              </a:rPr>
              <a:t>f (n)</a:t>
            </a:r>
            <a:r>
              <a:rPr lang="en-IN" sz="2500" dirty="0">
                <a:latin typeface="Times New Roman"/>
                <a:ea typeface="Times New Roman"/>
                <a:cs typeface="Times New Roman"/>
                <a:sym typeface="Times New Roman"/>
              </a:rPr>
              <a:t> ϵ O(</a:t>
            </a:r>
            <a:r>
              <a:rPr lang="en-IN" sz="2500" i="1" dirty="0">
                <a:latin typeface="Times New Roman"/>
                <a:ea typeface="Times New Roman"/>
                <a:cs typeface="Times New Roman"/>
                <a:sym typeface="Times New Roman"/>
              </a:rPr>
              <a:t>g(n)</a:t>
            </a:r>
            <a:r>
              <a:rPr lang="en-IN" sz="2500" dirty="0">
                <a:latin typeface="Times New Roman"/>
                <a:ea typeface="Times New Roman"/>
                <a:cs typeface="Times New Roman"/>
                <a:sym typeface="Times New Roman"/>
              </a:rPr>
              <a:t>) and </a:t>
            </a:r>
            <a:r>
              <a:rPr lang="en-IN" sz="2500" i="1" dirty="0">
                <a:latin typeface="Times New Roman"/>
                <a:ea typeface="Times New Roman"/>
                <a:cs typeface="Times New Roman"/>
                <a:sym typeface="Times New Roman"/>
              </a:rPr>
              <a:t>g(n) </a:t>
            </a:r>
            <a:r>
              <a:rPr lang="en-IN" sz="2500" dirty="0">
                <a:latin typeface="Times New Roman"/>
                <a:ea typeface="Times New Roman"/>
                <a:cs typeface="Times New Roman"/>
                <a:sym typeface="Times New Roman"/>
              </a:rPr>
              <a:t>ϵ O(</a:t>
            </a:r>
            <a:r>
              <a:rPr lang="en-IN" sz="2500" i="1" dirty="0">
                <a:latin typeface="Times New Roman"/>
                <a:ea typeface="Times New Roman"/>
                <a:cs typeface="Times New Roman"/>
                <a:sym typeface="Times New Roman"/>
              </a:rPr>
              <a:t>h(n)</a:t>
            </a:r>
            <a:r>
              <a:rPr lang="en-IN" sz="2500" dirty="0">
                <a:latin typeface="Times New Roman"/>
                <a:ea typeface="Times New Roman"/>
                <a:cs typeface="Times New Roman"/>
                <a:sym typeface="Times New Roman"/>
              </a:rPr>
              <a:t>), then </a:t>
            </a:r>
            <a:r>
              <a:rPr lang="en-IN" sz="2500" i="1" dirty="0">
                <a:latin typeface="Times New Roman"/>
                <a:ea typeface="Times New Roman"/>
                <a:cs typeface="Times New Roman"/>
                <a:sym typeface="Times New Roman"/>
              </a:rPr>
              <a:t>f (n)</a:t>
            </a:r>
            <a:r>
              <a:rPr lang="en-IN" sz="2500" dirty="0">
                <a:latin typeface="Times New Roman"/>
                <a:ea typeface="Times New Roman"/>
                <a:cs typeface="Times New Roman"/>
                <a:sym typeface="Times New Roman"/>
              </a:rPr>
              <a:t> ϵ O(</a:t>
            </a:r>
            <a:r>
              <a:rPr lang="en-IN" sz="2500" i="1" dirty="0">
                <a:latin typeface="Times New Roman"/>
                <a:ea typeface="Times New Roman"/>
                <a:cs typeface="Times New Roman"/>
                <a:sym typeface="Times New Roman"/>
              </a:rPr>
              <a:t>h(n)</a:t>
            </a:r>
            <a:r>
              <a:rPr lang="en-IN" sz="2500" dirty="0">
                <a:latin typeface="Times New Roman"/>
                <a:ea typeface="Times New Roman"/>
                <a:cs typeface="Times New Roman"/>
                <a:sym typeface="Times New Roman"/>
              </a:rPr>
              <a:t>); that is O is transitive. Also Ω, θ, o and ω are transitive.</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Reflexive Property</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		If f(n) is given then f(n) is O(f(n))</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Symmetric Property </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		If f(n) is θ(g(n)) then g(n) is θ(f(n))</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Transpose Property </a:t>
            </a:r>
            <a:endParaRPr/>
          </a:p>
          <a:p>
            <a:pPr marL="514350" lvl="0" indent="-514350" algn="just" rtl="0">
              <a:lnSpc>
                <a:spcPct val="80000"/>
              </a:lnSpc>
              <a:spcBef>
                <a:spcPts val="500"/>
              </a:spcBef>
              <a:spcAft>
                <a:spcPts val="0"/>
              </a:spcAft>
              <a:buClr>
                <a:schemeClr val="dk1"/>
              </a:buClr>
              <a:buSzPts val="2500"/>
              <a:buNone/>
            </a:pPr>
            <a:r>
              <a:rPr lang="en-IN" sz="2500" dirty="0">
                <a:latin typeface="Times New Roman"/>
                <a:ea typeface="Times New Roman"/>
                <a:cs typeface="Times New Roman"/>
                <a:sym typeface="Times New Roman"/>
              </a:rPr>
              <a:t>		If f(n) = O(g(n)) then g(n) is Ω(f(n)) </a:t>
            </a:r>
            <a:endParaRPr/>
          </a:p>
          <a:p>
            <a:pPr marL="514350" lvl="0" indent="-387350" algn="just" rtl="0">
              <a:lnSpc>
                <a:spcPct val="8000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514350" lvl="0" indent="-387350" algn="just" rtl="0">
              <a:lnSpc>
                <a:spcPct val="8000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lnSpc>
                <a:spcPct val="80000"/>
              </a:lnSpc>
              <a:spcBef>
                <a:spcPts val="400"/>
              </a:spcBef>
              <a:spcAft>
                <a:spcPts val="0"/>
              </a:spcAft>
              <a:buClr>
                <a:schemeClr val="dk1"/>
              </a:buClr>
              <a:buSzPts val="2000"/>
              <a:buNone/>
            </a:pPr>
            <a:r>
              <a:rPr lang="en-IN" sz="2000" i="1" dirty="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pic>
        <p:nvPicPr>
          <p:cNvPr id="199" name="Google Shape;199;p28"/>
          <p:cNvPicPr preferRelativeResize="0"/>
          <p:nvPr/>
        </p:nvPicPr>
        <p:blipFill rotWithShape="1">
          <a:blip r:embed="rId3">
            <a:alphaModFix/>
          </a:blip>
          <a:srcRect/>
          <a:stretch/>
        </p:blipFill>
        <p:spPr>
          <a:xfrm>
            <a:off x="10058400" y="228600"/>
            <a:ext cx="1786467" cy="914400"/>
          </a:xfrm>
          <a:prstGeom prst="rect">
            <a:avLst/>
          </a:prstGeom>
          <a:noFill/>
          <a:ln>
            <a:noFill/>
          </a:ln>
        </p:spPr>
      </p:pic>
      <p:sp>
        <p:nvSpPr>
          <p:cNvPr id="5" name="Date Placeholder 4"/>
          <p:cNvSpPr>
            <a:spLocks noGrp="1"/>
          </p:cNvSpPr>
          <p:nvPr>
            <p:ph type="dt" idx="10"/>
          </p:nvPr>
        </p:nvSpPr>
        <p:spPr/>
        <p:txBody>
          <a:bodyPr/>
          <a:lstStyle/>
          <a:p>
            <a:fld id="{0C1B5C58-A683-450A-B775-9B3E3181F9EF}"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174</a:t>
            </a:fld>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2A304-E163-4E47-A554-9FA81855ABEA}"/>
              </a:ext>
            </a:extLst>
          </p:cNvPr>
          <p:cNvPicPr>
            <a:picLocks noChangeAspect="1"/>
          </p:cNvPicPr>
          <p:nvPr/>
        </p:nvPicPr>
        <p:blipFill>
          <a:blip r:embed="rId2"/>
          <a:stretch>
            <a:fillRect/>
          </a:stretch>
        </p:blipFill>
        <p:spPr>
          <a:xfrm>
            <a:off x="3361943" y="242443"/>
            <a:ext cx="6086857" cy="6373114"/>
          </a:xfrm>
          <a:prstGeom prst="rect">
            <a:avLst/>
          </a:prstGeom>
        </p:spPr>
      </p:pic>
    </p:spTree>
    <p:extLst>
      <p:ext uri="{BB962C8B-B14F-4D97-AF65-F5344CB8AC3E}">
        <p14:creationId xmlns:p14="http://schemas.microsoft.com/office/powerpoint/2010/main" val="3053932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1B3E98-A668-4B49-A370-F5550AED23DC}"/>
              </a:ext>
            </a:extLst>
          </p:cNvPr>
          <p:cNvPicPr>
            <a:picLocks noChangeAspect="1"/>
          </p:cNvPicPr>
          <p:nvPr/>
        </p:nvPicPr>
        <p:blipFill>
          <a:blip r:embed="rId2"/>
          <a:stretch>
            <a:fillRect/>
          </a:stretch>
        </p:blipFill>
        <p:spPr>
          <a:xfrm>
            <a:off x="3513893" y="152400"/>
            <a:ext cx="6163507" cy="6172200"/>
          </a:xfrm>
          <a:prstGeom prst="rect">
            <a:avLst/>
          </a:prstGeom>
        </p:spPr>
      </p:pic>
    </p:spTree>
    <p:extLst>
      <p:ext uri="{BB962C8B-B14F-4D97-AF65-F5344CB8AC3E}">
        <p14:creationId xmlns:p14="http://schemas.microsoft.com/office/powerpoint/2010/main" val="38765853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D34CCF-92E5-4849-8015-F2F03A6C5889}"/>
              </a:ext>
            </a:extLst>
          </p:cNvPr>
          <p:cNvPicPr>
            <a:picLocks noChangeAspect="1"/>
          </p:cNvPicPr>
          <p:nvPr/>
        </p:nvPicPr>
        <p:blipFill>
          <a:blip r:embed="rId2"/>
          <a:stretch>
            <a:fillRect/>
          </a:stretch>
        </p:blipFill>
        <p:spPr>
          <a:xfrm>
            <a:off x="3452443" y="47153"/>
            <a:ext cx="5287113" cy="6763694"/>
          </a:xfrm>
          <a:prstGeom prst="rect">
            <a:avLst/>
          </a:prstGeom>
        </p:spPr>
      </p:pic>
    </p:spTree>
    <p:extLst>
      <p:ext uri="{BB962C8B-B14F-4D97-AF65-F5344CB8AC3E}">
        <p14:creationId xmlns:p14="http://schemas.microsoft.com/office/powerpoint/2010/main" val="15744705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508000" y="457200"/>
            <a:ext cx="10972800" cy="609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Times New Roman"/>
              <a:buNone/>
            </a:pPr>
            <a:r>
              <a:rPr lang="en-IN" sz="2400" dirty="0">
                <a:latin typeface="Times New Roman"/>
                <a:ea typeface="Times New Roman"/>
                <a:cs typeface="Times New Roman"/>
                <a:sym typeface="Times New Roman"/>
              </a:rPr>
              <a:t>Asymptotic Notation and its intuition</a:t>
            </a:r>
            <a:endParaRPr sz="2400">
              <a:latin typeface="Times New Roman"/>
              <a:ea typeface="Times New Roman"/>
              <a:cs typeface="Times New Roman"/>
              <a:sym typeface="Times New Roman"/>
            </a:endParaRPr>
          </a:p>
        </p:txBody>
      </p:sp>
      <p:graphicFrame>
        <p:nvGraphicFramePr>
          <p:cNvPr id="205" name="Google Shape;205;p29"/>
          <p:cNvGraphicFramePr/>
          <p:nvPr/>
        </p:nvGraphicFramePr>
        <p:xfrm>
          <a:off x="304800" y="990599"/>
          <a:ext cx="11887200" cy="5410200"/>
        </p:xfrm>
        <a:graphic>
          <a:graphicData uri="http://schemas.openxmlformats.org/drawingml/2006/table">
            <a:tbl>
              <a:tblPr firstRow="1" bandRow="1">
                <a:noFill/>
              </a:tblPr>
              <a:tblGrid>
                <a:gridCol w="1893536">
                  <a:extLst>
                    <a:ext uri="{9D8B030D-6E8A-4147-A177-3AD203B41FA5}">
                      <a16:colId xmlns:a16="http://schemas.microsoft.com/office/drawing/2014/main" val="20000"/>
                    </a:ext>
                  </a:extLst>
                </a:gridCol>
                <a:gridCol w="2778180">
                  <a:extLst>
                    <a:ext uri="{9D8B030D-6E8A-4147-A177-3AD203B41FA5}">
                      <a16:colId xmlns:a16="http://schemas.microsoft.com/office/drawing/2014/main" val="20001"/>
                    </a:ext>
                  </a:extLst>
                </a:gridCol>
                <a:gridCol w="2376446">
                  <a:extLst>
                    <a:ext uri="{9D8B030D-6E8A-4147-A177-3AD203B41FA5}">
                      <a16:colId xmlns:a16="http://schemas.microsoft.com/office/drawing/2014/main" val="20002"/>
                    </a:ext>
                  </a:extLst>
                </a:gridCol>
                <a:gridCol w="2314322">
                  <a:extLst>
                    <a:ext uri="{9D8B030D-6E8A-4147-A177-3AD203B41FA5}">
                      <a16:colId xmlns:a16="http://schemas.microsoft.com/office/drawing/2014/main" val="20003"/>
                    </a:ext>
                  </a:extLst>
                </a:gridCol>
                <a:gridCol w="2524716">
                  <a:extLst>
                    <a:ext uri="{9D8B030D-6E8A-4147-A177-3AD203B41FA5}">
                      <a16:colId xmlns:a16="http://schemas.microsoft.com/office/drawing/2014/main" val="20004"/>
                    </a:ext>
                  </a:extLst>
                </a:gridCol>
              </a:tblGrid>
              <a:tr h="901700">
                <a:tc>
                  <a:txBody>
                    <a:bodyPr/>
                    <a:lstStyle/>
                    <a:p>
                      <a:pPr marL="0" marR="0" lvl="0" indent="0" algn="ctr" rtl="0">
                        <a:spcBef>
                          <a:spcPts val="0"/>
                        </a:spcBef>
                        <a:spcAft>
                          <a:spcPts val="0"/>
                        </a:spcAft>
                        <a:buNone/>
                      </a:pPr>
                      <a:r>
                        <a:rPr lang="en-IN" sz="1800" u="none" strike="noStrike" cap="none" dirty="0">
                          <a:latin typeface="Times New Roman"/>
                          <a:ea typeface="Times New Roman"/>
                          <a:cs typeface="Times New Roman"/>
                          <a:sym typeface="Times New Roman"/>
                        </a:rPr>
                        <a:t>Notation </a:t>
                      </a:r>
                      <a:endParaRPr sz="1800" u="none" strike="noStrike" cap="none">
                        <a:latin typeface="Times New Roman"/>
                        <a:ea typeface="Times New Roman"/>
                        <a:cs typeface="Times New Roman"/>
                        <a:sym typeface="Times New Roman"/>
                      </a:endParaRPr>
                    </a:p>
                  </a:txBody>
                  <a:tcPr marL="121933" marR="121933" marT="45725" marB="45725"/>
                </a:tc>
                <a:tc>
                  <a:txBody>
                    <a:bodyPr/>
                    <a:lstStyle/>
                    <a:p>
                      <a:pPr marL="0" marR="0" lvl="0" indent="0" algn="ctr" rtl="0">
                        <a:spcBef>
                          <a:spcPts val="0"/>
                        </a:spcBef>
                        <a:spcAft>
                          <a:spcPts val="0"/>
                        </a:spcAft>
                        <a:buNone/>
                      </a:pPr>
                      <a:r>
                        <a:rPr lang="en-IN" sz="1800" u="none" strike="noStrike" cap="none">
                          <a:latin typeface="Times New Roman"/>
                          <a:ea typeface="Times New Roman"/>
                          <a:cs typeface="Times New Roman"/>
                          <a:sym typeface="Times New Roman"/>
                        </a:rPr>
                        <a:t>What it means </a:t>
                      </a:r>
                      <a:endParaRPr sz="1800" u="none" strike="noStrike" cap="none">
                        <a:latin typeface="Times New Roman"/>
                        <a:ea typeface="Times New Roman"/>
                        <a:cs typeface="Times New Roman"/>
                        <a:sym typeface="Times New Roman"/>
                      </a:endParaRPr>
                    </a:p>
                  </a:txBody>
                  <a:tcPr marL="121933" marR="121933" marT="45725" marB="45725"/>
                </a:tc>
                <a:tc>
                  <a:txBody>
                    <a:bodyPr/>
                    <a:lstStyle/>
                    <a:p>
                      <a:pPr marL="0" marR="0" lvl="0" indent="0" algn="ctr" rtl="0">
                        <a:spcBef>
                          <a:spcPts val="0"/>
                        </a:spcBef>
                        <a:spcAft>
                          <a:spcPts val="0"/>
                        </a:spcAft>
                        <a:buNone/>
                      </a:pPr>
                      <a:r>
                        <a:rPr lang="en-IN" sz="1800" u="none" strike="noStrike" cap="none">
                          <a:latin typeface="Times New Roman"/>
                          <a:ea typeface="Times New Roman"/>
                          <a:cs typeface="Times New Roman"/>
                          <a:sym typeface="Times New Roman"/>
                        </a:rPr>
                        <a:t>In terms of limit </a:t>
                      </a:r>
                      <a:endParaRPr sz="1800" u="none" strike="noStrike" cap="none">
                        <a:latin typeface="Times New Roman"/>
                        <a:ea typeface="Times New Roman"/>
                        <a:cs typeface="Times New Roman"/>
                        <a:sym typeface="Times New Roman"/>
                      </a:endParaRPr>
                    </a:p>
                  </a:txBody>
                  <a:tcPr marL="121933" marR="121933" marT="45725" marB="45725"/>
                </a:tc>
                <a:tc>
                  <a:txBody>
                    <a:bodyPr/>
                    <a:lstStyle/>
                    <a:p>
                      <a:pPr marL="0" marR="0" lvl="0" indent="0" algn="ctr" rtl="0">
                        <a:spcBef>
                          <a:spcPts val="0"/>
                        </a:spcBef>
                        <a:spcAft>
                          <a:spcPts val="0"/>
                        </a:spcAft>
                        <a:buNone/>
                      </a:pPr>
                      <a:r>
                        <a:rPr lang="en-IN" sz="1800" u="none" strike="noStrike" cap="none" dirty="0">
                          <a:latin typeface="Times New Roman"/>
                          <a:ea typeface="Times New Roman"/>
                          <a:cs typeface="Times New Roman"/>
                          <a:sym typeface="Times New Roman"/>
                        </a:rPr>
                        <a:t>Representation </a:t>
                      </a:r>
                      <a:endParaRPr sz="1800" u="none" strike="noStrike" cap="none">
                        <a:latin typeface="Times New Roman"/>
                        <a:ea typeface="Times New Roman"/>
                        <a:cs typeface="Times New Roman"/>
                        <a:sym typeface="Times New Roman"/>
                      </a:endParaRPr>
                    </a:p>
                  </a:txBody>
                  <a:tcPr marL="121933" marR="121933" marT="45725" marB="45725"/>
                </a:tc>
                <a:tc>
                  <a:txBody>
                    <a:bodyPr/>
                    <a:lstStyle/>
                    <a:p>
                      <a:pPr marL="0" marR="0" lvl="0" indent="0" algn="ctr" rtl="0">
                        <a:spcBef>
                          <a:spcPts val="0"/>
                        </a:spcBef>
                        <a:spcAft>
                          <a:spcPts val="0"/>
                        </a:spcAft>
                        <a:buNone/>
                      </a:pPr>
                      <a:r>
                        <a:rPr lang="en-IN" sz="1800" u="none" strike="noStrike" cap="none">
                          <a:latin typeface="Times New Roman"/>
                          <a:ea typeface="Times New Roman"/>
                          <a:cs typeface="Times New Roman"/>
                          <a:sym typeface="Times New Roman"/>
                        </a:rPr>
                        <a:t>Mathematically equivalent to</a:t>
                      </a:r>
                      <a:endParaRPr sz="1800" u="none" strike="noStrike" cap="none">
                        <a:latin typeface="Times New Roman"/>
                        <a:ea typeface="Times New Roman"/>
                        <a:cs typeface="Times New Roman"/>
                        <a:sym typeface="Times New Roman"/>
                      </a:endParaRPr>
                    </a:p>
                  </a:txBody>
                  <a:tcPr marL="121933" marR="121933" marT="45725" marB="45725"/>
                </a:tc>
                <a:extLst>
                  <a:ext uri="{0D108BD9-81ED-4DB2-BD59-A6C34878D82A}">
                    <a16:rowId xmlns:a16="http://schemas.microsoft.com/office/drawing/2014/main" val="10000"/>
                  </a:ext>
                </a:extLst>
              </a:tr>
              <a:tr h="901700">
                <a:tc>
                  <a:txBody>
                    <a:bodyPr/>
                    <a:lstStyle/>
                    <a:p>
                      <a:pPr marL="0" marR="0" lvl="0" indent="0" algn="l" rtl="0">
                        <a:spcBef>
                          <a:spcPts val="0"/>
                        </a:spcBef>
                        <a:spcAft>
                          <a:spcPts val="0"/>
                        </a:spcAft>
                        <a:buNone/>
                      </a:pPr>
                      <a:r>
                        <a:rPr lang="en-IN" sz="1800" u="none" strike="noStrike" cap="none">
                          <a:latin typeface="Times New Roman"/>
                          <a:ea typeface="Times New Roman"/>
                          <a:cs typeface="Times New Roman"/>
                          <a:sym typeface="Times New Roman"/>
                        </a:rPr>
                        <a:t>Big oh</a:t>
                      </a:r>
                      <a:endParaRPr/>
                    </a:p>
                    <a:p>
                      <a:pPr marL="0" marR="0" lvl="0" indent="0" algn="l" rtl="0">
                        <a:spcBef>
                          <a:spcPts val="0"/>
                        </a:spcBef>
                        <a:spcAft>
                          <a:spcPts val="0"/>
                        </a:spcAft>
                        <a:buNone/>
                      </a:pPr>
                      <a:r>
                        <a:rPr lang="en-IN" sz="1800">
                          <a:latin typeface="Times New Roman"/>
                          <a:ea typeface="Times New Roman"/>
                          <a:cs typeface="Times New Roman"/>
                          <a:sym typeface="Times New Roman"/>
                        </a:rPr>
                        <a:t>(O)</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a:latin typeface="Times New Roman"/>
                          <a:ea typeface="Times New Roman"/>
                          <a:cs typeface="Times New Roman"/>
                          <a:sym typeface="Times New Roman"/>
                        </a:rPr>
                        <a:t>Growth of t(n) is ≤ the growth of g(n)</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t(n) = O(g(n))</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t(n) ≤ g(n)</a:t>
                      </a:r>
                      <a:endParaRPr sz="1800">
                        <a:latin typeface="Times New Roman"/>
                        <a:ea typeface="Times New Roman"/>
                        <a:cs typeface="Times New Roman"/>
                        <a:sym typeface="Times New Roman"/>
                      </a:endParaRPr>
                    </a:p>
                  </a:txBody>
                  <a:tcPr marL="121933" marR="121933" marT="45725" marB="45725"/>
                </a:tc>
                <a:extLst>
                  <a:ext uri="{0D108BD9-81ED-4DB2-BD59-A6C34878D82A}">
                    <a16:rowId xmlns:a16="http://schemas.microsoft.com/office/drawing/2014/main" val="10001"/>
                  </a:ext>
                </a:extLst>
              </a:tr>
              <a:tr h="901700">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Big omega</a:t>
                      </a:r>
                      <a:endParaRPr/>
                    </a:p>
                    <a:p>
                      <a:pPr marL="0" marR="0" lvl="0" indent="0" algn="l" rtl="0">
                        <a:spcBef>
                          <a:spcPts val="0"/>
                        </a:spcBef>
                        <a:spcAft>
                          <a:spcPts val="0"/>
                        </a:spcAft>
                        <a:buNone/>
                      </a:pPr>
                      <a:r>
                        <a:rPr lang="en-IN" sz="1800" dirty="0">
                          <a:latin typeface="Times New Roman"/>
                          <a:ea typeface="Times New Roman"/>
                          <a:cs typeface="Times New Roman"/>
                          <a:sym typeface="Times New Roman"/>
                        </a:rPr>
                        <a:t>(Ω) </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Growth of t(n) is ≥ the growth of g(n)</a:t>
                      </a:r>
                      <a:endParaRPr/>
                    </a:p>
                  </a:txBody>
                  <a:tcPr marL="121933" marR="121933" marT="45725" marB="45725"/>
                </a:tc>
                <a:tc>
                  <a:txBody>
                    <a:bodyPr/>
                    <a:lstStyle/>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t(n) = Ω(g(n))</a:t>
                      </a:r>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t(n) ≥ g(n)</a:t>
                      </a:r>
                      <a:endParaRPr sz="1800">
                        <a:latin typeface="Times New Roman"/>
                        <a:ea typeface="Times New Roman"/>
                        <a:cs typeface="Times New Roman"/>
                        <a:sym typeface="Times New Roman"/>
                      </a:endParaRPr>
                    </a:p>
                  </a:txBody>
                  <a:tcPr marL="121933" marR="121933" marT="45725" marB="45725"/>
                </a:tc>
                <a:extLst>
                  <a:ext uri="{0D108BD9-81ED-4DB2-BD59-A6C34878D82A}">
                    <a16:rowId xmlns:a16="http://schemas.microsoft.com/office/drawing/2014/main" val="10002"/>
                  </a:ext>
                </a:extLst>
              </a:tr>
              <a:tr h="901700">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Theta notation </a:t>
                      </a:r>
                      <a:endParaRPr/>
                    </a:p>
                    <a:p>
                      <a:pPr marL="0" marR="0" lvl="0" indent="0" algn="l" rtl="0">
                        <a:spcBef>
                          <a:spcPts val="0"/>
                        </a:spcBef>
                        <a:spcAft>
                          <a:spcPts val="0"/>
                        </a:spcAft>
                        <a:buNone/>
                      </a:pPr>
                      <a:r>
                        <a:rPr lang="en-IN" sz="1800" dirty="0">
                          <a:latin typeface="Times New Roman"/>
                          <a:ea typeface="Times New Roman"/>
                          <a:cs typeface="Times New Roman"/>
                          <a:sym typeface="Times New Roman"/>
                        </a:rPr>
                        <a:t>(θ)</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Growth of t(n) is ≈ the growth of g(n)</a:t>
                      </a:r>
                      <a:endParaRPr/>
                    </a:p>
                  </a:txBody>
                  <a:tcPr marL="121933" marR="121933" marT="45725" marB="45725"/>
                </a:tc>
                <a:tc>
                  <a:txBody>
                    <a:bodyPr/>
                    <a:lstStyle/>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t(n) = θ(g(n))</a:t>
                      </a:r>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 t(n) ≈ g(n)</a:t>
                      </a:r>
                      <a:endParaRPr sz="1800">
                        <a:latin typeface="Times New Roman"/>
                        <a:ea typeface="Times New Roman"/>
                        <a:cs typeface="Times New Roman"/>
                        <a:sym typeface="Times New Roman"/>
                      </a:endParaRPr>
                    </a:p>
                  </a:txBody>
                  <a:tcPr marL="121933" marR="121933" marT="45725" marB="45725"/>
                </a:tc>
                <a:extLst>
                  <a:ext uri="{0D108BD9-81ED-4DB2-BD59-A6C34878D82A}">
                    <a16:rowId xmlns:a16="http://schemas.microsoft.com/office/drawing/2014/main" val="10003"/>
                  </a:ext>
                </a:extLst>
              </a:tr>
              <a:tr h="901700">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Little oh</a:t>
                      </a:r>
                      <a:endParaRPr/>
                    </a:p>
                    <a:p>
                      <a:pPr marL="0" marR="0" lvl="0" indent="0" algn="l" rtl="0">
                        <a:spcBef>
                          <a:spcPts val="0"/>
                        </a:spcBef>
                        <a:spcAft>
                          <a:spcPts val="0"/>
                        </a:spcAft>
                        <a:buNone/>
                      </a:pPr>
                      <a:r>
                        <a:rPr lang="en-IN" sz="1800" dirty="0">
                          <a:latin typeface="Times New Roman"/>
                          <a:ea typeface="Times New Roman"/>
                          <a:cs typeface="Times New Roman"/>
                          <a:sym typeface="Times New Roman"/>
                        </a:rPr>
                        <a:t>(o)</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dirty="0">
                          <a:latin typeface="Times New Roman"/>
                          <a:ea typeface="Times New Roman"/>
                          <a:cs typeface="Times New Roman"/>
                          <a:sym typeface="Times New Roman"/>
                        </a:rPr>
                        <a:t>Growth of t(n) is &lt; the growth of g(n)</a:t>
                      </a:r>
                      <a:endParaRPr/>
                    </a:p>
                  </a:txBody>
                  <a:tcPr marL="121933" marR="121933" marT="45725" marB="45725"/>
                </a:tc>
                <a:tc>
                  <a:txBody>
                    <a:bodyPr/>
                    <a:lstStyle/>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t(n) = o(g(n))</a:t>
                      </a:r>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 t(n) &lt; g(n)</a:t>
                      </a:r>
                      <a:endParaRPr sz="1800">
                        <a:latin typeface="Times New Roman"/>
                        <a:ea typeface="Times New Roman"/>
                        <a:cs typeface="Times New Roman"/>
                        <a:sym typeface="Times New Roman"/>
                      </a:endParaRPr>
                    </a:p>
                  </a:txBody>
                  <a:tcPr marL="121933" marR="121933" marT="45725" marB="45725"/>
                </a:tc>
                <a:extLst>
                  <a:ext uri="{0D108BD9-81ED-4DB2-BD59-A6C34878D82A}">
                    <a16:rowId xmlns:a16="http://schemas.microsoft.com/office/drawing/2014/main" val="10004"/>
                  </a:ext>
                </a:extLst>
              </a:tr>
              <a:tr h="901700">
                <a:tc>
                  <a:txBody>
                    <a:bodyPr/>
                    <a:lstStyle/>
                    <a:p>
                      <a:pPr marL="0" marR="0" lvl="0" indent="0" algn="l" rtl="0">
                        <a:spcBef>
                          <a:spcPts val="0"/>
                        </a:spcBef>
                        <a:spcAft>
                          <a:spcPts val="0"/>
                        </a:spcAft>
                        <a:buNone/>
                      </a:pPr>
                      <a:r>
                        <a:rPr lang="en-IN" sz="1800" dirty="0">
                          <a:latin typeface="Times New Roman"/>
                          <a:ea typeface="Times New Roman"/>
                          <a:cs typeface="Times New Roman"/>
                          <a:sym typeface="Times New Roman"/>
                        </a:rPr>
                        <a:t>Little omega </a:t>
                      </a:r>
                      <a:endParaRPr/>
                    </a:p>
                    <a:p>
                      <a:pPr marL="0" marR="0" lvl="0" indent="0" algn="l" rtl="0">
                        <a:spcBef>
                          <a:spcPts val="0"/>
                        </a:spcBef>
                        <a:spcAft>
                          <a:spcPts val="0"/>
                        </a:spcAft>
                        <a:buNone/>
                      </a:pPr>
                      <a:r>
                        <a:rPr lang="en-IN" sz="1800" dirty="0">
                          <a:latin typeface="Times New Roman"/>
                          <a:ea typeface="Times New Roman"/>
                          <a:cs typeface="Times New Roman"/>
                          <a:sym typeface="Times New Roman"/>
                        </a:rPr>
                        <a:t>(ω)</a:t>
                      </a: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dirty="0">
                          <a:latin typeface="Times New Roman"/>
                          <a:ea typeface="Times New Roman"/>
                          <a:cs typeface="Times New Roman"/>
                          <a:sym typeface="Times New Roman"/>
                        </a:rPr>
                        <a:t>Growth of t(n) is &gt; the growth of g(n)</a:t>
                      </a:r>
                      <a:endParaRPr/>
                    </a:p>
                  </a:txBody>
                  <a:tcPr marL="121933" marR="121933" marT="45725" marB="45725"/>
                </a:tc>
                <a:tc>
                  <a:txBody>
                    <a:bodyPr/>
                    <a:lstStyle/>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dirty="0">
                          <a:latin typeface="Times New Roman"/>
                          <a:ea typeface="Times New Roman"/>
                          <a:cs typeface="Times New Roman"/>
                          <a:sym typeface="Times New Roman"/>
                        </a:rPr>
                        <a:t>t(n) = ω(g(n))</a:t>
                      </a:r>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a:txBody>
                  <a:tcPr marL="121933" marR="121933" marT="45725" marB="45725"/>
                </a:tc>
                <a:tc>
                  <a:txBody>
                    <a:bodyPr/>
                    <a:lstStyle/>
                    <a:p>
                      <a:pPr marL="0" marR="0" lvl="0" indent="0" algn="l" rtl="0">
                        <a:spcBef>
                          <a:spcPts val="0"/>
                        </a:spcBef>
                        <a:spcAft>
                          <a:spcPts val="0"/>
                        </a:spcAft>
                        <a:buNone/>
                      </a:pPr>
                      <a:r>
                        <a:rPr lang="en-IN" sz="1800" baseline="0">
                          <a:latin typeface="Times New Roman"/>
                          <a:ea typeface="Times New Roman"/>
                          <a:cs typeface="Times New Roman"/>
                          <a:sym typeface="Times New Roman"/>
                        </a:rPr>
                        <a:t> t(n) </a:t>
                      </a:r>
                      <a:r>
                        <a:rPr lang="en-IN" sz="1800">
                          <a:latin typeface="Times New Roman"/>
                          <a:ea typeface="Times New Roman"/>
                          <a:cs typeface="Times New Roman"/>
                          <a:sym typeface="Times New Roman"/>
                        </a:rPr>
                        <a:t>&gt; (g(n)</a:t>
                      </a:r>
                      <a:endParaRPr sz="1800">
                        <a:latin typeface="Times New Roman"/>
                        <a:ea typeface="Times New Roman"/>
                        <a:cs typeface="Times New Roman"/>
                        <a:sym typeface="Times New Roman"/>
                      </a:endParaRPr>
                    </a:p>
                  </a:txBody>
                  <a:tcPr marL="121933" marR="121933" marT="45725" marB="45725"/>
                </a:tc>
                <a:extLst>
                  <a:ext uri="{0D108BD9-81ED-4DB2-BD59-A6C34878D82A}">
                    <a16:rowId xmlns:a16="http://schemas.microsoft.com/office/drawing/2014/main" val="10005"/>
                  </a:ext>
                </a:extLst>
              </a:tr>
            </a:tbl>
          </a:graphicData>
        </a:graphic>
      </p:graphicFrame>
      <p:pic>
        <p:nvPicPr>
          <p:cNvPr id="206" name="Google Shape;206;p29"/>
          <p:cNvPicPr preferRelativeResize="0"/>
          <p:nvPr/>
        </p:nvPicPr>
        <p:blipFill rotWithShape="1">
          <a:blip r:embed="rId3">
            <a:alphaModFix/>
          </a:blip>
          <a:srcRect/>
          <a:stretch/>
        </p:blipFill>
        <p:spPr>
          <a:xfrm>
            <a:off x="5181601" y="2286000"/>
            <a:ext cx="1931105" cy="438150"/>
          </a:xfrm>
          <a:prstGeom prst="rect">
            <a:avLst/>
          </a:prstGeom>
          <a:noFill/>
          <a:ln>
            <a:noFill/>
          </a:ln>
        </p:spPr>
      </p:pic>
      <p:pic>
        <p:nvPicPr>
          <p:cNvPr id="207" name="Google Shape;207;p29"/>
          <p:cNvPicPr preferRelativeResize="0"/>
          <p:nvPr/>
        </p:nvPicPr>
        <p:blipFill rotWithShape="1">
          <a:blip r:embed="rId4">
            <a:alphaModFix/>
          </a:blip>
          <a:srcRect/>
          <a:stretch/>
        </p:blipFill>
        <p:spPr>
          <a:xfrm>
            <a:off x="5384800" y="2971801"/>
            <a:ext cx="1600200" cy="500063"/>
          </a:xfrm>
          <a:prstGeom prst="rect">
            <a:avLst/>
          </a:prstGeom>
          <a:noFill/>
          <a:ln>
            <a:noFill/>
          </a:ln>
        </p:spPr>
      </p:pic>
      <p:pic>
        <p:nvPicPr>
          <p:cNvPr id="208" name="Google Shape;208;p29"/>
          <p:cNvPicPr preferRelativeResize="0"/>
          <p:nvPr/>
        </p:nvPicPr>
        <p:blipFill rotWithShape="1">
          <a:blip r:embed="rId5">
            <a:alphaModFix/>
          </a:blip>
          <a:srcRect/>
          <a:stretch/>
        </p:blipFill>
        <p:spPr>
          <a:xfrm>
            <a:off x="5181600" y="3810001"/>
            <a:ext cx="2032000" cy="542129"/>
          </a:xfrm>
          <a:prstGeom prst="rect">
            <a:avLst/>
          </a:prstGeom>
          <a:noFill/>
          <a:ln>
            <a:noFill/>
          </a:ln>
        </p:spPr>
      </p:pic>
      <p:pic>
        <p:nvPicPr>
          <p:cNvPr id="209" name="Google Shape;209;p29"/>
          <p:cNvPicPr preferRelativeResize="0"/>
          <p:nvPr/>
        </p:nvPicPr>
        <p:blipFill rotWithShape="1">
          <a:blip r:embed="rId6">
            <a:alphaModFix/>
          </a:blip>
          <a:srcRect/>
          <a:stretch/>
        </p:blipFill>
        <p:spPr>
          <a:xfrm>
            <a:off x="5384801" y="4724400"/>
            <a:ext cx="1812036" cy="552450"/>
          </a:xfrm>
          <a:prstGeom prst="rect">
            <a:avLst/>
          </a:prstGeom>
          <a:noFill/>
          <a:ln>
            <a:noFill/>
          </a:ln>
        </p:spPr>
      </p:pic>
      <p:pic>
        <p:nvPicPr>
          <p:cNvPr id="210" name="Google Shape;210;p29"/>
          <p:cNvPicPr preferRelativeResize="0"/>
          <p:nvPr/>
        </p:nvPicPr>
        <p:blipFill rotWithShape="1">
          <a:blip r:embed="rId7">
            <a:alphaModFix/>
          </a:blip>
          <a:srcRect/>
          <a:stretch/>
        </p:blipFill>
        <p:spPr>
          <a:xfrm>
            <a:off x="5283201" y="5638800"/>
            <a:ext cx="1836721" cy="576262"/>
          </a:xfrm>
          <a:prstGeom prst="rect">
            <a:avLst/>
          </a:prstGeom>
          <a:noFill/>
          <a:ln>
            <a:noFill/>
          </a:ln>
        </p:spPr>
      </p:pic>
      <p:pic>
        <p:nvPicPr>
          <p:cNvPr id="211" name="Google Shape;211;p29"/>
          <p:cNvPicPr preferRelativeResize="0"/>
          <p:nvPr/>
        </p:nvPicPr>
        <p:blipFill rotWithShape="1">
          <a:blip r:embed="rId8">
            <a:alphaModFix/>
          </a:blip>
          <a:srcRect/>
          <a:stretch/>
        </p:blipFill>
        <p:spPr>
          <a:xfrm>
            <a:off x="9956800" y="228600"/>
            <a:ext cx="1888067" cy="609600"/>
          </a:xfrm>
          <a:prstGeom prst="rect">
            <a:avLst/>
          </a:prstGeom>
          <a:noFill/>
          <a:ln>
            <a:noFill/>
          </a:ln>
        </p:spPr>
      </p:pic>
      <p:sp>
        <p:nvSpPr>
          <p:cNvPr id="10" name="Date Placeholder 9"/>
          <p:cNvSpPr>
            <a:spLocks noGrp="1"/>
          </p:cNvSpPr>
          <p:nvPr>
            <p:ph type="dt" idx="10"/>
          </p:nvPr>
        </p:nvSpPr>
        <p:spPr/>
        <p:txBody>
          <a:bodyPr/>
          <a:lstStyle/>
          <a:p>
            <a:fld id="{A0C17546-8398-4F3E-B5D4-7852231A41B6}"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178</a:t>
            </a:fld>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Activity </a:t>
            </a:r>
            <a:endParaRPr>
              <a:latin typeface="Times New Roman"/>
              <a:ea typeface="Times New Roman"/>
              <a:cs typeface="Times New Roman"/>
              <a:sym typeface="Times New Roman"/>
            </a:endParaRPr>
          </a:p>
        </p:txBody>
      </p:sp>
      <p:sp>
        <p:nvSpPr>
          <p:cNvPr id="217" name="Google Shape;217;p3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960"/>
              <a:buChar char="•"/>
            </a:pPr>
            <a:r>
              <a:rPr lang="en-IN" sz="2960">
                <a:latin typeface="Times New Roman"/>
                <a:ea typeface="Times New Roman"/>
                <a:cs typeface="Times New Roman"/>
                <a:sym typeface="Times New Roman"/>
              </a:rPr>
              <a:t>Find the upper bound, lower bound and tight bound range for the following functions </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2n + 5</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3n + 2</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3n + 3</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n</a:t>
            </a:r>
            <a:r>
              <a:rPr lang="en-IN" sz="2590" baseline="30000">
                <a:latin typeface="Times New Roman"/>
                <a:ea typeface="Times New Roman"/>
                <a:cs typeface="Times New Roman"/>
                <a:sym typeface="Times New Roman"/>
              </a:rPr>
              <a:t>2 </a:t>
            </a:r>
            <a:r>
              <a:rPr lang="en-IN" sz="2590">
                <a:latin typeface="Times New Roman"/>
                <a:ea typeface="Times New Roman"/>
                <a:cs typeface="Times New Roman"/>
                <a:sym typeface="Times New Roman"/>
              </a:rPr>
              <a:t>log n</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10 n</a:t>
            </a:r>
            <a:r>
              <a:rPr lang="en-IN" sz="2590" baseline="30000">
                <a:latin typeface="Times New Roman"/>
                <a:ea typeface="Times New Roman"/>
                <a:cs typeface="Times New Roman"/>
                <a:sym typeface="Times New Roman"/>
              </a:rPr>
              <a:t>2</a:t>
            </a:r>
            <a:r>
              <a:rPr lang="en-IN" sz="2590">
                <a:latin typeface="Times New Roman"/>
                <a:ea typeface="Times New Roman"/>
                <a:cs typeface="Times New Roman"/>
                <a:sym typeface="Times New Roman"/>
              </a:rPr>
              <a:t> + 4 n + 2 </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20 n</a:t>
            </a:r>
            <a:r>
              <a:rPr lang="en-IN" sz="2590" baseline="30000">
                <a:latin typeface="Times New Roman"/>
                <a:ea typeface="Times New Roman"/>
                <a:cs typeface="Times New Roman"/>
                <a:sym typeface="Times New Roman"/>
              </a:rPr>
              <a:t>2</a:t>
            </a:r>
            <a:r>
              <a:rPr lang="en-IN" sz="2590">
                <a:latin typeface="Times New Roman"/>
                <a:ea typeface="Times New Roman"/>
                <a:cs typeface="Times New Roman"/>
                <a:sym typeface="Times New Roman"/>
              </a:rPr>
              <a:t> + 80 n + 10</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n!</a:t>
            </a:r>
            <a:endParaRPr/>
          </a:p>
          <a:p>
            <a:pPr marL="742950" lvl="1" indent="-285750" algn="l" rtl="0">
              <a:lnSpc>
                <a:spcPct val="90000"/>
              </a:lnSpc>
              <a:spcBef>
                <a:spcPts val="518"/>
              </a:spcBef>
              <a:spcAft>
                <a:spcPts val="0"/>
              </a:spcAft>
              <a:buClr>
                <a:schemeClr val="dk1"/>
              </a:buClr>
              <a:buSzPts val="2590"/>
              <a:buChar char="–"/>
            </a:pPr>
            <a:r>
              <a:rPr lang="en-IN" sz="2590">
                <a:latin typeface="Times New Roman"/>
                <a:ea typeface="Times New Roman"/>
                <a:cs typeface="Times New Roman"/>
                <a:sym typeface="Times New Roman"/>
              </a:rPr>
              <a:t>log n!</a:t>
            </a:r>
            <a:endParaRPr/>
          </a:p>
          <a:p>
            <a:pPr marL="342900" lvl="0" indent="-154940" algn="l" rtl="0">
              <a:lnSpc>
                <a:spcPct val="90000"/>
              </a:lnSpc>
              <a:spcBef>
                <a:spcPts val="592"/>
              </a:spcBef>
              <a:spcAft>
                <a:spcPts val="0"/>
              </a:spcAft>
              <a:buClr>
                <a:schemeClr val="dk1"/>
              </a:buClr>
              <a:buSzPts val="2960"/>
              <a:buNone/>
            </a:pPr>
            <a:endParaRPr sz="2960">
              <a:latin typeface="Times New Roman"/>
              <a:ea typeface="Times New Roman"/>
              <a:cs typeface="Times New Roman"/>
              <a:sym typeface="Times New Roman"/>
            </a:endParaRPr>
          </a:p>
          <a:p>
            <a:pPr marL="342900" lvl="0" indent="-154940" algn="l" rtl="0">
              <a:lnSpc>
                <a:spcPct val="90000"/>
              </a:lnSpc>
              <a:spcBef>
                <a:spcPts val="592"/>
              </a:spcBef>
              <a:spcAft>
                <a:spcPts val="0"/>
              </a:spcAft>
              <a:buClr>
                <a:schemeClr val="dk1"/>
              </a:buClr>
              <a:buSzPts val="2960"/>
              <a:buNone/>
            </a:pPr>
            <a:endParaRPr sz="2960">
              <a:latin typeface="Times New Roman"/>
              <a:ea typeface="Times New Roman"/>
              <a:cs typeface="Times New Roman"/>
              <a:sym typeface="Times New Roman"/>
            </a:endParaRPr>
          </a:p>
        </p:txBody>
      </p:sp>
      <p:pic>
        <p:nvPicPr>
          <p:cNvPr id="218"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
        <p:nvSpPr>
          <p:cNvPr id="5" name="Date Placeholder 4"/>
          <p:cNvSpPr>
            <a:spLocks noGrp="1"/>
          </p:cNvSpPr>
          <p:nvPr>
            <p:ph type="dt" idx="10"/>
          </p:nvPr>
        </p:nvSpPr>
        <p:spPr/>
        <p:txBody>
          <a:bodyPr/>
          <a:lstStyle/>
          <a:p>
            <a:fld id="{2080A759-AEA0-41F8-A547-C067CE273A60}"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179</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body" idx="1"/>
          </p:nvPr>
        </p:nvSpPr>
        <p:spPr>
          <a:xfrm>
            <a:off x="988291" y="981868"/>
            <a:ext cx="10069945" cy="5077187"/>
          </a:xfrm>
          <a:prstGeom prst="rect">
            <a:avLst/>
          </a:prstGeom>
          <a:noFill/>
          <a:ln>
            <a:noFill/>
          </a:ln>
        </p:spPr>
        <p:txBody>
          <a:bodyPr spcFirstLastPara="1" wrap="square" lIns="91425" tIns="45700" rIns="91425" bIns="45700" anchor="t" anchorCtr="0">
            <a:noAutofit/>
          </a:bodyPr>
          <a:lstStyle/>
          <a:p>
            <a:pPr marL="514350" lvl="0" indent="-514350" algn="just" rtl="0">
              <a:lnSpc>
                <a:spcPct val="120000"/>
              </a:lnSpc>
              <a:spcBef>
                <a:spcPts val="0"/>
              </a:spcBef>
              <a:spcAft>
                <a:spcPts val="0"/>
              </a:spcAft>
              <a:buClr>
                <a:schemeClr val="dk1"/>
              </a:buClr>
              <a:buSzPts val="2000"/>
              <a:buFont typeface="Cambria"/>
              <a:buAutoNum type="arabicPeriod" startAt="7"/>
            </a:pPr>
            <a:r>
              <a:rPr lang="en-US" sz="2000"/>
              <a:t>Elements of </a:t>
            </a:r>
            <a:r>
              <a:rPr lang="en-US" sz="2000" b="1"/>
              <a:t>multi-dimensional arrays </a:t>
            </a:r>
            <a:r>
              <a:rPr lang="en-US" sz="2000"/>
              <a:t>are accessed using[ and ]. For example, if A is a two dimensional array, the (i,j)th element of the array is denoted as - A[i, j]. Array indices start at zero. </a:t>
            </a:r>
            <a:endParaRPr sz="2000"/>
          </a:p>
          <a:p>
            <a:pPr marL="514350" lvl="0" indent="-514350" algn="just" rtl="0">
              <a:lnSpc>
                <a:spcPct val="120000"/>
              </a:lnSpc>
              <a:spcBef>
                <a:spcPts val="1200"/>
              </a:spcBef>
              <a:spcAft>
                <a:spcPts val="0"/>
              </a:spcAft>
              <a:buClr>
                <a:schemeClr val="dk1"/>
              </a:buClr>
              <a:buSzPts val="2000"/>
              <a:buFont typeface="Cambria"/>
              <a:buAutoNum type="arabicPeriod" startAt="7"/>
            </a:pPr>
            <a:r>
              <a:rPr lang="en-US" sz="2000" b="1"/>
              <a:t>Looping statements- for, while and repeat-until</a:t>
            </a:r>
            <a:endParaRPr/>
          </a:p>
          <a:p>
            <a:pPr marL="685800" lvl="1" indent="-228600" algn="just" rtl="0">
              <a:lnSpc>
                <a:spcPct val="120000"/>
              </a:lnSpc>
              <a:spcBef>
                <a:spcPts val="1200"/>
              </a:spcBef>
              <a:spcAft>
                <a:spcPts val="0"/>
              </a:spcAft>
              <a:buClr>
                <a:schemeClr val="dk1"/>
              </a:buClr>
              <a:buSzPts val="1600"/>
              <a:buChar char="•"/>
            </a:pPr>
            <a:r>
              <a:rPr lang="en-US" sz="1600"/>
              <a:t> while loop  written as</a:t>
            </a:r>
            <a:endParaRPr/>
          </a:p>
          <a:p>
            <a:pPr marL="514350" lvl="0" indent="-387350" algn="just" rtl="0">
              <a:lnSpc>
                <a:spcPct val="120000"/>
              </a:lnSpc>
              <a:spcBef>
                <a:spcPts val="1200"/>
              </a:spcBef>
              <a:spcAft>
                <a:spcPts val="0"/>
              </a:spcAft>
              <a:buClr>
                <a:schemeClr val="dk1"/>
              </a:buClr>
              <a:buSzPts val="2000"/>
              <a:buFont typeface="Cambria"/>
              <a:buNone/>
            </a:pPr>
            <a:endParaRPr sz="2000"/>
          </a:p>
          <a:p>
            <a:pPr marL="514350" lvl="0" indent="-387350" algn="just" rtl="0">
              <a:lnSpc>
                <a:spcPct val="120000"/>
              </a:lnSpc>
              <a:spcBef>
                <a:spcPts val="1200"/>
              </a:spcBef>
              <a:spcAft>
                <a:spcPts val="0"/>
              </a:spcAft>
              <a:buClr>
                <a:schemeClr val="dk1"/>
              </a:buClr>
              <a:buSzPts val="2000"/>
              <a:buFont typeface="Cambria"/>
              <a:buNone/>
            </a:pPr>
            <a:endParaRPr sz="2000"/>
          </a:p>
          <a:p>
            <a:pPr marL="514350" lvl="0" indent="-387350" algn="just" rtl="0">
              <a:lnSpc>
                <a:spcPct val="120000"/>
              </a:lnSpc>
              <a:spcBef>
                <a:spcPts val="1200"/>
              </a:spcBef>
              <a:spcAft>
                <a:spcPts val="0"/>
              </a:spcAft>
              <a:buClr>
                <a:schemeClr val="dk1"/>
              </a:buClr>
              <a:buSzPts val="2000"/>
              <a:buFont typeface="Cambria"/>
              <a:buNone/>
            </a:pPr>
            <a:endParaRPr sz="2000"/>
          </a:p>
          <a:p>
            <a:pPr marL="914400" lvl="2" indent="0" algn="just" rtl="0">
              <a:lnSpc>
                <a:spcPct val="120000"/>
              </a:lnSpc>
              <a:spcBef>
                <a:spcPts val="1200"/>
              </a:spcBef>
              <a:spcAft>
                <a:spcPts val="0"/>
              </a:spcAft>
              <a:buClr>
                <a:schemeClr val="dk1"/>
              </a:buClr>
              <a:buSzPts val="1600"/>
              <a:buNone/>
            </a:pPr>
            <a:r>
              <a:rPr lang="en-US" sz="1600"/>
              <a:t>As long as (condition)is true, the statements get executed. When (condition)becomes false, the loop is exited. The value of (condition) is evaluated at the top of the loop.</a:t>
            </a:r>
            <a:endParaRPr sz="1600"/>
          </a:p>
        </p:txBody>
      </p:sp>
      <p:sp>
        <p:nvSpPr>
          <p:cNvPr id="197" name="Google Shape;19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pic>
        <p:nvPicPr>
          <p:cNvPr id="198" name="Google Shape;198;p27"/>
          <p:cNvPicPr preferRelativeResize="0"/>
          <p:nvPr/>
        </p:nvPicPr>
        <p:blipFill rotWithShape="1">
          <a:blip r:embed="rId3">
            <a:alphaModFix/>
          </a:blip>
          <a:srcRect/>
          <a:stretch/>
        </p:blipFill>
        <p:spPr>
          <a:xfrm>
            <a:off x="2321213" y="3195853"/>
            <a:ext cx="2552700" cy="1666875"/>
          </a:xfrm>
          <a:prstGeom prst="rect">
            <a:avLst/>
          </a:prstGeom>
          <a:noFill/>
          <a:ln>
            <a:noFill/>
          </a:ln>
        </p:spPr>
      </p:pic>
      <p:sp>
        <p:nvSpPr>
          <p:cNvPr id="6" name="Date Placeholder 5"/>
          <p:cNvSpPr>
            <a:spLocks noGrp="1"/>
          </p:cNvSpPr>
          <p:nvPr>
            <p:ph type="dt" idx="10"/>
          </p:nvPr>
        </p:nvSpPr>
        <p:spPr/>
        <p:txBody>
          <a:bodyPr/>
          <a:lstStyle/>
          <a:p>
            <a:fld id="{6309E047-6BBC-41F9-8EC9-FCC154EEE038}" type="datetime1">
              <a:rPr lang="en-US" smtClean="0"/>
              <a:pPr/>
              <a:t>4/1/2022</a:t>
            </a:fld>
            <a:endParaRPr lang="en-US"/>
          </a:p>
        </p:txBody>
      </p:sp>
    </p:spTree>
  </p:cSld>
  <p:clrMapOvr>
    <a:masterClrMapping/>
  </p:clrMapOvr>
  <p:transition spd="slow">
    <p:push/>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Orders of Growth</a:t>
            </a:r>
          </a:p>
        </p:txBody>
      </p:sp>
      <p:sp>
        <p:nvSpPr>
          <p:cNvPr id="7" name="Text Placeholder 6"/>
          <p:cNvSpPr>
            <a:spLocks noGrp="1"/>
          </p:cNvSpPr>
          <p:nvPr>
            <p:ph type="body" idx="1"/>
          </p:nvPr>
        </p:nvSpPr>
        <p:spPr/>
        <p:txBody>
          <a:bodyPr/>
          <a:lstStyle/>
          <a:p>
            <a:r>
              <a:rPr lang="en-US" dirty="0"/>
              <a:t>Measuring the performance of an algorithm in relation with the input size, n is called order of growth.</a:t>
            </a:r>
          </a:p>
          <a:p>
            <a:r>
              <a:rPr lang="en-US" dirty="0"/>
              <a:t>Order of growth rates are:</a:t>
            </a:r>
          </a:p>
          <a:p>
            <a:pPr lvl="1"/>
            <a:r>
              <a:rPr lang="en-US" dirty="0"/>
              <a:t>Constant</a:t>
            </a:r>
          </a:p>
          <a:p>
            <a:pPr lvl="1"/>
            <a:r>
              <a:rPr lang="en-US" dirty="0"/>
              <a:t>Logarithmic</a:t>
            </a:r>
          </a:p>
          <a:p>
            <a:pPr lvl="1"/>
            <a:r>
              <a:rPr lang="en-US" dirty="0"/>
              <a:t>Quadratic and </a:t>
            </a:r>
          </a:p>
          <a:p>
            <a:pPr lvl="1"/>
            <a:r>
              <a:rPr lang="en-US" dirty="0"/>
              <a:t>Exponential</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180</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Order of growth of functions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181</a:t>
            </a:fld>
            <a:endParaRPr lang="en-US"/>
          </a:p>
        </p:txBody>
      </p:sp>
      <p:pic>
        <p:nvPicPr>
          <p:cNvPr id="1026" name="Picture 2"/>
          <p:cNvPicPr>
            <a:picLocks noChangeAspect="1" noChangeArrowheads="1"/>
          </p:cNvPicPr>
          <p:nvPr/>
        </p:nvPicPr>
        <p:blipFill>
          <a:blip r:embed="rId2"/>
          <a:srcRect/>
          <a:stretch>
            <a:fillRect/>
          </a:stretch>
        </p:blipFill>
        <p:spPr bwMode="auto">
          <a:xfrm>
            <a:off x="838200" y="1752600"/>
            <a:ext cx="10562319" cy="4548187"/>
          </a:xfrm>
          <a:prstGeom prst="rect">
            <a:avLst/>
          </a:prstGeom>
          <a:noFill/>
          <a:ln w="9525">
            <a:noFill/>
            <a:miter lim="800000"/>
            <a:headEnd/>
            <a:tailEnd/>
          </a:ln>
          <a:effectLst/>
        </p:spPr>
      </p:pic>
      <p:pic>
        <p:nvPicPr>
          <p:cNvPr id="8" name="Google Shape;218;p30"/>
          <p:cNvPicPr preferRelativeResize="0"/>
          <p:nvPr/>
        </p:nvPicPr>
        <p:blipFill rotWithShape="1">
          <a:blip r:embed="rId3">
            <a:alphaModFix/>
          </a:blip>
          <a:srcRect/>
          <a:stretch/>
        </p:blipFill>
        <p:spPr>
          <a:xfrm>
            <a:off x="10363200" y="228600"/>
            <a:ext cx="1481667" cy="685800"/>
          </a:xfrm>
          <a:prstGeom prst="rect">
            <a:avLst/>
          </a:prstGeom>
          <a:noFill/>
          <a:ln>
            <a:noFill/>
          </a:ln>
        </p:spPr>
      </p:pic>
      <p:sp>
        <p:nvSpPr>
          <p:cNvPr id="6" name="Date Placeholder 5"/>
          <p:cNvSpPr>
            <a:spLocks noGrp="1"/>
          </p:cNvSpPr>
          <p:nvPr>
            <p:ph type="dt" idx="10"/>
          </p:nvPr>
        </p:nvSpPr>
        <p:spPr/>
        <p:txBody>
          <a:bodyPr/>
          <a:lstStyle/>
          <a:p>
            <a:fld id="{380FB89B-29DE-4FB0-8723-3DB093EF78B3}" type="datetime1">
              <a:rPr lang="en-US" smtClean="0"/>
              <a:pPr/>
              <a:t>4/1/2022</a:t>
            </a:fld>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609600" y="274638"/>
            <a:ext cx="10972800" cy="1173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dirty="0"/>
              <a:t>Order of growth of functions </a:t>
            </a:r>
            <a:endParaRPr/>
          </a:p>
        </p:txBody>
      </p:sp>
      <p:pic>
        <p:nvPicPr>
          <p:cNvPr id="224" name="Google Shape;224;p31"/>
          <p:cNvPicPr preferRelativeResize="0"/>
          <p:nvPr/>
        </p:nvPicPr>
        <p:blipFill rotWithShape="1">
          <a:blip r:embed="rId3">
            <a:alphaModFix/>
          </a:blip>
          <a:srcRect/>
          <a:stretch/>
        </p:blipFill>
        <p:spPr>
          <a:xfrm>
            <a:off x="812800" y="2209800"/>
            <a:ext cx="10566400" cy="4191000"/>
          </a:xfrm>
          <a:prstGeom prst="rect">
            <a:avLst/>
          </a:prstGeom>
          <a:noFill/>
          <a:ln>
            <a:noFill/>
          </a:ln>
        </p:spPr>
      </p:pic>
      <p:pic>
        <p:nvPicPr>
          <p:cNvPr id="4" name="Google Shape;218;p30"/>
          <p:cNvPicPr preferRelativeResize="0"/>
          <p:nvPr/>
        </p:nvPicPr>
        <p:blipFill rotWithShape="1">
          <a:blip r:embed="rId4">
            <a:alphaModFix/>
          </a:blip>
          <a:srcRect/>
          <a:stretch/>
        </p:blipFill>
        <p:spPr>
          <a:xfrm>
            <a:off x="10287000" y="228600"/>
            <a:ext cx="1557867" cy="762000"/>
          </a:xfrm>
          <a:prstGeom prst="rect">
            <a:avLst/>
          </a:prstGeom>
          <a:noFill/>
          <a:ln>
            <a:noFill/>
          </a:ln>
        </p:spPr>
      </p:pic>
      <p:sp>
        <p:nvSpPr>
          <p:cNvPr id="5" name="Date Placeholder 4"/>
          <p:cNvSpPr>
            <a:spLocks noGrp="1"/>
          </p:cNvSpPr>
          <p:nvPr>
            <p:ph type="dt" idx="10"/>
          </p:nvPr>
        </p:nvSpPr>
        <p:spPr/>
        <p:txBody>
          <a:bodyPr/>
          <a:lstStyle/>
          <a:p>
            <a:fld id="{8160CEBC-D6AB-4191-967D-1DAE0113578F}"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182</a:t>
            </a:fld>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Summary </a:t>
            </a:r>
            <a:endParaRPr>
              <a:latin typeface="Times New Roman"/>
              <a:ea typeface="Times New Roman"/>
              <a:cs typeface="Times New Roman"/>
              <a:sym typeface="Times New Roman"/>
            </a:endParaRPr>
          </a:p>
        </p:txBody>
      </p:sp>
      <p:sp>
        <p:nvSpPr>
          <p:cNvPr id="230" name="Google Shape;230;p3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IN">
                <a:latin typeface="Times New Roman"/>
                <a:ea typeface="Times New Roman"/>
                <a:cs typeface="Times New Roman"/>
                <a:sym typeface="Times New Roman"/>
              </a:rPr>
              <a:t>Asymptotic analysis estimate an algorithmic complexity </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Based on theory of approximation.</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Effective in specifying  the behaviour of algorithm when the input size increases </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Big – Oh notation – upper bound </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Big – Omega notation – lower bound </a:t>
            </a:r>
            <a:endParaRPr/>
          </a:p>
          <a:p>
            <a:pPr marL="342900" lvl="0" indent="-342900" algn="l" rtl="0">
              <a:spcBef>
                <a:spcPts val="640"/>
              </a:spcBef>
              <a:spcAft>
                <a:spcPts val="0"/>
              </a:spcAft>
              <a:buClr>
                <a:schemeClr val="dk1"/>
              </a:buClr>
              <a:buSzPts val="3200"/>
              <a:buChar char="•"/>
            </a:pPr>
            <a:r>
              <a:rPr lang="en-IN">
                <a:latin typeface="Times New Roman"/>
                <a:ea typeface="Times New Roman"/>
                <a:cs typeface="Times New Roman"/>
                <a:sym typeface="Times New Roman"/>
              </a:rPr>
              <a:t>Little – oh notation – tight bound </a:t>
            </a:r>
            <a:endParaRPr/>
          </a:p>
          <a:p>
            <a:pPr marL="342900" lvl="0" indent="-139700" algn="l" rtl="0">
              <a:spcBef>
                <a:spcPts val="640"/>
              </a:spcBef>
              <a:spcAft>
                <a:spcPts val="0"/>
              </a:spcAft>
              <a:buClr>
                <a:schemeClr val="dk1"/>
              </a:buClr>
              <a:buSzPts val="3200"/>
              <a:buNone/>
            </a:pPr>
            <a:endParaRPr>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latin typeface="Times New Roman"/>
              <a:ea typeface="Times New Roman"/>
              <a:cs typeface="Times New Roman"/>
              <a:sym typeface="Times New Roman"/>
            </a:endParaRPr>
          </a:p>
        </p:txBody>
      </p:sp>
      <p:pic>
        <p:nvPicPr>
          <p:cNvPr id="231" name="Google Shape;231;p32"/>
          <p:cNvPicPr preferRelativeResize="0"/>
          <p:nvPr/>
        </p:nvPicPr>
        <p:blipFill rotWithShape="1">
          <a:blip r:embed="rId3">
            <a:alphaModFix/>
          </a:blip>
          <a:srcRect/>
          <a:stretch/>
        </p:blipFill>
        <p:spPr>
          <a:xfrm>
            <a:off x="9867901" y="228600"/>
            <a:ext cx="2324100" cy="750382"/>
          </a:xfrm>
          <a:prstGeom prst="rect">
            <a:avLst/>
          </a:prstGeom>
          <a:noFill/>
          <a:ln>
            <a:noFill/>
          </a:ln>
        </p:spPr>
      </p:pic>
      <p:sp>
        <p:nvSpPr>
          <p:cNvPr id="5" name="Date Placeholder 4"/>
          <p:cNvSpPr>
            <a:spLocks noGrp="1"/>
          </p:cNvSpPr>
          <p:nvPr>
            <p:ph type="dt" idx="10"/>
          </p:nvPr>
        </p:nvSpPr>
        <p:spPr/>
        <p:txBody>
          <a:bodyPr/>
          <a:lstStyle/>
          <a:p>
            <a:fld id="{57A84B0E-B817-4626-9A26-2B6E04CD9737}"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183</a:t>
            </a:fld>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Mathematical Analysis</a:t>
            </a:r>
          </a:p>
        </p:txBody>
      </p:sp>
      <p:sp>
        <p:nvSpPr>
          <p:cNvPr id="3" name="Subtitle 2"/>
          <p:cNvSpPr>
            <a:spLocks noGrp="1"/>
          </p:cNvSpPr>
          <p:nvPr>
            <p:ph type="subTitle" idx="1"/>
          </p:nvPr>
        </p:nvSpPr>
        <p:spPr/>
        <p:txBody>
          <a:bodyPr/>
          <a:lstStyle/>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184</a:t>
            </a:fld>
            <a:endParaRPr lang="en-US"/>
          </a:p>
        </p:txBody>
      </p:sp>
      <p:pic>
        <p:nvPicPr>
          <p:cNvPr id="6"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Induction</a:t>
            </a:r>
          </a:p>
        </p:txBody>
      </p:sp>
      <p:sp>
        <p:nvSpPr>
          <p:cNvPr id="7" name="Text Placeholder 6"/>
          <p:cNvSpPr>
            <a:spLocks noGrp="1"/>
          </p:cNvSpPr>
          <p:nvPr>
            <p:ph type="body" idx="1"/>
          </p:nvPr>
        </p:nvSpPr>
        <p:spPr>
          <a:xfrm>
            <a:off x="838200" y="1447800"/>
            <a:ext cx="10515600" cy="4729163"/>
          </a:xfrm>
        </p:spPr>
        <p:txBody>
          <a:bodyPr/>
          <a:lstStyle/>
          <a:p>
            <a:pPr algn="just"/>
            <a:r>
              <a:rPr lang="en-US" dirty="0"/>
              <a:t>Induction is a method for proving universally quantified propositions—statements about all elements of a (usually infinite) set. </a:t>
            </a:r>
          </a:p>
          <a:p>
            <a:pPr algn="just"/>
            <a:r>
              <a:rPr lang="en-US" dirty="0"/>
              <a:t>Induction is also the single most useful tool for reasoning about, developing, and analyzing algorithms.</a:t>
            </a:r>
          </a:p>
          <a:p>
            <a:pPr algn="just"/>
            <a:r>
              <a:rPr lang="en-US" dirty="0"/>
              <a:t>Steps:</a:t>
            </a:r>
          </a:p>
          <a:p>
            <a:pPr algn="just"/>
            <a:r>
              <a:rPr lang="en-US" dirty="0"/>
              <a:t>1. Basis Step</a:t>
            </a:r>
          </a:p>
          <a:p>
            <a:pPr algn="just"/>
            <a:r>
              <a:rPr lang="en-US" dirty="0"/>
              <a:t>2. Inductive Step</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185</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Induction- Example</a:t>
            </a:r>
          </a:p>
        </p:txBody>
      </p:sp>
      <p:sp>
        <p:nvSpPr>
          <p:cNvPr id="7" name="Text Placeholder 6"/>
          <p:cNvSpPr>
            <a:spLocks noGrp="1"/>
          </p:cNvSpPr>
          <p:nvPr>
            <p:ph type="body" idx="1"/>
          </p:nvPr>
        </p:nvSpPr>
        <p:spPr/>
        <p:txBody>
          <a:bodyPr/>
          <a:lstStyle/>
          <a:p>
            <a:r>
              <a:rPr lang="en-US" dirty="0"/>
              <a:t>Use induction to prove each of the following for all natural numbers n.</a:t>
            </a:r>
          </a:p>
          <a:p>
            <a:pPr marL="628650" indent="-514350">
              <a:buNone/>
            </a:pPr>
            <a:r>
              <a:rPr lang="en-US" dirty="0"/>
              <a:t>			4 + 9+14+19+…+ (5n-1)=n/2(3+5n)</a:t>
            </a:r>
          </a:p>
          <a:p>
            <a:pPr marL="628650" indent="-514350">
              <a:buNone/>
            </a:pPr>
            <a:r>
              <a:rPr lang="en-US" dirty="0"/>
              <a:t>a) </a:t>
            </a:r>
            <a:r>
              <a:rPr lang="en-US" dirty="0">
                <a:solidFill>
                  <a:srgbClr val="FF0000"/>
                </a:solidFill>
              </a:rPr>
              <a:t>Basis Step</a:t>
            </a:r>
            <a:r>
              <a:rPr lang="en-US" dirty="0"/>
              <a:t>: n=1</a:t>
            </a:r>
          </a:p>
          <a:p>
            <a:pPr marL="628650" indent="-514350">
              <a:buNone/>
            </a:pPr>
            <a:r>
              <a:rPr lang="en-US" dirty="0"/>
              <a:t>	5(1)-1=1/2(3+5)</a:t>
            </a:r>
          </a:p>
          <a:p>
            <a:pPr marL="628650" indent="-514350">
              <a:buNone/>
            </a:pPr>
            <a:r>
              <a:rPr lang="en-US" dirty="0"/>
              <a:t>	4=4 (true)</a:t>
            </a:r>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186</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854075"/>
          </a:xfrm>
        </p:spPr>
        <p:txBody>
          <a:bodyPr/>
          <a:lstStyle/>
          <a:p>
            <a:r>
              <a:rPr lang="en-US" dirty="0"/>
              <a:t>Induction</a:t>
            </a:r>
          </a:p>
        </p:txBody>
      </p:sp>
      <p:sp>
        <p:nvSpPr>
          <p:cNvPr id="7" name="Text Placeholder 6"/>
          <p:cNvSpPr>
            <a:spLocks noGrp="1"/>
          </p:cNvSpPr>
          <p:nvPr>
            <p:ph type="body" idx="1"/>
          </p:nvPr>
        </p:nvSpPr>
        <p:spPr>
          <a:xfrm>
            <a:off x="762000" y="1143000"/>
            <a:ext cx="10515600" cy="5032375"/>
          </a:xfrm>
        </p:spPr>
        <p:txBody>
          <a:bodyPr/>
          <a:lstStyle/>
          <a:p>
            <a:r>
              <a:rPr lang="en-US" dirty="0"/>
              <a:t>b</a:t>
            </a:r>
            <a:r>
              <a:rPr lang="en-US" dirty="0">
                <a:solidFill>
                  <a:srgbClr val="FF0000"/>
                </a:solidFill>
              </a:rPr>
              <a:t>) Inductive step</a:t>
            </a:r>
            <a:r>
              <a:rPr lang="en-US" dirty="0"/>
              <a:t>: Assume true for n=k, show that it is true for n=k+1</a:t>
            </a:r>
          </a:p>
          <a:p>
            <a:r>
              <a:rPr lang="en-US" dirty="0"/>
              <a:t>Assume: 4+9+14+19+…+(5k-1)=k/2(3+5k)</a:t>
            </a:r>
          </a:p>
          <a:p>
            <a:r>
              <a:rPr lang="en-US" dirty="0"/>
              <a:t>Show: </a:t>
            </a:r>
            <a:r>
              <a:rPr lang="en-US" dirty="0">
                <a:solidFill>
                  <a:srgbClr val="FF0000"/>
                </a:solidFill>
              </a:rPr>
              <a:t>4+9+14+19+..+(5k-1)</a:t>
            </a:r>
            <a:r>
              <a:rPr lang="en-US" dirty="0"/>
              <a:t>+(5(k+1)-1)=k+1/2(3+5(k+1))</a:t>
            </a:r>
          </a:p>
          <a:p>
            <a:endParaRPr lang="en-US" dirty="0"/>
          </a:p>
          <a:p>
            <a:pPr lvl="2"/>
            <a:r>
              <a:rPr lang="en-US" sz="2800" dirty="0"/>
              <a:t>k/2(3+5k)+(5(k+1)-1)=k+1/2(3+5(k+1))</a:t>
            </a:r>
          </a:p>
          <a:p>
            <a:pPr lvl="2"/>
            <a:r>
              <a:rPr lang="en-US" sz="2800" dirty="0"/>
              <a:t>k/2(3+5k)+(5k+4)=k+1/2(3+5k+5))</a:t>
            </a:r>
          </a:p>
          <a:p>
            <a:pPr lvl="2"/>
            <a:r>
              <a:rPr lang="en-US" sz="2800" dirty="0"/>
              <a:t>3k/2+5k</a:t>
            </a:r>
            <a:r>
              <a:rPr lang="en-US" sz="2800" baseline="30000" dirty="0"/>
              <a:t>2 </a:t>
            </a:r>
            <a:r>
              <a:rPr lang="en-US" sz="2800" dirty="0"/>
              <a:t>+ 5k+4 = k+1/2(8+5k)</a:t>
            </a:r>
          </a:p>
          <a:p>
            <a:pPr lvl="2"/>
            <a:r>
              <a:rPr lang="en-US" sz="2800" dirty="0"/>
              <a:t>13k/2+5k</a:t>
            </a:r>
            <a:r>
              <a:rPr lang="en-US" sz="2800" baseline="30000" dirty="0"/>
              <a:t>2+</a:t>
            </a:r>
            <a:r>
              <a:rPr lang="en-US" sz="2800" dirty="0"/>
              <a:t> +4=8(k+1)/2+5k(k+1)/2</a:t>
            </a:r>
          </a:p>
          <a:p>
            <a:pPr lvl="2"/>
            <a:r>
              <a:rPr lang="en-US" sz="2800" dirty="0"/>
              <a:t>13k/2+5k</a:t>
            </a:r>
            <a:r>
              <a:rPr lang="en-US" sz="2800" baseline="30000" dirty="0"/>
              <a:t>2</a:t>
            </a:r>
            <a:r>
              <a:rPr lang="en-US" sz="2800" dirty="0"/>
              <a:t>+4 = 4k+4+5k</a:t>
            </a:r>
            <a:r>
              <a:rPr lang="en-US" sz="2800" baseline="30000" dirty="0"/>
              <a:t>2</a:t>
            </a:r>
            <a:r>
              <a:rPr lang="en-US" sz="2800" dirty="0"/>
              <a:t> +5k/2</a:t>
            </a:r>
          </a:p>
          <a:p>
            <a:pPr lvl="2"/>
            <a:r>
              <a:rPr lang="en-US" sz="2800" dirty="0"/>
              <a:t>13k/2+5k</a:t>
            </a:r>
            <a:r>
              <a:rPr lang="en-US" sz="2800" baseline="30000" dirty="0"/>
              <a:t>2</a:t>
            </a:r>
            <a:r>
              <a:rPr lang="en-US" sz="2800" dirty="0"/>
              <a:t>+4 = 13k/2+5k</a:t>
            </a:r>
            <a:r>
              <a:rPr lang="en-US" sz="2800" baseline="30000" dirty="0"/>
              <a:t>2</a:t>
            </a:r>
            <a:r>
              <a:rPr lang="en-US" sz="2800" dirty="0"/>
              <a:t>+4  (true)</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187</a:t>
            </a:fld>
            <a:endParaRPr lang="en-US"/>
          </a:p>
        </p:txBody>
      </p:sp>
      <p:cxnSp>
        <p:nvCxnSpPr>
          <p:cNvPr id="9" name="Straight Arrow Connector 8"/>
          <p:cNvCxnSpPr/>
          <p:nvPr/>
        </p:nvCxnSpPr>
        <p:spPr>
          <a:xfrm rot="5400000">
            <a:off x="3429794" y="3352006"/>
            <a:ext cx="456406" cy="794"/>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562600" y="2514600"/>
            <a:ext cx="914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324600" y="2438400"/>
            <a:ext cx="1600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696200" y="2514600"/>
            <a:ext cx="2057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Recurrence Relation</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188</a:t>
            </a:fld>
            <a:endParaRPr lang="en-US"/>
          </a:p>
        </p:txBody>
      </p:sp>
      <p:pic>
        <p:nvPicPr>
          <p:cNvPr id="6"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Recurrence</a:t>
            </a:r>
            <a:endParaRPr/>
          </a:p>
        </p:txBody>
      </p:sp>
      <p:sp>
        <p:nvSpPr>
          <p:cNvPr id="102" name="Google Shape;102;p15"/>
          <p:cNvSpPr txBox="1">
            <a:spLocks noGrp="1"/>
          </p:cNvSpPr>
          <p:nvPr>
            <p:ph type="body" idx="1"/>
          </p:nvPr>
        </p:nvSpPr>
        <p:spPr>
          <a:xfrm>
            <a:off x="527381" y="1700809"/>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Char char="•"/>
            </a:pPr>
            <a:r>
              <a:rPr lang="en-US" sz="2400" dirty="0"/>
              <a:t>Any problem can be solved either by writing </a:t>
            </a:r>
            <a:r>
              <a:rPr lang="en-US" sz="2400" b="1" dirty="0"/>
              <a:t>recursive algorithm</a:t>
            </a:r>
            <a:r>
              <a:rPr lang="en-US" sz="2400" dirty="0"/>
              <a:t> or by writing </a:t>
            </a:r>
            <a:r>
              <a:rPr lang="en-US" sz="2400" b="1" dirty="0"/>
              <a:t>non-recursive algorithm</a:t>
            </a:r>
            <a:r>
              <a:rPr lang="en-US" sz="2400" dirty="0"/>
              <a:t>. </a:t>
            </a:r>
          </a:p>
          <a:p>
            <a:pPr marL="342900" lvl="0" indent="-342900" algn="just" rtl="0">
              <a:spcBef>
                <a:spcPts val="0"/>
              </a:spcBef>
              <a:spcAft>
                <a:spcPts val="0"/>
              </a:spcAft>
              <a:buClr>
                <a:schemeClr val="dk1"/>
              </a:buClr>
              <a:buSzPts val="2400"/>
              <a:buChar char="•"/>
            </a:pPr>
            <a:endParaRPr/>
          </a:p>
          <a:p>
            <a:pPr marL="342900" lvl="0" indent="-342900" algn="just" rtl="0">
              <a:spcBef>
                <a:spcPts val="480"/>
              </a:spcBef>
              <a:spcAft>
                <a:spcPts val="0"/>
              </a:spcAft>
              <a:buClr>
                <a:schemeClr val="dk1"/>
              </a:buClr>
              <a:buSzPts val="2400"/>
              <a:buChar char="•"/>
            </a:pPr>
            <a:r>
              <a:rPr lang="en-US" sz="2400" dirty="0"/>
              <a:t>A recursive algorithm is one which makes a recursive call to itself with smaller inputs. We often use a </a:t>
            </a:r>
            <a:r>
              <a:rPr lang="en-US" sz="2400" b="1" dirty="0">
                <a:solidFill>
                  <a:srgbClr val="7030A0"/>
                </a:solidFill>
              </a:rPr>
              <a:t>recurrence relation to describe the running time of a recursive algorithm.</a:t>
            </a:r>
          </a:p>
          <a:p>
            <a:pPr marL="342900" lvl="0" indent="-342900" algn="just" rtl="0">
              <a:spcBef>
                <a:spcPts val="480"/>
              </a:spcBef>
              <a:spcAft>
                <a:spcPts val="0"/>
              </a:spcAft>
              <a:buClr>
                <a:schemeClr val="dk1"/>
              </a:buClr>
              <a:buSzPts val="2400"/>
              <a:buChar char="•"/>
            </a:pPr>
            <a:endParaRPr lang="en-US" sz="2400" b="1" dirty="0">
              <a:solidFill>
                <a:srgbClr val="7030A0"/>
              </a:solidFill>
            </a:endParaRPr>
          </a:p>
          <a:p>
            <a:pPr marL="342900" lvl="0" indent="-342900" algn="just" rtl="0">
              <a:spcBef>
                <a:spcPts val="480"/>
              </a:spcBef>
              <a:spcAft>
                <a:spcPts val="0"/>
              </a:spcAft>
              <a:buClr>
                <a:schemeClr val="dk1"/>
              </a:buClr>
              <a:buSzPts val="2400"/>
              <a:buChar char="•"/>
            </a:pPr>
            <a:r>
              <a:rPr lang="en-US" sz="2400" dirty="0">
                <a:latin typeface="Cambria" pitchFamily="18" charset="0"/>
                <a:ea typeface="Cambria" pitchFamily="18" charset="0"/>
              </a:rPr>
              <a:t>Recurrence relations often arise in calculating the time and space complexity of algorithms</a:t>
            </a:r>
            <a:endParaRPr sz="2400">
              <a:latin typeface="Cambria" pitchFamily="18" charset="0"/>
              <a:ea typeface="Cambria" pitchFamily="18" charset="0"/>
            </a:endParaRPr>
          </a:p>
          <a:p>
            <a:pPr marL="342900" lvl="0" indent="-215900" algn="just" rtl="0">
              <a:spcBef>
                <a:spcPts val="400"/>
              </a:spcBef>
              <a:spcAft>
                <a:spcPts val="0"/>
              </a:spcAft>
              <a:buClr>
                <a:schemeClr val="dk1"/>
              </a:buClr>
              <a:buSzPts val="2000"/>
              <a:buNone/>
            </a:pPr>
            <a:endParaRPr sz="2400">
              <a:latin typeface="Cambria" pitchFamily="18" charset="0"/>
              <a:ea typeface="Cambria" pitchFamily="18" charset="0"/>
            </a:endParaRPr>
          </a:p>
          <a:p>
            <a:pPr marL="342900" lvl="0" indent="-215900" algn="just" rtl="0">
              <a:spcBef>
                <a:spcPts val="400"/>
              </a:spcBef>
              <a:spcAft>
                <a:spcPts val="0"/>
              </a:spcAft>
              <a:buClr>
                <a:schemeClr val="dk1"/>
              </a:buClr>
              <a:buSzPts val="2000"/>
              <a:buNone/>
            </a:pPr>
            <a:endParaRPr sz="2400">
              <a:latin typeface="Cambria" pitchFamily="18" charset="0"/>
              <a:ea typeface="Cambria" pitchFamily="18" charset="0"/>
            </a:endParaRPr>
          </a:p>
        </p:txBody>
      </p:sp>
      <p:sp>
        <p:nvSpPr>
          <p:cNvPr id="103" name="Google Shape;103;p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189</a:t>
            </a:fld>
            <a:endParaRPr/>
          </a:p>
        </p:txBody>
      </p:sp>
      <p:pic>
        <p:nvPicPr>
          <p:cNvPr id="5"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body" idx="1"/>
          </p:nvPr>
        </p:nvSpPr>
        <p:spPr>
          <a:xfrm>
            <a:off x="1089890" y="1075055"/>
            <a:ext cx="9728575"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600"/>
              <a:buChar char="•"/>
            </a:pPr>
            <a:r>
              <a:rPr lang="en-US" sz="2600"/>
              <a:t>The general form of a for loop is</a:t>
            </a:r>
            <a:endParaRPr/>
          </a:p>
          <a:p>
            <a:pPr marL="0" lvl="0" indent="0" algn="l" rtl="0">
              <a:lnSpc>
                <a:spcPct val="100000"/>
              </a:lnSpc>
              <a:spcBef>
                <a:spcPts val="1200"/>
              </a:spcBef>
              <a:spcAft>
                <a:spcPts val="0"/>
              </a:spcAft>
              <a:buClr>
                <a:schemeClr val="dk1"/>
              </a:buClr>
              <a:buSzPts val="2600"/>
              <a:buNone/>
            </a:pPr>
            <a:endParaRPr sz="2600"/>
          </a:p>
          <a:p>
            <a:pPr marL="0" lvl="0" indent="0" algn="l" rtl="0">
              <a:lnSpc>
                <a:spcPct val="100000"/>
              </a:lnSpc>
              <a:spcBef>
                <a:spcPts val="1200"/>
              </a:spcBef>
              <a:spcAft>
                <a:spcPts val="0"/>
              </a:spcAft>
              <a:buClr>
                <a:schemeClr val="dk1"/>
              </a:buClr>
              <a:buSzPts val="2600"/>
              <a:buNone/>
            </a:pPr>
            <a:endParaRPr sz="2600"/>
          </a:p>
          <a:p>
            <a:pPr marL="0" lvl="0" indent="0" algn="l" rtl="0">
              <a:lnSpc>
                <a:spcPct val="100000"/>
              </a:lnSpc>
              <a:spcBef>
                <a:spcPts val="1200"/>
              </a:spcBef>
              <a:spcAft>
                <a:spcPts val="0"/>
              </a:spcAft>
              <a:buClr>
                <a:schemeClr val="dk1"/>
              </a:buClr>
              <a:buSzPts val="2600"/>
              <a:buNone/>
            </a:pPr>
            <a:endParaRPr sz="2600"/>
          </a:p>
          <a:p>
            <a:pPr marL="457200" lvl="1" indent="0" algn="just" rtl="0">
              <a:lnSpc>
                <a:spcPct val="110000"/>
              </a:lnSpc>
              <a:spcBef>
                <a:spcPts val="1200"/>
              </a:spcBef>
              <a:spcAft>
                <a:spcPts val="0"/>
              </a:spcAft>
              <a:buClr>
                <a:schemeClr val="dk1"/>
              </a:buClr>
              <a:buSzPts val="2200"/>
              <a:buNone/>
            </a:pPr>
            <a:r>
              <a:rPr lang="en-US" sz="2200"/>
              <a:t>Here valuel, value2, and </a:t>
            </a:r>
            <a:r>
              <a:rPr lang="en-US" sz="2200" i="1"/>
              <a:t>step</a:t>
            </a:r>
            <a:r>
              <a:rPr lang="en-US" sz="2200"/>
              <a:t> are arithmetic expression The clause "step </a:t>
            </a:r>
            <a:r>
              <a:rPr lang="en-US" sz="2200" i="1"/>
              <a:t>step</a:t>
            </a:r>
            <a:r>
              <a:rPr lang="en-US" sz="2200"/>
              <a:t>" is optional and taken as +1 if it does not occur. </a:t>
            </a:r>
            <a:r>
              <a:rPr lang="en-US" sz="2200" i="1"/>
              <a:t>Step </a:t>
            </a:r>
            <a:r>
              <a:rPr lang="en-US" sz="2200"/>
              <a:t>could either be positive or negative</a:t>
            </a:r>
            <a:endParaRPr/>
          </a:p>
          <a:p>
            <a:pPr marL="228600" lvl="0" indent="-228600" algn="l" rtl="0">
              <a:lnSpc>
                <a:spcPct val="110000"/>
              </a:lnSpc>
              <a:spcBef>
                <a:spcPts val="1200"/>
              </a:spcBef>
              <a:spcAft>
                <a:spcPts val="0"/>
              </a:spcAft>
              <a:buClr>
                <a:schemeClr val="dk1"/>
              </a:buClr>
              <a:buSzPts val="2600"/>
              <a:buChar char="•"/>
            </a:pPr>
            <a:r>
              <a:rPr lang="en-US" sz="2600"/>
              <a:t> A repeat-until statement is constructed as follows:</a:t>
            </a:r>
            <a:endParaRPr/>
          </a:p>
          <a:p>
            <a:pPr marL="0" lvl="0" indent="0" algn="l" rtl="0">
              <a:lnSpc>
                <a:spcPct val="100000"/>
              </a:lnSpc>
              <a:spcBef>
                <a:spcPts val="1200"/>
              </a:spcBef>
              <a:spcAft>
                <a:spcPts val="0"/>
              </a:spcAft>
              <a:buClr>
                <a:schemeClr val="dk1"/>
              </a:buClr>
              <a:buSzPts val="2800"/>
              <a:buNone/>
            </a:pPr>
            <a:endParaRPr/>
          </a:p>
        </p:txBody>
      </p:sp>
      <p:sp>
        <p:nvSpPr>
          <p:cNvPr id="205" name="Google Shape;20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pic>
        <p:nvPicPr>
          <p:cNvPr id="206" name="Google Shape;206;p28"/>
          <p:cNvPicPr preferRelativeResize="0"/>
          <p:nvPr/>
        </p:nvPicPr>
        <p:blipFill rotWithShape="1">
          <a:blip r:embed="rId3">
            <a:alphaModFix/>
          </a:blip>
          <a:srcRect/>
          <a:stretch/>
        </p:blipFill>
        <p:spPr>
          <a:xfrm>
            <a:off x="3349595" y="1631474"/>
            <a:ext cx="4638675" cy="1619250"/>
          </a:xfrm>
          <a:prstGeom prst="rect">
            <a:avLst/>
          </a:prstGeom>
          <a:noFill/>
          <a:ln>
            <a:noFill/>
          </a:ln>
        </p:spPr>
      </p:pic>
      <p:pic>
        <p:nvPicPr>
          <p:cNvPr id="207" name="Google Shape;207;p28"/>
          <p:cNvPicPr preferRelativeResize="0"/>
          <p:nvPr/>
        </p:nvPicPr>
        <p:blipFill rotWithShape="1">
          <a:blip r:embed="rId4">
            <a:alphaModFix/>
          </a:blip>
          <a:srcRect/>
          <a:stretch/>
        </p:blipFill>
        <p:spPr>
          <a:xfrm>
            <a:off x="2712143" y="5216049"/>
            <a:ext cx="2171700" cy="1533525"/>
          </a:xfrm>
          <a:prstGeom prst="rect">
            <a:avLst/>
          </a:prstGeom>
          <a:noFill/>
          <a:ln>
            <a:noFill/>
          </a:ln>
        </p:spPr>
      </p:pic>
      <p:sp>
        <p:nvSpPr>
          <p:cNvPr id="7" name="Date Placeholder 6"/>
          <p:cNvSpPr>
            <a:spLocks noGrp="1"/>
          </p:cNvSpPr>
          <p:nvPr>
            <p:ph type="dt" idx="10"/>
          </p:nvPr>
        </p:nvSpPr>
        <p:spPr/>
        <p:txBody>
          <a:bodyPr/>
          <a:lstStyle/>
          <a:p>
            <a:fld id="{B97FC3F1-2FA6-425B-9052-045B03860228}" type="datetime1">
              <a:rPr lang="en-US" smtClean="0"/>
              <a:pPr/>
              <a:t>4/1/2022</a:t>
            </a:fld>
            <a:endParaRPr lang="en-US"/>
          </a:p>
        </p:txBody>
      </p:sp>
    </p:spTree>
  </p:cSld>
  <p:clrMapOvr>
    <a:masterClrMapping/>
  </p:clrMapOvr>
  <p:transition spd="slow">
    <p:push/>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sldNum" idx="12"/>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ctr" rtl="0">
                <a:spcBef>
                  <a:spcPts val="0"/>
                </a:spcBef>
                <a:spcAft>
                  <a:spcPts val="0"/>
                </a:spcAft>
                <a:buNone/>
              </a:pPr>
              <a:t>190</a:t>
            </a:fld>
            <a:endParaRPr sz="1200" b="0" i="0" u="none" strike="noStrike" cap="none">
              <a:solidFill>
                <a:srgbClr val="888888"/>
              </a:solidFill>
              <a:latin typeface="Calibri"/>
              <a:ea typeface="Calibri"/>
              <a:cs typeface="Calibri"/>
              <a:sym typeface="Calibri"/>
            </a:endParaRPr>
          </a:p>
        </p:txBody>
      </p:sp>
      <p:sp>
        <p:nvSpPr>
          <p:cNvPr id="109" name="Google Shape;109;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Recurrences and Running Time</a:t>
            </a:r>
            <a:endParaRPr/>
          </a:p>
        </p:txBody>
      </p:sp>
      <p:sp>
        <p:nvSpPr>
          <p:cNvPr id="110" name="Google Shape;110;p16"/>
          <p:cNvSpPr txBox="1">
            <a:spLocks noGrp="1"/>
          </p:cNvSpPr>
          <p:nvPr>
            <p:ph type="body" idx="1"/>
          </p:nvPr>
        </p:nvSpPr>
        <p:spPr>
          <a:xfrm>
            <a:off x="467784" y="1214439"/>
            <a:ext cx="10972800" cy="5368925"/>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Clr>
                <a:schemeClr val="dk1"/>
              </a:buClr>
              <a:buSzPts val="2400"/>
              <a:buChar char="•"/>
            </a:pPr>
            <a:r>
              <a:rPr lang="en-US" sz="2400" b="1" dirty="0">
                <a:solidFill>
                  <a:srgbClr val="7030A0"/>
                </a:solidFill>
              </a:rPr>
              <a:t>An equation or inequality that describes a function in terms of its value on smaller inputs.</a:t>
            </a:r>
            <a:endParaRPr b="1">
              <a:solidFill>
                <a:srgbClr val="7030A0"/>
              </a:solidFill>
            </a:endParaRPr>
          </a:p>
          <a:p>
            <a:pPr marL="342900" lvl="0" indent="-342900" algn="l" rtl="0">
              <a:lnSpc>
                <a:spcPct val="130000"/>
              </a:lnSpc>
              <a:spcBef>
                <a:spcPts val="480"/>
              </a:spcBef>
              <a:spcAft>
                <a:spcPts val="0"/>
              </a:spcAft>
              <a:buClr>
                <a:schemeClr val="dk1"/>
              </a:buClr>
              <a:buSzPts val="2400"/>
              <a:buFont typeface="Calibri"/>
              <a:buNone/>
            </a:pPr>
            <a:r>
              <a:rPr lang="en-US" sz="2400" dirty="0">
                <a:solidFill>
                  <a:schemeClr val="dk1"/>
                </a:solidFill>
              </a:rPr>
              <a:t>				 </a:t>
            </a:r>
            <a:r>
              <a:rPr lang="en-US" sz="2400" dirty="0">
                <a:latin typeface="Comic Sans MS"/>
                <a:ea typeface="Comic Sans MS"/>
                <a:cs typeface="Comic Sans MS"/>
                <a:sym typeface="Comic Sans MS"/>
              </a:rPr>
              <a:t>T(n) = T(n-1) + n</a:t>
            </a:r>
            <a:endParaRPr sz="2400">
              <a:solidFill>
                <a:schemeClr val="dk1"/>
              </a:solidFill>
            </a:endParaRPr>
          </a:p>
          <a:p>
            <a:pPr marL="342900" lvl="0" indent="-342900" algn="l" rtl="0">
              <a:lnSpc>
                <a:spcPct val="130000"/>
              </a:lnSpc>
              <a:spcBef>
                <a:spcPts val="480"/>
              </a:spcBef>
              <a:spcAft>
                <a:spcPts val="0"/>
              </a:spcAft>
              <a:buClr>
                <a:srgbClr val="CC0000"/>
              </a:buClr>
              <a:buSzPts val="2400"/>
              <a:buChar char="•"/>
            </a:pPr>
            <a:r>
              <a:rPr lang="en-US" sz="2400" dirty="0">
                <a:solidFill>
                  <a:srgbClr val="CC0000"/>
                </a:solidFill>
              </a:rPr>
              <a:t>Recurrences arise when an algorithm contains recursive calls to itself</a:t>
            </a:r>
            <a:endParaRPr/>
          </a:p>
          <a:p>
            <a:pPr marL="342900" lvl="0" indent="-342900" algn="l" rtl="0">
              <a:lnSpc>
                <a:spcPct val="160000"/>
              </a:lnSpc>
              <a:spcBef>
                <a:spcPts val="480"/>
              </a:spcBef>
              <a:spcAft>
                <a:spcPts val="0"/>
              </a:spcAft>
              <a:buClr>
                <a:schemeClr val="dk1"/>
              </a:buClr>
              <a:buSzPts val="2400"/>
              <a:buChar char="•"/>
            </a:pPr>
            <a:r>
              <a:rPr lang="en-US" sz="2400" dirty="0"/>
              <a:t>What is the actual running time of the algorithm?</a:t>
            </a:r>
            <a:endParaRPr/>
          </a:p>
          <a:p>
            <a:pPr marL="342900" lvl="0" indent="-342900" algn="l" rtl="0">
              <a:lnSpc>
                <a:spcPct val="130000"/>
              </a:lnSpc>
              <a:spcBef>
                <a:spcPts val="480"/>
              </a:spcBef>
              <a:spcAft>
                <a:spcPts val="0"/>
              </a:spcAft>
              <a:buClr>
                <a:schemeClr val="dk1"/>
              </a:buClr>
              <a:buSzPts val="2400"/>
              <a:buChar char="•"/>
            </a:pPr>
            <a:r>
              <a:rPr lang="en-US" sz="2400" dirty="0"/>
              <a:t>Need to solve the recurrence	</a:t>
            </a:r>
            <a:endParaRPr/>
          </a:p>
          <a:p>
            <a:pPr marL="742950" lvl="1" indent="-285750" algn="l" rtl="0">
              <a:lnSpc>
                <a:spcPct val="130000"/>
              </a:lnSpc>
              <a:spcBef>
                <a:spcPts val="400"/>
              </a:spcBef>
              <a:spcAft>
                <a:spcPts val="0"/>
              </a:spcAft>
              <a:buClr>
                <a:schemeClr val="dk1"/>
              </a:buClr>
              <a:buSzPts val="2000"/>
              <a:buChar char="–"/>
            </a:pPr>
            <a:r>
              <a:rPr lang="en-US" sz="2000" dirty="0"/>
              <a:t>Find an explicit formula of the expression</a:t>
            </a:r>
            <a:endParaRPr/>
          </a:p>
          <a:p>
            <a:pPr marL="742950" lvl="1" indent="-285750" algn="l" rtl="0">
              <a:lnSpc>
                <a:spcPct val="130000"/>
              </a:lnSpc>
              <a:spcBef>
                <a:spcPts val="400"/>
              </a:spcBef>
              <a:spcAft>
                <a:spcPts val="0"/>
              </a:spcAft>
              <a:buClr>
                <a:schemeClr val="dk1"/>
              </a:buClr>
              <a:buSzPts val="2000"/>
              <a:buChar char="–"/>
            </a:pPr>
            <a:r>
              <a:rPr lang="en-US" sz="2000" dirty="0"/>
              <a:t>Bound the recurrence by an expression that involves n</a:t>
            </a:r>
            <a:endParaRPr/>
          </a:p>
        </p:txBody>
      </p:sp>
      <p:pic>
        <p:nvPicPr>
          <p:cNvPr id="5"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Recurrence Examples</a:t>
            </a:r>
            <a:endParaRPr/>
          </a:p>
        </p:txBody>
      </p:sp>
      <p:pic>
        <p:nvPicPr>
          <p:cNvPr id="116" name="Google Shape;116;p17"/>
          <p:cNvPicPr preferRelativeResize="0"/>
          <p:nvPr/>
        </p:nvPicPr>
        <p:blipFill rotWithShape="1">
          <a:blip r:embed="rId3">
            <a:alphaModFix/>
          </a:blip>
          <a:srcRect/>
          <a:stretch/>
        </p:blipFill>
        <p:spPr>
          <a:xfrm>
            <a:off x="203201" y="1905001"/>
            <a:ext cx="5363633" cy="1141413"/>
          </a:xfrm>
          <a:prstGeom prst="rect">
            <a:avLst/>
          </a:prstGeom>
          <a:noFill/>
          <a:ln w="9525" cap="flat" cmpd="sng">
            <a:solidFill>
              <a:schemeClr val="dk1"/>
            </a:solidFill>
            <a:prstDash val="solid"/>
            <a:miter lim="800000"/>
            <a:headEnd type="none" w="sm" len="sm"/>
            <a:tailEnd type="none" w="sm" len="sm"/>
          </a:ln>
        </p:spPr>
      </p:pic>
      <p:pic>
        <p:nvPicPr>
          <p:cNvPr id="117" name="Google Shape;117;p17"/>
          <p:cNvPicPr preferRelativeResize="0"/>
          <p:nvPr/>
        </p:nvPicPr>
        <p:blipFill rotWithShape="1">
          <a:blip r:embed="rId4">
            <a:alphaModFix/>
          </a:blip>
          <a:srcRect/>
          <a:stretch/>
        </p:blipFill>
        <p:spPr>
          <a:xfrm>
            <a:off x="6620934" y="1905000"/>
            <a:ext cx="5422900" cy="1144588"/>
          </a:xfrm>
          <a:prstGeom prst="rect">
            <a:avLst/>
          </a:prstGeom>
          <a:noFill/>
          <a:ln w="9525" cap="flat" cmpd="sng">
            <a:solidFill>
              <a:schemeClr val="dk1"/>
            </a:solidFill>
            <a:prstDash val="solid"/>
            <a:miter lim="800000"/>
            <a:headEnd type="none" w="sm" len="sm"/>
            <a:tailEnd type="none" w="sm" len="sm"/>
          </a:ln>
        </p:spPr>
      </p:pic>
      <p:pic>
        <p:nvPicPr>
          <p:cNvPr id="118" name="Google Shape;118;p17"/>
          <p:cNvPicPr preferRelativeResize="0"/>
          <p:nvPr/>
        </p:nvPicPr>
        <p:blipFill rotWithShape="1">
          <a:blip r:embed="rId5">
            <a:alphaModFix/>
          </a:blip>
          <a:srcRect/>
          <a:stretch/>
        </p:blipFill>
        <p:spPr>
          <a:xfrm>
            <a:off x="203201" y="4092575"/>
            <a:ext cx="5338233" cy="2159000"/>
          </a:xfrm>
          <a:prstGeom prst="rect">
            <a:avLst/>
          </a:prstGeom>
          <a:noFill/>
          <a:ln w="9525" cap="flat" cmpd="sng">
            <a:solidFill>
              <a:schemeClr val="dk1"/>
            </a:solidFill>
            <a:prstDash val="solid"/>
            <a:miter lim="800000"/>
            <a:headEnd type="none" w="sm" len="sm"/>
            <a:tailEnd type="none" w="sm" len="sm"/>
          </a:ln>
        </p:spPr>
      </p:pic>
      <p:pic>
        <p:nvPicPr>
          <p:cNvPr id="119" name="Google Shape;119;p17"/>
          <p:cNvPicPr preferRelativeResize="0"/>
          <p:nvPr/>
        </p:nvPicPr>
        <p:blipFill rotWithShape="1">
          <a:blip r:embed="rId6">
            <a:alphaModFix/>
          </a:blip>
          <a:srcRect/>
          <a:stretch/>
        </p:blipFill>
        <p:spPr>
          <a:xfrm>
            <a:off x="6400801" y="3867150"/>
            <a:ext cx="5643033" cy="2609850"/>
          </a:xfrm>
          <a:prstGeom prst="rect">
            <a:avLst/>
          </a:prstGeom>
          <a:noFill/>
          <a:ln w="9525" cap="flat" cmpd="sng">
            <a:solidFill>
              <a:schemeClr val="dk1"/>
            </a:solidFill>
            <a:prstDash val="solid"/>
            <a:miter lim="800000"/>
            <a:headEnd type="none" w="sm" len="sm"/>
            <a:tailEnd type="none" w="sm" len="sm"/>
          </a:ln>
        </p:spPr>
      </p:pic>
      <p:sp>
        <p:nvSpPr>
          <p:cNvPr id="120" name="Google Shape;120;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191</a:t>
            </a:fld>
            <a:endParaRPr/>
          </a:p>
        </p:txBody>
      </p:sp>
      <p:pic>
        <p:nvPicPr>
          <p:cNvPr id="8" name="Google Shape;218;p30"/>
          <p:cNvPicPr preferRelativeResize="0"/>
          <p:nvPr/>
        </p:nvPicPr>
        <p:blipFill rotWithShape="1">
          <a:blip r:embed="rId7">
            <a:alphaModFix/>
          </a:blip>
          <a:srcRect/>
          <a:stretch/>
        </p:blipFill>
        <p:spPr>
          <a:xfrm>
            <a:off x="10363200" y="228600"/>
            <a:ext cx="1481667" cy="7620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sldNum" idx="12"/>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pPr marL="0" marR="0" lvl="0" indent="0" algn="ctr" rtl="0">
                <a:spcBef>
                  <a:spcPts val="0"/>
                </a:spcBef>
                <a:spcAft>
                  <a:spcPts val="0"/>
                </a:spcAft>
                <a:buNone/>
              </a:pPr>
              <a:t>192</a:t>
            </a:fld>
            <a:endParaRPr sz="1200" b="0" i="0" u="none" strike="noStrike" cap="none">
              <a:solidFill>
                <a:srgbClr val="888888"/>
              </a:solidFill>
              <a:latin typeface="Calibri"/>
              <a:ea typeface="Calibri"/>
              <a:cs typeface="Calibri"/>
              <a:sym typeface="Calibri"/>
            </a:endParaRPr>
          </a:p>
        </p:txBody>
      </p:sp>
      <p:sp>
        <p:nvSpPr>
          <p:cNvPr id="126" name="Google Shape;126;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Example Recurrences</a:t>
            </a:r>
            <a:endParaRPr/>
          </a:p>
        </p:txBody>
      </p:sp>
      <p:sp>
        <p:nvSpPr>
          <p:cNvPr id="127" name="Google Shape;127;p18"/>
          <p:cNvSpPr txBox="1">
            <a:spLocks noGrp="1"/>
          </p:cNvSpPr>
          <p:nvPr>
            <p:ph type="body" idx="1"/>
          </p:nvPr>
        </p:nvSpPr>
        <p:spPr>
          <a:xfrm>
            <a:off x="609600" y="1295401"/>
            <a:ext cx="10972800" cy="4830764"/>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960"/>
              <a:buChar char="•"/>
            </a:pPr>
            <a:r>
              <a:rPr lang="en-US" sz="2960" dirty="0">
                <a:latin typeface="Comic Sans MS"/>
                <a:ea typeface="Comic Sans MS"/>
                <a:cs typeface="Comic Sans MS"/>
                <a:sym typeface="Comic Sans MS"/>
              </a:rPr>
              <a:t>T(n) = T(n-1) + n			Θ(n</a:t>
            </a:r>
            <a:r>
              <a:rPr lang="en-US" sz="2960" baseline="30000" dirty="0">
                <a:latin typeface="Comic Sans MS"/>
                <a:ea typeface="Comic Sans MS"/>
                <a:cs typeface="Comic Sans MS"/>
                <a:sym typeface="Comic Sans MS"/>
              </a:rPr>
              <a:t>2</a:t>
            </a:r>
            <a:r>
              <a:rPr lang="en-US" sz="2960" dirty="0">
                <a:latin typeface="Comic Sans MS"/>
                <a:ea typeface="Comic Sans MS"/>
                <a:cs typeface="Comic Sans MS"/>
                <a:sym typeface="Comic Sans MS"/>
              </a:rPr>
              <a:t>)</a:t>
            </a:r>
            <a:endParaRPr sz="2960">
              <a:latin typeface="Comic Sans MS"/>
              <a:ea typeface="Comic Sans MS"/>
              <a:cs typeface="Comic Sans MS"/>
              <a:sym typeface="Comic Sans MS"/>
            </a:endParaRPr>
          </a:p>
          <a:p>
            <a:pPr marL="742950" lvl="1" indent="-285750" algn="l" rtl="0">
              <a:lnSpc>
                <a:spcPct val="80000"/>
              </a:lnSpc>
              <a:spcBef>
                <a:spcPts val="518"/>
              </a:spcBef>
              <a:spcAft>
                <a:spcPts val="0"/>
              </a:spcAft>
              <a:buClr>
                <a:schemeClr val="dk1"/>
              </a:buClr>
              <a:buSzPts val="2590"/>
              <a:buChar char="–"/>
            </a:pPr>
            <a:r>
              <a:rPr lang="en-US" sz="2590" dirty="0"/>
              <a:t>Recursive algorithm that loops through the input to eliminate one item</a:t>
            </a:r>
            <a:endParaRPr/>
          </a:p>
          <a:p>
            <a:pPr marL="342900" lvl="0" indent="-342900" algn="l" rtl="0">
              <a:lnSpc>
                <a:spcPct val="80000"/>
              </a:lnSpc>
              <a:spcBef>
                <a:spcPts val="592"/>
              </a:spcBef>
              <a:spcAft>
                <a:spcPts val="0"/>
              </a:spcAft>
              <a:buClr>
                <a:schemeClr val="dk1"/>
              </a:buClr>
              <a:buSzPts val="2960"/>
              <a:buChar char="•"/>
            </a:pPr>
            <a:endParaRPr lang="en-US" sz="2960" dirty="0">
              <a:latin typeface="Comic Sans MS"/>
              <a:ea typeface="Comic Sans MS"/>
              <a:cs typeface="Comic Sans MS"/>
              <a:sym typeface="Comic Sans MS"/>
            </a:endParaRPr>
          </a:p>
          <a:p>
            <a:pPr marL="342900" lvl="0" indent="-342900" algn="l" rtl="0">
              <a:lnSpc>
                <a:spcPct val="80000"/>
              </a:lnSpc>
              <a:spcBef>
                <a:spcPts val="592"/>
              </a:spcBef>
              <a:spcAft>
                <a:spcPts val="0"/>
              </a:spcAft>
              <a:buClr>
                <a:schemeClr val="dk1"/>
              </a:buClr>
              <a:buSzPts val="2960"/>
              <a:buChar char="•"/>
            </a:pPr>
            <a:r>
              <a:rPr lang="en-US" sz="2960" dirty="0">
                <a:latin typeface="Comic Sans MS"/>
                <a:ea typeface="Comic Sans MS"/>
                <a:cs typeface="Comic Sans MS"/>
                <a:sym typeface="Comic Sans MS"/>
              </a:rPr>
              <a:t>T(n) = T(n/2) + c			Θ(</a:t>
            </a:r>
            <a:r>
              <a:rPr lang="en-US" sz="2960" dirty="0" err="1">
                <a:latin typeface="Comic Sans MS"/>
                <a:ea typeface="Comic Sans MS"/>
                <a:cs typeface="Comic Sans MS"/>
                <a:sym typeface="Comic Sans MS"/>
              </a:rPr>
              <a:t>lgn</a:t>
            </a:r>
            <a:r>
              <a:rPr lang="en-US" sz="2960" dirty="0">
                <a:latin typeface="Comic Sans MS"/>
                <a:ea typeface="Comic Sans MS"/>
                <a:cs typeface="Comic Sans MS"/>
                <a:sym typeface="Comic Sans MS"/>
              </a:rPr>
              <a:t>)</a:t>
            </a:r>
            <a:endParaRPr/>
          </a:p>
          <a:p>
            <a:pPr marL="742950" lvl="1" indent="-285750" algn="l" rtl="0">
              <a:lnSpc>
                <a:spcPct val="80000"/>
              </a:lnSpc>
              <a:spcBef>
                <a:spcPts val="518"/>
              </a:spcBef>
              <a:spcAft>
                <a:spcPts val="0"/>
              </a:spcAft>
              <a:buClr>
                <a:schemeClr val="dk1"/>
              </a:buClr>
              <a:buSzPts val="2590"/>
              <a:buChar char="–"/>
            </a:pPr>
            <a:r>
              <a:rPr lang="en-US" sz="2590" dirty="0"/>
              <a:t>Recursive algorithm that halves the input in one step</a:t>
            </a:r>
            <a:endParaRPr/>
          </a:p>
          <a:p>
            <a:pPr marL="342900" lvl="0" indent="-342900" algn="l" rtl="0">
              <a:lnSpc>
                <a:spcPct val="80000"/>
              </a:lnSpc>
              <a:spcBef>
                <a:spcPts val="592"/>
              </a:spcBef>
              <a:spcAft>
                <a:spcPts val="0"/>
              </a:spcAft>
              <a:buClr>
                <a:schemeClr val="dk1"/>
              </a:buClr>
              <a:buSzPts val="2960"/>
              <a:buChar char="•"/>
            </a:pPr>
            <a:endParaRPr lang="en-US" sz="2960" dirty="0">
              <a:latin typeface="Comic Sans MS"/>
              <a:ea typeface="Comic Sans MS"/>
              <a:cs typeface="Comic Sans MS"/>
              <a:sym typeface="Comic Sans MS"/>
            </a:endParaRPr>
          </a:p>
          <a:p>
            <a:pPr marL="342900" lvl="0" indent="-342900" algn="l" rtl="0">
              <a:lnSpc>
                <a:spcPct val="80000"/>
              </a:lnSpc>
              <a:spcBef>
                <a:spcPts val="592"/>
              </a:spcBef>
              <a:spcAft>
                <a:spcPts val="0"/>
              </a:spcAft>
              <a:buClr>
                <a:schemeClr val="dk1"/>
              </a:buClr>
              <a:buSzPts val="2960"/>
              <a:buChar char="•"/>
            </a:pPr>
            <a:r>
              <a:rPr lang="en-US" sz="2960" dirty="0">
                <a:latin typeface="Comic Sans MS"/>
                <a:ea typeface="Comic Sans MS"/>
                <a:cs typeface="Comic Sans MS"/>
                <a:sym typeface="Comic Sans MS"/>
              </a:rPr>
              <a:t>T(n) = T(n/2) + n			Θ(n)</a:t>
            </a:r>
            <a:endParaRPr/>
          </a:p>
          <a:p>
            <a:pPr marL="742950" lvl="1" indent="-285750" algn="l" rtl="0">
              <a:lnSpc>
                <a:spcPct val="80000"/>
              </a:lnSpc>
              <a:spcBef>
                <a:spcPts val="518"/>
              </a:spcBef>
              <a:spcAft>
                <a:spcPts val="0"/>
              </a:spcAft>
              <a:buClr>
                <a:schemeClr val="dk1"/>
              </a:buClr>
              <a:buSzPts val="2590"/>
              <a:buChar char="–"/>
            </a:pPr>
            <a:r>
              <a:rPr lang="en-US" sz="2590" dirty="0"/>
              <a:t>Recursive algorithm that halves the input but must examine every item in the input</a:t>
            </a:r>
            <a:endParaRPr/>
          </a:p>
          <a:p>
            <a:pPr marL="342900" lvl="0" indent="-342900" algn="l" rtl="0">
              <a:lnSpc>
                <a:spcPct val="80000"/>
              </a:lnSpc>
              <a:spcBef>
                <a:spcPts val="592"/>
              </a:spcBef>
              <a:spcAft>
                <a:spcPts val="0"/>
              </a:spcAft>
              <a:buClr>
                <a:schemeClr val="dk1"/>
              </a:buClr>
              <a:buSzPts val="2960"/>
              <a:buChar char="•"/>
            </a:pPr>
            <a:endParaRPr lang="en-US" sz="2960" dirty="0">
              <a:latin typeface="Comic Sans MS"/>
              <a:ea typeface="Comic Sans MS"/>
              <a:cs typeface="Comic Sans MS"/>
              <a:sym typeface="Comic Sans MS"/>
            </a:endParaRPr>
          </a:p>
          <a:p>
            <a:pPr marL="342900" lvl="0" indent="-342900" algn="l" rtl="0">
              <a:lnSpc>
                <a:spcPct val="80000"/>
              </a:lnSpc>
              <a:spcBef>
                <a:spcPts val="592"/>
              </a:spcBef>
              <a:spcAft>
                <a:spcPts val="0"/>
              </a:spcAft>
              <a:buClr>
                <a:schemeClr val="dk1"/>
              </a:buClr>
              <a:buSzPts val="2960"/>
              <a:buChar char="•"/>
            </a:pPr>
            <a:r>
              <a:rPr lang="en-US" sz="2960" dirty="0">
                <a:latin typeface="Comic Sans MS"/>
                <a:ea typeface="Comic Sans MS"/>
                <a:cs typeface="Comic Sans MS"/>
                <a:sym typeface="Comic Sans MS"/>
              </a:rPr>
              <a:t>T(n) = 2T(n/2) + 1			Θ(n)</a:t>
            </a:r>
            <a:endParaRPr/>
          </a:p>
          <a:p>
            <a:pPr marL="742950" lvl="1" indent="-285750" algn="l" rtl="0">
              <a:lnSpc>
                <a:spcPct val="80000"/>
              </a:lnSpc>
              <a:spcBef>
                <a:spcPts val="518"/>
              </a:spcBef>
              <a:spcAft>
                <a:spcPts val="0"/>
              </a:spcAft>
              <a:buClr>
                <a:schemeClr val="dk1"/>
              </a:buClr>
              <a:buSzPts val="2590"/>
              <a:buChar char="–"/>
            </a:pPr>
            <a:r>
              <a:rPr lang="en-US" sz="2590" dirty="0"/>
              <a:t>Recursive algorithm that splits the input into 2 halves and does a constant amount of other work</a:t>
            </a:r>
            <a:endParaRPr/>
          </a:p>
        </p:txBody>
      </p:sp>
      <p:pic>
        <p:nvPicPr>
          <p:cNvPr id="5"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Recursive Function and Tracing tree</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193</a:t>
            </a:fld>
            <a:endParaRPr lang="en-US" dirty="0"/>
          </a:p>
        </p:txBody>
      </p:sp>
      <p:pic>
        <p:nvPicPr>
          <p:cNvPr id="1026" name="Picture 2"/>
          <p:cNvPicPr>
            <a:picLocks noChangeAspect="1" noChangeArrowheads="1"/>
          </p:cNvPicPr>
          <p:nvPr/>
        </p:nvPicPr>
        <p:blipFill>
          <a:blip r:embed="rId2"/>
          <a:srcRect/>
          <a:stretch>
            <a:fillRect/>
          </a:stretch>
        </p:blipFill>
        <p:spPr bwMode="auto">
          <a:xfrm>
            <a:off x="838200" y="1828800"/>
            <a:ext cx="7522417" cy="4267200"/>
          </a:xfrm>
          <a:prstGeom prst="rect">
            <a:avLst/>
          </a:prstGeom>
          <a:noFill/>
          <a:ln w="9525">
            <a:noFill/>
            <a:miter lim="800000"/>
            <a:headEnd/>
            <a:tailEnd/>
          </a:ln>
          <a:effectLst/>
        </p:spPr>
      </p:pic>
      <p:sp>
        <p:nvSpPr>
          <p:cNvPr id="9" name="TextBox 8"/>
          <p:cNvSpPr txBox="1"/>
          <p:nvPr/>
        </p:nvSpPr>
        <p:spPr>
          <a:xfrm>
            <a:off x="8534400" y="1981200"/>
            <a:ext cx="3352800" cy="3970318"/>
          </a:xfrm>
          <a:prstGeom prst="rect">
            <a:avLst/>
          </a:prstGeom>
          <a:noFill/>
        </p:spPr>
        <p:txBody>
          <a:bodyPr wrap="square" rtlCol="0">
            <a:spAutoFit/>
          </a:bodyPr>
          <a:lstStyle/>
          <a:p>
            <a:r>
              <a:rPr lang="en-US" b="1" dirty="0"/>
              <a:t>Running time: </a:t>
            </a:r>
            <a:r>
              <a:rPr lang="en-US" dirty="0"/>
              <a:t>Test(3)</a:t>
            </a:r>
          </a:p>
          <a:p>
            <a:r>
              <a:rPr lang="en-US" dirty="0"/>
              <a:t>3 (</a:t>
            </a:r>
            <a:r>
              <a:rPr lang="en-US" dirty="0" err="1"/>
              <a:t>printf</a:t>
            </a:r>
            <a:r>
              <a:rPr lang="en-US" dirty="0"/>
              <a:t>), 4 (recursive call)</a:t>
            </a:r>
          </a:p>
          <a:p>
            <a:r>
              <a:rPr lang="en-US" dirty="0"/>
              <a:t>n (</a:t>
            </a:r>
            <a:r>
              <a:rPr lang="en-US" dirty="0" err="1"/>
              <a:t>printf</a:t>
            </a:r>
            <a:r>
              <a:rPr lang="en-US" dirty="0"/>
              <a:t>), n+1 (recursive call)</a:t>
            </a:r>
          </a:p>
          <a:p>
            <a:endParaRPr lang="en-US" dirty="0"/>
          </a:p>
          <a:p>
            <a:endParaRPr lang="en-US" b="1" dirty="0"/>
          </a:p>
          <a:p>
            <a:r>
              <a:rPr lang="en-US" b="1" dirty="0"/>
              <a:t>T(n)</a:t>
            </a:r>
          </a:p>
          <a:p>
            <a:r>
              <a:rPr lang="en-US" dirty="0"/>
              <a:t>n times print executes and n+1 function call occurs.</a:t>
            </a:r>
          </a:p>
          <a:p>
            <a:endParaRPr lang="en-US" dirty="0"/>
          </a:p>
          <a:p>
            <a:pPr>
              <a:buFont typeface="Wingdings"/>
              <a:buChar char="è"/>
            </a:pPr>
            <a:r>
              <a:rPr lang="en-US" dirty="0">
                <a:sym typeface="Wingdings" pitchFamily="2" charset="2"/>
              </a:rPr>
              <a:t>The amount of work done depends on the number of call so the time complexity is n+1</a:t>
            </a:r>
          </a:p>
          <a:p>
            <a:endParaRPr lang="en-US" dirty="0">
              <a:sym typeface="Wingdings" pitchFamily="2" charset="2"/>
            </a:endParaRPr>
          </a:p>
          <a:p>
            <a:pPr>
              <a:buFont typeface="Wingdings"/>
              <a:buChar char="è"/>
            </a:pPr>
            <a:r>
              <a:rPr lang="en-US" dirty="0">
                <a:sym typeface="Wingdings" pitchFamily="2" charset="2"/>
              </a:rPr>
              <a:t>f(n)=n+1</a:t>
            </a:r>
          </a:p>
          <a:p>
            <a:endParaRPr lang="en-US" dirty="0">
              <a:sym typeface="Wingdings" pitchFamily="2" charset="2"/>
            </a:endParaRPr>
          </a:p>
          <a:p>
            <a:pPr>
              <a:buFont typeface="Wingdings"/>
              <a:buChar char="è"/>
            </a:pPr>
            <a:r>
              <a:rPr lang="en-US" dirty="0">
                <a:sym typeface="Wingdings" pitchFamily="2" charset="2"/>
              </a:rPr>
              <a:t>Time complexity in notation= O(n)</a:t>
            </a:r>
          </a:p>
          <a:p>
            <a:pPr>
              <a:buFont typeface="Wingdings"/>
              <a:buChar char="è"/>
            </a:pPr>
            <a:r>
              <a:rPr lang="en-US" dirty="0">
                <a:sym typeface="Wingdings" pitchFamily="2" charset="2"/>
              </a:rPr>
              <a:t> Big O(n), Omega(n),Theta(n)</a:t>
            </a:r>
            <a:endParaRPr lang="en-US" dirty="0"/>
          </a:p>
          <a:p>
            <a:endParaRPr lang="en-US" dirty="0"/>
          </a:p>
        </p:txBody>
      </p:sp>
      <p:pic>
        <p:nvPicPr>
          <p:cNvPr id="7"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Recurrence Relation – Example 1</a:t>
            </a:r>
          </a:p>
        </p:txBody>
      </p:sp>
      <p:sp>
        <p:nvSpPr>
          <p:cNvPr id="7" name="Text Placeholder 6"/>
          <p:cNvSpPr>
            <a:spLocks noGrp="1"/>
          </p:cNvSpPr>
          <p:nvPr>
            <p:ph type="body" idx="1"/>
          </p:nvPr>
        </p:nvSpPr>
        <p:spPr/>
        <p:txBody>
          <a:bodyPr/>
          <a:lstStyle/>
          <a:p>
            <a:pPr lvl="8"/>
            <a:r>
              <a:rPr lang="en-US" dirty="0"/>
              <a:t>                                                            1                       n=0</a:t>
            </a:r>
          </a:p>
          <a:p>
            <a:pPr lvl="8"/>
            <a:r>
              <a:rPr lang="en-US" dirty="0"/>
              <a:t>                                    T(n)  =         </a:t>
            </a:r>
          </a:p>
          <a:p>
            <a:pPr lvl="8"/>
            <a:r>
              <a:rPr lang="en-US" dirty="0"/>
              <a:t>                                                            T(n-1)+1         n&gt;0</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194</a:t>
            </a:fld>
            <a:endParaRPr lang="en-US"/>
          </a:p>
        </p:txBody>
      </p:sp>
      <p:pic>
        <p:nvPicPr>
          <p:cNvPr id="2050" name="Picture 2"/>
          <p:cNvPicPr>
            <a:picLocks noChangeAspect="1" noChangeArrowheads="1"/>
          </p:cNvPicPr>
          <p:nvPr/>
        </p:nvPicPr>
        <p:blipFill>
          <a:blip r:embed="rId2"/>
          <a:srcRect/>
          <a:stretch>
            <a:fillRect/>
          </a:stretch>
        </p:blipFill>
        <p:spPr bwMode="auto">
          <a:xfrm>
            <a:off x="990600" y="1371601"/>
            <a:ext cx="5791200" cy="4819106"/>
          </a:xfrm>
          <a:prstGeom prst="rect">
            <a:avLst/>
          </a:prstGeom>
          <a:noFill/>
          <a:ln w="9525">
            <a:noFill/>
            <a:miter lim="800000"/>
            <a:headEnd/>
            <a:tailEnd/>
          </a:ln>
          <a:effectLst/>
        </p:spPr>
      </p:pic>
      <p:sp>
        <p:nvSpPr>
          <p:cNvPr id="8" name="Left Brace 7"/>
          <p:cNvSpPr/>
          <p:nvPr/>
        </p:nvSpPr>
        <p:spPr>
          <a:xfrm>
            <a:off x="7620000" y="1828800"/>
            <a:ext cx="457200" cy="1066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cxnSp>
        <p:nvCxnSpPr>
          <p:cNvPr id="11" name="Connector: Curved 10">
            <a:extLst>
              <a:ext uri="{FF2B5EF4-FFF2-40B4-BE49-F238E27FC236}">
                <a16:creationId xmlns:a16="http://schemas.microsoft.com/office/drawing/2014/main" id="{2D692992-8DFB-46B1-B8BD-687E55891DF2}"/>
              </a:ext>
            </a:extLst>
          </p:cNvPr>
          <p:cNvCxnSpPr/>
          <p:nvPr/>
        </p:nvCxnSpPr>
        <p:spPr>
          <a:xfrm rot="5400000">
            <a:off x="7277100" y="2552700"/>
            <a:ext cx="1295400" cy="457200"/>
          </a:xfrm>
          <a:prstGeom prst="curvedConnector3">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649DAC2B-7DF6-487A-8C75-3524E88C31E8}"/>
              </a:ext>
            </a:extLst>
          </p:cNvPr>
          <p:cNvSpPr txBox="1"/>
          <p:nvPr/>
        </p:nvSpPr>
        <p:spPr>
          <a:xfrm>
            <a:off x="7391400" y="3657600"/>
            <a:ext cx="2819400" cy="738664"/>
          </a:xfrm>
          <a:prstGeom prst="rect">
            <a:avLst/>
          </a:prstGeom>
          <a:noFill/>
        </p:spPr>
        <p:txBody>
          <a:bodyPr wrap="square" rtlCol="0">
            <a:spAutoFit/>
          </a:bodyPr>
          <a:lstStyle/>
          <a:p>
            <a:r>
              <a:rPr lang="en-US" dirty="0"/>
              <a:t>For this  time value cannot be zero, so having some constant value </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72E145-96A1-45C7-B083-FF401FE565FB}"/>
              </a:ext>
            </a:extLst>
          </p:cNvPr>
          <p:cNvPicPr>
            <a:picLocks noChangeAspect="1"/>
          </p:cNvPicPr>
          <p:nvPr/>
        </p:nvPicPr>
        <p:blipFill>
          <a:blip r:embed="rId2"/>
          <a:stretch>
            <a:fillRect/>
          </a:stretch>
        </p:blipFill>
        <p:spPr>
          <a:xfrm>
            <a:off x="2971800" y="156706"/>
            <a:ext cx="5553414" cy="6544588"/>
          </a:xfrm>
          <a:prstGeom prst="rect">
            <a:avLst/>
          </a:prstGeom>
        </p:spPr>
      </p:pic>
    </p:spTree>
    <p:extLst>
      <p:ext uri="{BB962C8B-B14F-4D97-AF65-F5344CB8AC3E}">
        <p14:creationId xmlns:p14="http://schemas.microsoft.com/office/powerpoint/2010/main" val="2238233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Recurrence Relation – Example 2</a:t>
            </a:r>
          </a:p>
        </p:txBody>
      </p:sp>
      <p:sp>
        <p:nvSpPr>
          <p:cNvPr id="7" name="Text Placeholder 6"/>
          <p:cNvSpPr>
            <a:spLocks noGrp="1"/>
          </p:cNvSpPr>
          <p:nvPr>
            <p:ph type="body" idx="1"/>
          </p:nvPr>
        </p:nvSpPr>
        <p:spPr/>
        <p:txBody>
          <a:bodyPr/>
          <a:lstStyle/>
          <a:p>
            <a:pPr lvl="8"/>
            <a:r>
              <a:rPr lang="en-US" dirty="0"/>
              <a:t>                                 T(n) = T(n-1) +2n+2</a:t>
            </a:r>
          </a:p>
          <a:p>
            <a:pPr lvl="8"/>
            <a:r>
              <a:rPr lang="en-US" dirty="0"/>
              <a:t>                                 </a:t>
            </a:r>
          </a:p>
          <a:p>
            <a:pPr lvl="8"/>
            <a:r>
              <a:rPr lang="en-US" dirty="0"/>
              <a:t>                                 T(n) = T(n-1) +  n      </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196</a:t>
            </a:fld>
            <a:endParaRPr lang="en-US" dirty="0"/>
          </a:p>
        </p:txBody>
      </p:sp>
      <p:pic>
        <p:nvPicPr>
          <p:cNvPr id="4098" name="Picture 2"/>
          <p:cNvPicPr>
            <a:picLocks noChangeAspect="1" noChangeArrowheads="1"/>
          </p:cNvPicPr>
          <p:nvPr/>
        </p:nvPicPr>
        <p:blipFill>
          <a:blip r:embed="rId2"/>
          <a:srcRect/>
          <a:stretch>
            <a:fillRect/>
          </a:stretch>
        </p:blipFill>
        <p:spPr bwMode="auto">
          <a:xfrm>
            <a:off x="1600200" y="1600200"/>
            <a:ext cx="4910137" cy="4579791"/>
          </a:xfrm>
          <a:prstGeom prst="rect">
            <a:avLst/>
          </a:prstGeom>
          <a:noFill/>
          <a:ln w="9525">
            <a:noFill/>
            <a:miter lim="800000"/>
            <a:headEnd/>
            <a:tailEnd/>
          </a:ln>
          <a:effectLst/>
        </p:spPr>
      </p:pic>
      <p:grpSp>
        <p:nvGrpSpPr>
          <p:cNvPr id="12" name="Group 11"/>
          <p:cNvGrpSpPr/>
          <p:nvPr/>
        </p:nvGrpSpPr>
        <p:grpSpPr>
          <a:xfrm>
            <a:off x="8153400" y="2133600"/>
            <a:ext cx="457200" cy="457200"/>
            <a:chOff x="8153400" y="2133600"/>
            <a:chExt cx="457200" cy="457200"/>
          </a:xfrm>
        </p:grpSpPr>
        <p:cxnSp>
          <p:nvCxnSpPr>
            <p:cNvPr id="9" name="Straight Arrow Connector 8"/>
            <p:cNvCxnSpPr/>
            <p:nvPr/>
          </p:nvCxnSpPr>
          <p:spPr>
            <a:xfrm rot="5400000">
              <a:off x="8230394" y="24376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Left Brace 9"/>
            <p:cNvSpPr/>
            <p:nvPr/>
          </p:nvSpPr>
          <p:spPr>
            <a:xfrm rot="16200000">
              <a:off x="8305800" y="1981200"/>
              <a:ext cx="152400" cy="45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Text Placeholder 6"/>
          <p:cNvSpPr txBox="1">
            <a:spLocks/>
          </p:cNvSpPr>
          <p:nvPr/>
        </p:nvSpPr>
        <p:spPr>
          <a:xfrm>
            <a:off x="838200" y="1828800"/>
            <a:ext cx="10515600" cy="4351338"/>
          </a:xfrm>
          <a:prstGeom prst="rect">
            <a:avLst/>
          </a:prstGeom>
          <a:noFill/>
          <a:ln>
            <a:noFill/>
          </a:ln>
        </p:spPr>
        <p:txBody>
          <a:bodyPr spcFirstLastPara="1" wrap="square" lIns="91425" tIns="45700" rIns="91425" bIns="45700" anchor="t" anchorCtr="0">
            <a:noAutofit/>
          </a:bodyPr>
          <a:lstStyle/>
          <a:p>
            <a:pPr marL="4114800" marR="0" lvl="8" indent="-342900" algn="l" defTabSz="914400" rtl="0" eaLnBrk="1" fontAlgn="auto" latinLnBrk="0" hangingPunct="1">
              <a:lnSpc>
                <a:spcPct val="90000"/>
              </a:lnSpc>
              <a:spcBef>
                <a:spcPts val="500"/>
              </a:spcBef>
              <a:spcAft>
                <a:spcPts val="0"/>
              </a:spcAft>
              <a:buClr>
                <a:schemeClr val="dk1"/>
              </a:buClr>
              <a:buSzPts val="1800"/>
              <a:buFont typeface="Arial"/>
              <a:buChar char="•"/>
              <a:tabLst/>
              <a:defRPr/>
            </a:pPr>
            <a:r>
              <a:rPr kumimoji="0" lang="en-US" sz="1800" b="0" i="0" u="none" strike="noStrike" kern="0" cap="none" spc="0" normalizeH="0" baseline="0" noProof="0" dirty="0">
                <a:ln>
                  <a:noFill/>
                </a:ln>
                <a:solidFill>
                  <a:schemeClr val="dk1"/>
                </a:solidFill>
                <a:effectLst/>
                <a:uLnTx/>
                <a:uFillTx/>
                <a:latin typeface="Cambria"/>
                <a:ea typeface="Cambria"/>
                <a:cs typeface="Cambria"/>
                <a:sym typeface="Cambria"/>
              </a:rPr>
              <a:t>                                 </a:t>
            </a:r>
          </a:p>
          <a:p>
            <a:pPr marL="4114800" marR="0" lvl="8" indent="-342900" algn="l" defTabSz="914400" rtl="0" eaLnBrk="1" fontAlgn="auto" latinLnBrk="0" hangingPunct="1">
              <a:lnSpc>
                <a:spcPct val="90000"/>
              </a:lnSpc>
              <a:spcBef>
                <a:spcPts val="500"/>
              </a:spcBef>
              <a:spcAft>
                <a:spcPts val="0"/>
              </a:spcAft>
              <a:buClr>
                <a:schemeClr val="dk1"/>
              </a:buClr>
              <a:buSzPts val="1800"/>
              <a:buFont typeface="Arial"/>
              <a:buChar char="•"/>
              <a:tabLst/>
              <a:defRPr/>
            </a:pPr>
            <a:endParaRPr lang="en-US" sz="1800" dirty="0">
              <a:solidFill>
                <a:schemeClr val="dk1"/>
              </a:solidFill>
              <a:latin typeface="Cambria"/>
              <a:ea typeface="Cambria"/>
              <a:cs typeface="Cambria"/>
              <a:sym typeface="Cambria"/>
            </a:endParaRPr>
          </a:p>
          <a:p>
            <a:pPr marL="4114800" marR="0" lvl="8" indent="-342900" algn="l" defTabSz="914400" rtl="0" eaLnBrk="1" fontAlgn="auto" latinLnBrk="0" hangingPunct="1">
              <a:lnSpc>
                <a:spcPct val="90000"/>
              </a:lnSpc>
              <a:spcBef>
                <a:spcPts val="500"/>
              </a:spcBef>
              <a:spcAft>
                <a:spcPts val="0"/>
              </a:spcAft>
              <a:buClr>
                <a:schemeClr val="dk1"/>
              </a:buClr>
              <a:buSzPts val="1800"/>
              <a:buFont typeface="Arial"/>
              <a:buChar char="•"/>
              <a:tabLst/>
              <a:defRPr/>
            </a:pPr>
            <a:endParaRPr kumimoji="0" lang="en-US" sz="1800" b="0" i="0" u="none" strike="noStrike" kern="0" cap="none" spc="0" normalizeH="0" baseline="0" noProof="0" dirty="0">
              <a:ln>
                <a:noFill/>
              </a:ln>
              <a:solidFill>
                <a:schemeClr val="dk1"/>
              </a:solidFill>
              <a:effectLst/>
              <a:uLnTx/>
              <a:uFillTx/>
              <a:latin typeface="Cambria"/>
              <a:ea typeface="Cambria"/>
              <a:cs typeface="Cambria"/>
              <a:sym typeface="Cambria"/>
            </a:endParaRPr>
          </a:p>
          <a:p>
            <a:pPr marL="3771900" marR="0" lvl="8" algn="l" defTabSz="914400" rtl="0" eaLnBrk="1" fontAlgn="auto" latinLnBrk="0" hangingPunct="1">
              <a:lnSpc>
                <a:spcPct val="90000"/>
              </a:lnSpc>
              <a:spcBef>
                <a:spcPts val="500"/>
              </a:spcBef>
              <a:spcAft>
                <a:spcPts val="0"/>
              </a:spcAft>
              <a:buClr>
                <a:schemeClr val="dk1"/>
              </a:buClr>
              <a:buSzPts val="1800"/>
              <a:tabLst/>
              <a:defRPr/>
            </a:pPr>
            <a:endParaRPr kumimoji="0" lang="en-US" sz="1800" b="0" i="0" u="none" strike="noStrike" kern="0" cap="none" spc="0" normalizeH="0" baseline="0" noProof="0" dirty="0">
              <a:ln>
                <a:noFill/>
              </a:ln>
              <a:solidFill>
                <a:schemeClr val="dk1"/>
              </a:solidFill>
              <a:effectLst/>
              <a:uLnTx/>
              <a:uFillTx/>
              <a:latin typeface="Cambria"/>
              <a:ea typeface="Cambria"/>
              <a:cs typeface="Cambria"/>
              <a:sym typeface="Cambria"/>
            </a:endParaRPr>
          </a:p>
          <a:p>
            <a:pPr marL="4114800" marR="0" lvl="8" indent="-342900" algn="l" defTabSz="914400" rtl="0" eaLnBrk="1" fontAlgn="auto" latinLnBrk="0" hangingPunct="1">
              <a:lnSpc>
                <a:spcPct val="90000"/>
              </a:lnSpc>
              <a:spcBef>
                <a:spcPts val="500"/>
              </a:spcBef>
              <a:spcAft>
                <a:spcPts val="0"/>
              </a:spcAft>
              <a:buClr>
                <a:schemeClr val="dk1"/>
              </a:buClr>
              <a:buSzPts val="1800"/>
              <a:buFont typeface="Arial"/>
              <a:buChar char="•"/>
              <a:tabLst/>
              <a:defRPr/>
            </a:pPr>
            <a:endParaRPr lang="en-US" sz="1800" dirty="0">
              <a:solidFill>
                <a:schemeClr val="dk1"/>
              </a:solidFill>
              <a:latin typeface="Cambria"/>
              <a:ea typeface="Cambria"/>
              <a:cs typeface="Cambria"/>
              <a:sym typeface="Cambria"/>
            </a:endParaRPr>
          </a:p>
          <a:p>
            <a:pPr marL="3771900" marR="0" lvl="8" algn="l" defTabSz="914400" rtl="0" eaLnBrk="1" fontAlgn="auto" latinLnBrk="0" hangingPunct="1">
              <a:lnSpc>
                <a:spcPct val="90000"/>
              </a:lnSpc>
              <a:spcBef>
                <a:spcPts val="500"/>
              </a:spcBef>
              <a:spcAft>
                <a:spcPts val="0"/>
              </a:spcAft>
              <a:buClr>
                <a:schemeClr val="dk1"/>
              </a:buClr>
              <a:buSzPts val="1800"/>
              <a:tabLst/>
              <a:defRPr/>
            </a:pPr>
            <a:r>
              <a:rPr kumimoji="0" lang="en-US" sz="1800" b="0" i="0" u="none" strike="noStrike" kern="0" cap="none" spc="0" normalizeH="0" baseline="0" noProof="0" dirty="0">
                <a:ln>
                  <a:noFill/>
                </a:ln>
                <a:solidFill>
                  <a:schemeClr val="dk1"/>
                </a:solidFill>
                <a:effectLst/>
                <a:uLnTx/>
                <a:uFillTx/>
                <a:latin typeface="Cambria"/>
                <a:ea typeface="Cambria"/>
                <a:cs typeface="Cambria"/>
                <a:sym typeface="Cambria"/>
              </a:rPr>
              <a:t>    </a:t>
            </a:r>
          </a:p>
        </p:txBody>
      </p:sp>
      <p:sp>
        <p:nvSpPr>
          <p:cNvPr id="15" name="Left Brace 14"/>
          <p:cNvSpPr/>
          <p:nvPr/>
        </p:nvSpPr>
        <p:spPr>
          <a:xfrm>
            <a:off x="7924800" y="3429000"/>
            <a:ext cx="304800" cy="121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6934200" y="3505200"/>
            <a:ext cx="4307589" cy="1015663"/>
          </a:xfrm>
          <a:prstGeom prst="rect">
            <a:avLst/>
          </a:prstGeom>
          <a:noFill/>
        </p:spPr>
        <p:txBody>
          <a:bodyPr wrap="square" rtlCol="0">
            <a:spAutoFit/>
          </a:bodyPr>
          <a:lstStyle/>
          <a:p>
            <a:pPr lvl="8"/>
            <a:r>
              <a:rPr lang="en-US" sz="2000" dirty="0"/>
              <a:t>                      1                   n=0</a:t>
            </a:r>
          </a:p>
          <a:p>
            <a:pPr lvl="8"/>
            <a:r>
              <a:rPr lang="en-US" sz="2000" dirty="0"/>
              <a:t>   T(n) =              </a:t>
            </a:r>
          </a:p>
          <a:p>
            <a:pPr lvl="8"/>
            <a:r>
              <a:rPr lang="en-US" sz="2000" dirty="0"/>
              <a:t>                     T(n-1) + n       </a:t>
            </a:r>
            <a:r>
              <a:rPr lang="en-US" sz="2000" dirty="0" err="1"/>
              <a:t>n</a:t>
            </a:r>
            <a:r>
              <a:rPr lang="en-US" sz="2000" dirty="0"/>
              <a:t>&gt;0</a:t>
            </a:r>
          </a:p>
        </p:txBody>
      </p:sp>
      <p:pic>
        <p:nvPicPr>
          <p:cNvPr id="18"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B455E-C1EF-4CBD-A6FA-C750D0C8D14D}"/>
              </a:ext>
            </a:extLst>
          </p:cNvPr>
          <p:cNvPicPr>
            <a:picLocks noChangeAspect="1"/>
          </p:cNvPicPr>
          <p:nvPr/>
        </p:nvPicPr>
        <p:blipFill>
          <a:blip r:embed="rId2"/>
          <a:stretch>
            <a:fillRect/>
          </a:stretch>
        </p:blipFill>
        <p:spPr>
          <a:xfrm>
            <a:off x="5715000" y="-7374"/>
            <a:ext cx="4782787" cy="6858000"/>
          </a:xfrm>
          <a:prstGeom prst="rect">
            <a:avLst/>
          </a:prstGeom>
        </p:spPr>
      </p:pic>
      <p:pic>
        <p:nvPicPr>
          <p:cNvPr id="8" name="Picture 2">
            <a:extLst>
              <a:ext uri="{FF2B5EF4-FFF2-40B4-BE49-F238E27FC236}">
                <a16:creationId xmlns:a16="http://schemas.microsoft.com/office/drawing/2014/main" id="{6C502196-4959-4EEC-B972-6497AA3A0220}"/>
              </a:ext>
            </a:extLst>
          </p:cNvPr>
          <p:cNvPicPr>
            <a:picLocks noChangeAspect="1" noChangeArrowheads="1"/>
          </p:cNvPicPr>
          <p:nvPr/>
        </p:nvPicPr>
        <p:blipFill>
          <a:blip r:embed="rId3"/>
          <a:srcRect/>
          <a:stretch>
            <a:fillRect/>
          </a:stretch>
        </p:blipFill>
        <p:spPr bwMode="auto">
          <a:xfrm>
            <a:off x="457200" y="1131730"/>
            <a:ext cx="4910137" cy="4579791"/>
          </a:xfrm>
          <a:prstGeom prst="rect">
            <a:avLst/>
          </a:prstGeom>
          <a:noFill/>
          <a:ln w="9525">
            <a:noFill/>
            <a:miter lim="800000"/>
            <a:headEnd/>
            <a:tailEnd/>
          </a:ln>
          <a:effectLst/>
        </p:spPr>
      </p:pic>
    </p:spTree>
    <p:extLst>
      <p:ext uri="{BB962C8B-B14F-4D97-AF65-F5344CB8AC3E}">
        <p14:creationId xmlns:p14="http://schemas.microsoft.com/office/powerpoint/2010/main" val="31346753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Recurrence Relation – Example 3</a:t>
            </a:r>
          </a:p>
        </p:txBody>
      </p:sp>
      <p:sp>
        <p:nvSpPr>
          <p:cNvPr id="7" name="Text Placeholder 6"/>
          <p:cNvSpPr>
            <a:spLocks noGrp="1"/>
          </p:cNvSpPr>
          <p:nvPr>
            <p:ph type="body" idx="1"/>
          </p:nvPr>
        </p:nvSpPr>
        <p:spPr>
          <a:xfrm>
            <a:off x="838200" y="1447801"/>
            <a:ext cx="5791200" cy="2438400"/>
          </a:xfrm>
        </p:spPr>
        <p:txBody>
          <a:bodyPr/>
          <a:lstStyle/>
          <a:p>
            <a:pPr fontAlgn="base">
              <a:buNone/>
            </a:pPr>
            <a:r>
              <a:rPr lang="en-US" sz="1800" dirty="0" err="1"/>
              <a:t>int</a:t>
            </a:r>
            <a:r>
              <a:rPr lang="en-US" sz="1800" dirty="0"/>
              <a:t> factorial(unsigned </a:t>
            </a:r>
            <a:r>
              <a:rPr lang="en-US" sz="1800" dirty="0" err="1"/>
              <a:t>int</a:t>
            </a:r>
            <a:r>
              <a:rPr lang="en-US" sz="1800" dirty="0"/>
              <a:t> n) </a:t>
            </a:r>
          </a:p>
          <a:p>
            <a:pPr fontAlgn="base">
              <a:buNone/>
            </a:pPr>
            <a:r>
              <a:rPr lang="en-US" sz="1800" dirty="0"/>
              <a:t>{ </a:t>
            </a:r>
          </a:p>
          <a:p>
            <a:pPr fontAlgn="base">
              <a:buNone/>
            </a:pPr>
            <a:r>
              <a:rPr lang="en-US" sz="1800" dirty="0"/>
              <a:t>    if (n == 0)   ------1</a:t>
            </a:r>
          </a:p>
          <a:p>
            <a:pPr fontAlgn="base">
              <a:buNone/>
            </a:pPr>
            <a:r>
              <a:rPr lang="en-US" sz="1800" dirty="0"/>
              <a:t>        return 1;  --------1</a:t>
            </a:r>
          </a:p>
          <a:p>
            <a:pPr fontAlgn="base">
              <a:buNone/>
            </a:pPr>
            <a:r>
              <a:rPr lang="en-US" sz="1800" dirty="0"/>
              <a:t>    return n * factorial(n - 1);  -------1 + T(n-1)</a:t>
            </a:r>
          </a:p>
          <a:p>
            <a:pPr fontAlgn="base">
              <a:buNone/>
            </a:pPr>
            <a:r>
              <a:rPr lang="en-US" sz="1800" dirty="0"/>
              <a:t>} </a:t>
            </a:r>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198</a:t>
            </a:fld>
            <a:endParaRPr lang="en-US"/>
          </a:p>
        </p:txBody>
      </p:sp>
      <p:sp>
        <p:nvSpPr>
          <p:cNvPr id="8" name="TextBox 7"/>
          <p:cNvSpPr txBox="1"/>
          <p:nvPr/>
        </p:nvSpPr>
        <p:spPr>
          <a:xfrm>
            <a:off x="7239000" y="1828800"/>
            <a:ext cx="3614807" cy="923330"/>
          </a:xfrm>
          <a:prstGeom prst="rect">
            <a:avLst/>
          </a:prstGeom>
          <a:noFill/>
        </p:spPr>
        <p:txBody>
          <a:bodyPr wrap="square" rtlCol="0">
            <a:spAutoFit/>
          </a:bodyPr>
          <a:lstStyle/>
          <a:p>
            <a:r>
              <a:rPr lang="en-US" sz="1800" dirty="0"/>
              <a:t>T(n)= 1+1+(n-1)+1= n-1</a:t>
            </a:r>
          </a:p>
          <a:p>
            <a:endParaRPr lang="en-US" sz="1800" dirty="0"/>
          </a:p>
          <a:p>
            <a:r>
              <a:rPr lang="en-US" sz="1800" dirty="0"/>
              <a:t>T(n)= O(n)</a:t>
            </a:r>
          </a:p>
        </p:txBody>
      </p:sp>
      <p:pic>
        <p:nvPicPr>
          <p:cNvPr id="1026" name="Picture 2"/>
          <p:cNvPicPr>
            <a:picLocks noChangeAspect="1" noChangeArrowheads="1"/>
          </p:cNvPicPr>
          <p:nvPr/>
        </p:nvPicPr>
        <p:blipFill>
          <a:blip r:embed="rId2"/>
          <a:srcRect/>
          <a:stretch>
            <a:fillRect/>
          </a:stretch>
        </p:blipFill>
        <p:spPr bwMode="auto">
          <a:xfrm>
            <a:off x="7772400" y="3048000"/>
            <a:ext cx="4114800" cy="3458497"/>
          </a:xfrm>
          <a:prstGeom prst="rect">
            <a:avLst/>
          </a:prstGeom>
          <a:noFill/>
          <a:ln w="9525">
            <a:noFill/>
            <a:miter lim="800000"/>
            <a:headEnd/>
            <a:tailEnd/>
          </a:ln>
          <a:effectLst/>
        </p:spPr>
      </p:pic>
      <p:sp>
        <p:nvSpPr>
          <p:cNvPr id="16" name="TextBox 15"/>
          <p:cNvSpPr txBox="1"/>
          <p:nvPr/>
        </p:nvSpPr>
        <p:spPr>
          <a:xfrm>
            <a:off x="457200" y="3810000"/>
            <a:ext cx="7124066" cy="830997"/>
          </a:xfrm>
          <a:prstGeom prst="rect">
            <a:avLst/>
          </a:prstGeom>
          <a:noFill/>
        </p:spPr>
        <p:txBody>
          <a:bodyPr wrap="none" rtlCol="0">
            <a:spAutoFit/>
          </a:bodyPr>
          <a:lstStyle/>
          <a:p>
            <a:r>
              <a:rPr lang="en-US" sz="1600" b="1" dirty="0">
                <a:solidFill>
                  <a:srgbClr val="00B050"/>
                </a:solidFill>
              </a:rPr>
              <a:t>T(n)=T(n-1) +1,</a:t>
            </a:r>
          </a:p>
          <a:p>
            <a:r>
              <a:rPr lang="en-US" sz="1600" dirty="0"/>
              <a:t>Where T(n-1) is the number of multiplications required to compute the F(n-1)</a:t>
            </a:r>
          </a:p>
          <a:p>
            <a:r>
              <a:rPr lang="en-US" sz="1600" dirty="0"/>
              <a:t>1 is one multiplication to multiply the F(n-1) by n.</a:t>
            </a:r>
          </a:p>
        </p:txBody>
      </p:sp>
      <p:sp>
        <p:nvSpPr>
          <p:cNvPr id="17" name="TextBox 16"/>
          <p:cNvSpPr txBox="1"/>
          <p:nvPr/>
        </p:nvSpPr>
        <p:spPr>
          <a:xfrm>
            <a:off x="533400" y="4876800"/>
            <a:ext cx="3352800" cy="1169551"/>
          </a:xfrm>
          <a:prstGeom prst="rect">
            <a:avLst/>
          </a:prstGeom>
          <a:noFill/>
        </p:spPr>
        <p:txBody>
          <a:bodyPr wrap="square" rtlCol="0">
            <a:spAutoFit/>
          </a:bodyPr>
          <a:lstStyle/>
          <a:p>
            <a:r>
              <a:rPr lang="en-US" b="1" dirty="0">
                <a:solidFill>
                  <a:srgbClr val="00B050"/>
                </a:solidFill>
              </a:rPr>
              <a:t>Recurrence Relation is</a:t>
            </a:r>
          </a:p>
          <a:p>
            <a:endParaRPr lang="en-US" dirty="0"/>
          </a:p>
          <a:p>
            <a:r>
              <a:rPr lang="en-US" dirty="0"/>
              <a:t>T(n)= 	1                  n=0</a:t>
            </a:r>
          </a:p>
          <a:p>
            <a:r>
              <a:rPr lang="en-US" dirty="0"/>
              <a:t>	</a:t>
            </a:r>
          </a:p>
          <a:p>
            <a:r>
              <a:rPr lang="en-US" dirty="0"/>
              <a:t>	T(n-1) +1     n&gt;0</a:t>
            </a:r>
          </a:p>
        </p:txBody>
      </p:sp>
      <p:sp>
        <p:nvSpPr>
          <p:cNvPr id="18" name="Left Brace 17"/>
          <p:cNvSpPr/>
          <p:nvPr/>
        </p:nvSpPr>
        <p:spPr>
          <a:xfrm>
            <a:off x="1066800" y="5257800"/>
            <a:ext cx="304800" cy="762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1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Home Assignment</a:t>
            </a:r>
          </a:p>
        </p:txBody>
      </p:sp>
      <p:sp>
        <p:nvSpPr>
          <p:cNvPr id="7" name="Text Placeholder 6"/>
          <p:cNvSpPr>
            <a:spLocks noGrp="1"/>
          </p:cNvSpPr>
          <p:nvPr>
            <p:ph type="body" idx="1"/>
          </p:nvPr>
        </p:nvSpPr>
        <p:spPr/>
        <p:txBody>
          <a:bodyPr/>
          <a:lstStyle/>
          <a:p>
            <a:r>
              <a:rPr lang="en-US" dirty="0"/>
              <a:t>Find the recurrence relation of the algorithm for </a:t>
            </a:r>
          </a:p>
          <a:p>
            <a:pPr marL="628650" indent="-514350">
              <a:buFont typeface="+mj-lt"/>
              <a:buAutoNum type="arabicPeriod"/>
            </a:pPr>
            <a:r>
              <a:rPr lang="en-US" dirty="0"/>
              <a:t>Fibonacci series.</a:t>
            </a:r>
          </a:p>
          <a:p>
            <a:pPr marL="628650" indent="-514350">
              <a:buFont typeface="+mj-lt"/>
              <a:buAutoNum type="arabicPeriod"/>
            </a:pPr>
            <a:r>
              <a:rPr lang="en-US" dirty="0"/>
              <a:t>Linear search</a:t>
            </a:r>
          </a:p>
          <a:p>
            <a:pPr marL="628650" indent="-514350">
              <a:buFont typeface="+mj-lt"/>
              <a:buAutoNum type="arabicPeriod"/>
            </a:pPr>
            <a:r>
              <a:rPr lang="en-US" dirty="0"/>
              <a:t>Binary Search</a:t>
            </a:r>
          </a:p>
          <a:p>
            <a:pPr marL="628650" indent="-514350">
              <a:buFont typeface="+mj-lt"/>
              <a:buAutoNum type="arabicPeriod"/>
            </a:pPr>
            <a:r>
              <a:rPr lang="en-US" dirty="0"/>
              <a:t>Insertion sort</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199</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1401618" y="217579"/>
            <a:ext cx="8580582" cy="97400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mbria"/>
              <a:buNone/>
            </a:pPr>
            <a:r>
              <a:rPr lang="en-US" sz="4400"/>
              <a:t>Introduction-Algorithm Design</a:t>
            </a:r>
            <a:endParaRPr sz="4400"/>
          </a:p>
        </p:txBody>
      </p:sp>
      <p:sp>
        <p:nvSpPr>
          <p:cNvPr id="95" name="Google Shape;95;p14"/>
          <p:cNvSpPr txBox="1">
            <a:spLocks noGrp="1"/>
          </p:cNvSpPr>
          <p:nvPr>
            <p:ph type="subTitle" idx="1"/>
          </p:nvPr>
        </p:nvSpPr>
        <p:spPr>
          <a:xfrm>
            <a:off x="932873" y="1339127"/>
            <a:ext cx="10233891" cy="522662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accent1"/>
              </a:buClr>
              <a:buSzPts val="2800"/>
              <a:buFont typeface="Arial"/>
              <a:buChar char="•"/>
            </a:pPr>
            <a:r>
              <a:rPr lang="en-US" sz="2800" b="1">
                <a:solidFill>
                  <a:schemeClr val="accent1"/>
                </a:solidFill>
              </a:rPr>
              <a:t>Session Learning Outcome-SLO</a:t>
            </a:r>
            <a:r>
              <a:rPr lang="en-US" sz="2800"/>
              <a:t>-To </a:t>
            </a:r>
            <a:r>
              <a:rPr lang="en-US"/>
              <a:t>understand why algorithm design is important. </a:t>
            </a:r>
            <a:endParaRPr/>
          </a:p>
          <a:p>
            <a:pPr marL="342900" lvl="0" indent="-342900" algn="l" rtl="0">
              <a:lnSpc>
                <a:spcPct val="90000"/>
              </a:lnSpc>
              <a:spcBef>
                <a:spcPts val="1000"/>
              </a:spcBef>
              <a:spcAft>
                <a:spcPts val="0"/>
              </a:spcAft>
              <a:buClr>
                <a:schemeClr val="accent1"/>
              </a:buClr>
              <a:buSzPts val="2800"/>
              <a:buFont typeface="Arial"/>
              <a:buChar char="•"/>
            </a:pPr>
            <a:r>
              <a:rPr lang="en-US" sz="2800" b="1">
                <a:solidFill>
                  <a:schemeClr val="accent1"/>
                </a:solidFill>
              </a:rPr>
              <a:t>Example </a:t>
            </a:r>
            <a:r>
              <a:rPr lang="en-US" sz="2800">
                <a:solidFill>
                  <a:schemeClr val="accent1"/>
                </a:solidFill>
              </a:rPr>
              <a:t>1 :</a:t>
            </a:r>
            <a:endParaRPr/>
          </a:p>
          <a:p>
            <a:pPr marL="457200" lvl="1" indent="0" algn="l" rtl="0">
              <a:lnSpc>
                <a:spcPct val="90000"/>
              </a:lnSpc>
              <a:spcBef>
                <a:spcPts val="500"/>
              </a:spcBef>
              <a:spcAft>
                <a:spcPts val="0"/>
              </a:spcAft>
              <a:buClr>
                <a:schemeClr val="dk1"/>
              </a:buClr>
              <a:buSzPts val="2000"/>
              <a:buNone/>
            </a:pPr>
            <a:r>
              <a:rPr lang="en-US"/>
              <a:t>Take 2 arrays A and B of 10</a:t>
            </a:r>
            <a:r>
              <a:rPr lang="en-US" baseline="30000"/>
              <a:t>10</a:t>
            </a:r>
            <a:r>
              <a:rPr lang="en-US"/>
              <a:t> entries each. Now write an algorithm to find common entries.</a:t>
            </a:r>
            <a:endParaRPr/>
          </a:p>
          <a:p>
            <a:pPr marL="342900" lvl="0" indent="-190500" algn="l" rtl="0">
              <a:lnSpc>
                <a:spcPct val="90000"/>
              </a:lnSpc>
              <a:spcBef>
                <a:spcPts val="1000"/>
              </a:spcBef>
              <a:spcAft>
                <a:spcPts val="0"/>
              </a:spcAft>
              <a:buClr>
                <a:schemeClr val="dk1"/>
              </a:buClr>
              <a:buSzPts val="2400"/>
              <a:buFont typeface="Arial"/>
              <a:buNone/>
            </a:pPr>
            <a:endParaRPr/>
          </a:p>
          <a:p>
            <a:pPr marL="0" lvl="0" indent="0" algn="l" rtl="0">
              <a:lnSpc>
                <a:spcPct val="90000"/>
              </a:lnSpc>
              <a:spcBef>
                <a:spcPts val="1000"/>
              </a:spcBef>
              <a:spcAft>
                <a:spcPts val="0"/>
              </a:spcAft>
              <a:buClr>
                <a:schemeClr val="dk1"/>
              </a:buClr>
              <a:buSzPts val="2400"/>
              <a:buNone/>
            </a:pPr>
            <a:endParaRPr baseline="30000"/>
          </a:p>
          <a:p>
            <a:pPr marL="0" lvl="0" indent="0" algn="l" rtl="0">
              <a:lnSpc>
                <a:spcPct val="90000"/>
              </a:lnSpc>
              <a:spcBef>
                <a:spcPts val="1000"/>
              </a:spcBef>
              <a:spcAft>
                <a:spcPts val="0"/>
              </a:spcAft>
              <a:buClr>
                <a:schemeClr val="dk1"/>
              </a:buClr>
              <a:buSzPts val="2400"/>
              <a:buNone/>
            </a:pPr>
            <a:endParaRPr/>
          </a:p>
        </p:txBody>
      </p:sp>
      <p:sp>
        <p:nvSpPr>
          <p:cNvPr id="97" name="Google Shape;9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pic>
        <p:nvPicPr>
          <p:cNvPr id="98" name="Google Shape;98;p14"/>
          <p:cNvPicPr preferRelativeResize="0"/>
          <p:nvPr/>
        </p:nvPicPr>
        <p:blipFill rotWithShape="1">
          <a:blip r:embed="rId3">
            <a:alphaModFix/>
          </a:blip>
          <a:srcRect/>
          <a:stretch/>
        </p:blipFill>
        <p:spPr>
          <a:xfrm>
            <a:off x="4632036" y="3129068"/>
            <a:ext cx="3652982" cy="3436687"/>
          </a:xfrm>
          <a:prstGeom prst="rect">
            <a:avLst/>
          </a:prstGeom>
          <a:noFill/>
          <a:ln>
            <a:noFill/>
          </a:ln>
        </p:spPr>
      </p:pic>
      <p:sp>
        <p:nvSpPr>
          <p:cNvPr id="7" name="Date Placeholder 6"/>
          <p:cNvSpPr>
            <a:spLocks noGrp="1"/>
          </p:cNvSpPr>
          <p:nvPr>
            <p:ph type="dt" idx="10"/>
          </p:nvPr>
        </p:nvSpPr>
        <p:spPr/>
        <p:txBody>
          <a:bodyPr/>
          <a:lstStyle/>
          <a:p>
            <a:fld id="{68A45DA7-F254-42BA-8A04-2E530D839D32}" type="datetime1">
              <a:rPr lang="en-US" smtClean="0"/>
              <a:pPr/>
              <a:t>4/1/2022</a:t>
            </a:fld>
            <a:endParaRPr lang="en-US"/>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body" idx="1"/>
          </p:nvPr>
        </p:nvSpPr>
        <p:spPr>
          <a:xfrm>
            <a:off x="1293090" y="628073"/>
            <a:ext cx="7317510" cy="563158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000"/>
              <a:buFont typeface="Cambria"/>
              <a:buAutoNum type="arabicPeriod" startAt="9"/>
            </a:pPr>
            <a:r>
              <a:rPr lang="en-US" sz="2000" b="1"/>
              <a:t>break – </a:t>
            </a:r>
            <a:endParaRPr/>
          </a:p>
          <a:p>
            <a:pPr marL="514350" lvl="0" indent="-514350" algn="l" rtl="0">
              <a:lnSpc>
                <a:spcPct val="90000"/>
              </a:lnSpc>
              <a:spcBef>
                <a:spcPts val="1000"/>
              </a:spcBef>
              <a:spcAft>
                <a:spcPts val="0"/>
              </a:spcAft>
              <a:buClr>
                <a:schemeClr val="dk1"/>
              </a:buClr>
              <a:buSzPts val="2000"/>
              <a:buFont typeface="Cambria"/>
              <a:buAutoNum type="arabicPeriod" startAt="9"/>
            </a:pPr>
            <a:r>
              <a:rPr lang="en-US" sz="2000" b="1"/>
              <a:t>return</a:t>
            </a:r>
            <a:endParaRPr/>
          </a:p>
          <a:p>
            <a:pPr marL="514350" lvl="0" indent="-514350" algn="l" rtl="0">
              <a:lnSpc>
                <a:spcPct val="90000"/>
              </a:lnSpc>
              <a:spcBef>
                <a:spcPts val="1000"/>
              </a:spcBef>
              <a:spcAft>
                <a:spcPts val="0"/>
              </a:spcAft>
              <a:buClr>
                <a:schemeClr val="dk1"/>
              </a:buClr>
              <a:buSzPts val="2000"/>
              <a:buFont typeface="Cambria"/>
              <a:buAutoNum type="arabicPeriod" startAt="9"/>
            </a:pPr>
            <a:r>
              <a:rPr lang="en-US" sz="2000" b="1"/>
              <a:t>Conditional statement has the following forms</a:t>
            </a:r>
            <a:endParaRPr/>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514350" algn="l" rtl="0">
              <a:lnSpc>
                <a:spcPct val="90000"/>
              </a:lnSpc>
              <a:spcBef>
                <a:spcPts val="1000"/>
              </a:spcBef>
              <a:spcAft>
                <a:spcPts val="0"/>
              </a:spcAft>
              <a:buClr>
                <a:schemeClr val="dk1"/>
              </a:buClr>
              <a:buSzPts val="2000"/>
              <a:buFont typeface="Cambria"/>
              <a:buAutoNum type="arabicPeriod" startAt="9"/>
            </a:pPr>
            <a:r>
              <a:rPr lang="en-US" sz="2000" b="1"/>
              <a:t>Multiple-decision statement as:</a:t>
            </a:r>
            <a:endParaRPr/>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387350" algn="l" rtl="0">
              <a:lnSpc>
                <a:spcPct val="90000"/>
              </a:lnSpc>
              <a:spcBef>
                <a:spcPts val="1000"/>
              </a:spcBef>
              <a:spcAft>
                <a:spcPts val="0"/>
              </a:spcAft>
              <a:buClr>
                <a:schemeClr val="dk1"/>
              </a:buClr>
              <a:buSzPts val="2000"/>
              <a:buFont typeface="Cambria"/>
              <a:buNone/>
            </a:pPr>
            <a:endParaRPr sz="2000"/>
          </a:p>
          <a:p>
            <a:pPr marL="514350" lvl="0" indent="-514350" algn="l" rtl="0">
              <a:lnSpc>
                <a:spcPct val="90000"/>
              </a:lnSpc>
              <a:spcBef>
                <a:spcPts val="1000"/>
              </a:spcBef>
              <a:spcAft>
                <a:spcPts val="0"/>
              </a:spcAft>
              <a:buClr>
                <a:schemeClr val="dk1"/>
              </a:buClr>
              <a:buSzPts val="2000"/>
              <a:buFont typeface="Cambria"/>
              <a:buAutoNum type="arabicPeriod" startAt="9"/>
            </a:pPr>
            <a:r>
              <a:rPr lang="en-US" sz="2000" b="1"/>
              <a:t>Input, output : </a:t>
            </a:r>
            <a:r>
              <a:rPr lang="en-US" sz="2000"/>
              <a:t>read, write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214" name="Google Shape;2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a:t>
            </a:fld>
            <a:endParaRPr/>
          </a:p>
        </p:txBody>
      </p:sp>
      <p:pic>
        <p:nvPicPr>
          <p:cNvPr id="215" name="Google Shape;215;p29"/>
          <p:cNvPicPr preferRelativeResize="0"/>
          <p:nvPr/>
        </p:nvPicPr>
        <p:blipFill rotWithShape="1">
          <a:blip r:embed="rId3">
            <a:alphaModFix/>
          </a:blip>
          <a:srcRect/>
          <a:stretch/>
        </p:blipFill>
        <p:spPr>
          <a:xfrm>
            <a:off x="2613342" y="1783124"/>
            <a:ext cx="5448300" cy="657225"/>
          </a:xfrm>
          <a:prstGeom prst="rect">
            <a:avLst/>
          </a:prstGeom>
          <a:noFill/>
          <a:ln>
            <a:noFill/>
          </a:ln>
        </p:spPr>
      </p:pic>
      <p:pic>
        <p:nvPicPr>
          <p:cNvPr id="216" name="Google Shape;216;p29"/>
          <p:cNvPicPr preferRelativeResize="0"/>
          <p:nvPr/>
        </p:nvPicPr>
        <p:blipFill rotWithShape="1">
          <a:blip r:embed="rId4">
            <a:alphaModFix/>
          </a:blip>
          <a:srcRect/>
          <a:stretch/>
        </p:blipFill>
        <p:spPr>
          <a:xfrm>
            <a:off x="2768340" y="3048866"/>
            <a:ext cx="3705225" cy="1838325"/>
          </a:xfrm>
          <a:prstGeom prst="rect">
            <a:avLst/>
          </a:prstGeom>
          <a:noFill/>
          <a:ln>
            <a:noFill/>
          </a:ln>
        </p:spPr>
      </p:pic>
      <p:sp>
        <p:nvSpPr>
          <p:cNvPr id="7" name="Date Placeholder 6"/>
          <p:cNvSpPr>
            <a:spLocks noGrp="1"/>
          </p:cNvSpPr>
          <p:nvPr>
            <p:ph type="dt" idx="10"/>
          </p:nvPr>
        </p:nvSpPr>
        <p:spPr/>
        <p:txBody>
          <a:bodyPr/>
          <a:lstStyle/>
          <a:p>
            <a:fld id="{C81DADB4-DAEB-48C2-BAB0-A11947A5C256}" type="datetime1">
              <a:rPr lang="en-US" smtClean="0"/>
              <a:pPr/>
              <a:t>4/1/2022</a:t>
            </a:fld>
            <a:endParaRPr lang="en-US"/>
          </a:p>
        </p:txBody>
      </p:sp>
    </p:spTree>
  </p:cSld>
  <p:clrMapOvr>
    <a:masterClrMapping/>
  </p:clrMapOvr>
  <p:transition spd="slow">
    <p:push/>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Solution of Recurrence Relations</a:t>
            </a:r>
            <a:endParaRPr/>
          </a:p>
        </p:txBody>
      </p:sp>
      <p:sp>
        <p:nvSpPr>
          <p:cNvPr id="151" name="Google Shape;151;p2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None/>
            </a:pPr>
            <a:r>
              <a:rPr lang="en-US"/>
              <a:t>There are four methods for solving Recurrence:</a:t>
            </a:r>
            <a:endParaRPr u="sng">
              <a:solidFill>
                <a:schemeClr val="hlink"/>
              </a:solidFill>
              <a:hlinkClick r:id="rId3"/>
            </a:endParaRPr>
          </a:p>
          <a:p>
            <a:pPr marL="342900" lvl="0" indent="-342900" algn="l" rtl="0">
              <a:spcBef>
                <a:spcPts val="640"/>
              </a:spcBef>
              <a:spcAft>
                <a:spcPts val="0"/>
              </a:spcAft>
              <a:buClr>
                <a:schemeClr val="dk1"/>
              </a:buClr>
              <a:buSzPts val="3200"/>
              <a:buChar char="•"/>
            </a:pPr>
            <a:r>
              <a:rPr lang="en-US" u="sng">
                <a:solidFill>
                  <a:schemeClr val="hlink"/>
                </a:solidFill>
                <a:hlinkClick r:id="rId3"/>
              </a:rPr>
              <a:t>Substitution Method</a:t>
            </a:r>
            <a:endParaRPr/>
          </a:p>
          <a:p>
            <a:pPr marL="342900" lvl="0" indent="-342900" algn="l" rtl="0">
              <a:spcBef>
                <a:spcPts val="640"/>
              </a:spcBef>
              <a:spcAft>
                <a:spcPts val="0"/>
              </a:spcAft>
              <a:buClr>
                <a:schemeClr val="dk1"/>
              </a:buClr>
              <a:buSzPts val="3200"/>
              <a:buChar char="•"/>
            </a:pPr>
            <a:r>
              <a:rPr lang="en-US" u="sng">
                <a:solidFill>
                  <a:schemeClr val="hlink"/>
                </a:solidFill>
                <a:hlinkClick r:id="rId3"/>
              </a:rPr>
              <a:t>Iteration Method</a:t>
            </a:r>
            <a:endParaRPr/>
          </a:p>
          <a:p>
            <a:pPr marL="342900" lvl="0" indent="-342900" algn="l" rtl="0">
              <a:spcBef>
                <a:spcPts val="640"/>
              </a:spcBef>
              <a:spcAft>
                <a:spcPts val="0"/>
              </a:spcAft>
              <a:buClr>
                <a:schemeClr val="dk1"/>
              </a:buClr>
              <a:buSzPts val="3200"/>
              <a:buChar char="•"/>
            </a:pPr>
            <a:r>
              <a:rPr lang="en-US" u="sng">
                <a:solidFill>
                  <a:schemeClr val="hlink"/>
                </a:solidFill>
                <a:hlinkClick r:id="rId4"/>
              </a:rPr>
              <a:t>Recursion Tree Method</a:t>
            </a:r>
            <a:endParaRPr/>
          </a:p>
          <a:p>
            <a:pPr marL="342900" lvl="0" indent="-342900" algn="l" rtl="0">
              <a:spcBef>
                <a:spcPts val="640"/>
              </a:spcBef>
              <a:spcAft>
                <a:spcPts val="0"/>
              </a:spcAft>
              <a:buClr>
                <a:schemeClr val="dk1"/>
              </a:buClr>
              <a:buSzPts val="3200"/>
              <a:buChar char="•"/>
            </a:pPr>
            <a:r>
              <a:rPr lang="en-US" u="sng">
                <a:solidFill>
                  <a:schemeClr val="hlink"/>
                </a:solidFill>
                <a:hlinkClick r:id="rId5"/>
              </a:rPr>
              <a:t>Master Method</a:t>
            </a:r>
            <a:endParaRPr/>
          </a:p>
          <a:p>
            <a:pPr marL="342900" lvl="0" indent="-139700" algn="l" rtl="0">
              <a:spcBef>
                <a:spcPts val="640"/>
              </a:spcBef>
              <a:spcAft>
                <a:spcPts val="0"/>
              </a:spcAft>
              <a:buClr>
                <a:schemeClr val="dk1"/>
              </a:buClr>
              <a:buSzPts val="3200"/>
              <a:buNone/>
            </a:pPr>
            <a:endParaRPr/>
          </a:p>
        </p:txBody>
      </p:sp>
      <p:sp>
        <p:nvSpPr>
          <p:cNvPr id="152" name="Google Shape;152;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200</a:t>
            </a:fld>
            <a:endParaRPr/>
          </a:p>
        </p:txBody>
      </p:sp>
      <p:pic>
        <p:nvPicPr>
          <p:cNvPr id="5" name="Google Shape;218;p30"/>
          <p:cNvPicPr preferRelativeResize="0"/>
          <p:nvPr/>
        </p:nvPicPr>
        <p:blipFill rotWithShape="1">
          <a:blip r:embed="rId6">
            <a:alphaModFix/>
          </a:blip>
          <a:srcRect/>
          <a:stretch/>
        </p:blipFill>
        <p:spPr>
          <a:xfrm>
            <a:off x="10363200" y="228600"/>
            <a:ext cx="1481667" cy="7620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Substitution Method</a:t>
            </a:r>
            <a:endParaRPr/>
          </a:p>
        </p:txBody>
      </p:sp>
      <p:sp>
        <p:nvSpPr>
          <p:cNvPr id="158" name="Google Shape;158;p22"/>
          <p:cNvSpPr txBox="1">
            <a:spLocks noGrp="1"/>
          </p:cNvSpPr>
          <p:nvPr>
            <p:ph type="body" idx="1"/>
          </p:nvPr>
        </p:nvSpPr>
        <p:spPr>
          <a:xfrm>
            <a:off x="609600" y="1196753"/>
            <a:ext cx="9829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The Substitution Method Consists of two main steps:</a:t>
            </a:r>
            <a:endParaRPr/>
          </a:p>
          <a:p>
            <a:pPr marL="914400" lvl="1" indent="-514350" algn="l" rtl="0">
              <a:spcBef>
                <a:spcPts val="560"/>
              </a:spcBef>
              <a:spcAft>
                <a:spcPts val="0"/>
              </a:spcAft>
              <a:buClr>
                <a:schemeClr val="dk1"/>
              </a:buClr>
              <a:buSzPts val="2800"/>
              <a:buFont typeface="Calibri"/>
              <a:buAutoNum type="arabicPeriod"/>
            </a:pPr>
            <a:r>
              <a:rPr lang="en-US" dirty="0"/>
              <a:t>Guess the Solution.</a:t>
            </a:r>
            <a:endParaRPr/>
          </a:p>
          <a:p>
            <a:pPr marL="914400" lvl="1" indent="-514350" algn="l" rtl="0">
              <a:spcBef>
                <a:spcPts val="560"/>
              </a:spcBef>
              <a:spcAft>
                <a:spcPts val="0"/>
              </a:spcAft>
              <a:buClr>
                <a:schemeClr val="dk1"/>
              </a:buClr>
              <a:buSzPts val="2800"/>
              <a:buFont typeface="Calibri"/>
              <a:buAutoNum type="arabicPeriod"/>
            </a:pPr>
            <a:r>
              <a:rPr lang="en-US" dirty="0"/>
              <a:t>Use the mathematical induction to find the boundary condition and shows that the guess is correct.</a:t>
            </a:r>
            <a:endParaRPr/>
          </a:p>
          <a:p>
            <a:pPr marL="914400" lvl="1" indent="-514350" algn="l" rtl="0">
              <a:spcBef>
                <a:spcPts val="560"/>
              </a:spcBef>
              <a:spcAft>
                <a:spcPts val="0"/>
              </a:spcAft>
              <a:buClr>
                <a:schemeClr val="dk1"/>
              </a:buClr>
              <a:buSzPts val="2800"/>
              <a:buNone/>
            </a:pPr>
            <a:r>
              <a:rPr lang="en-US" i="1" dirty="0">
                <a:latin typeface="Times New Roman"/>
                <a:ea typeface="Times New Roman"/>
                <a:cs typeface="Times New Roman"/>
                <a:sym typeface="Times New Roman"/>
              </a:rPr>
              <a:t>The substitution method can be used to establish either upper or lower bounds on a recurrence.</a:t>
            </a:r>
            <a:endParaRPr/>
          </a:p>
          <a:p>
            <a:pPr marL="342900" lvl="0" indent="-139700" algn="l" rtl="0">
              <a:spcBef>
                <a:spcPts val="640"/>
              </a:spcBef>
              <a:spcAft>
                <a:spcPts val="0"/>
              </a:spcAft>
              <a:buClr>
                <a:schemeClr val="dk1"/>
              </a:buClr>
              <a:buSzPts val="3200"/>
              <a:buNone/>
            </a:pPr>
            <a:endParaRPr/>
          </a:p>
        </p:txBody>
      </p:sp>
      <p:sp>
        <p:nvSpPr>
          <p:cNvPr id="159" name="Google Shape;159;p22"/>
          <p:cNvSpPr/>
          <p:nvPr/>
        </p:nvSpPr>
        <p:spPr>
          <a:xfrm>
            <a:off x="990600" y="3505200"/>
            <a:ext cx="9409045" cy="2308324"/>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endParaRPr sz="2400" b="1"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2400" b="1" i="0" u="none" strike="noStrike" cap="none" dirty="0">
                <a:solidFill>
                  <a:schemeClr val="dk1"/>
                </a:solidFill>
                <a:latin typeface="Calibri"/>
                <a:ea typeface="Calibri"/>
                <a:cs typeface="Calibri"/>
                <a:sym typeface="Calibri"/>
              </a:rPr>
              <a:t>Examples:</a:t>
            </a:r>
            <a:endParaRPr/>
          </a:p>
          <a:p>
            <a:pPr marL="914400" marR="0" lvl="2" indent="0" algn="l" rtl="0">
              <a:spcBef>
                <a:spcPts val="0"/>
              </a:spcBef>
              <a:spcAft>
                <a:spcPts val="0"/>
              </a:spcAft>
              <a:buNone/>
            </a:pPr>
            <a:r>
              <a:rPr lang="en-US" sz="2400" b="1" i="0" u="none" strike="noStrike" cap="none" dirty="0">
                <a:solidFill>
                  <a:schemeClr val="dk1"/>
                </a:solidFill>
                <a:latin typeface="Calibri"/>
                <a:ea typeface="Calibri"/>
                <a:cs typeface="Calibri"/>
                <a:sym typeface="Calibri"/>
              </a:rPr>
              <a:t>T(n) = 2T(n/2) + Θ(n) </a:t>
            </a:r>
          </a:p>
          <a:p>
            <a:pPr marL="914400" marR="0" lvl="2" indent="0" algn="l" rtl="0">
              <a:spcBef>
                <a:spcPts val="0"/>
              </a:spcBef>
              <a:spcAft>
                <a:spcPts val="0"/>
              </a:spcAft>
              <a:buNone/>
            </a:pPr>
            <a:r>
              <a:rPr lang="en-US" sz="2400" b="1" i="0" u="none" strike="noStrike" cap="none" dirty="0">
                <a:solidFill>
                  <a:schemeClr val="dk1"/>
                </a:solidFill>
                <a:latin typeface="Calibri"/>
                <a:ea typeface="Calibri"/>
                <a:cs typeface="Calibri"/>
                <a:sym typeface="Calibri"/>
              </a:rPr>
              <a:t>T(n) = Θ(n </a:t>
            </a:r>
            <a:r>
              <a:rPr lang="en-US" sz="2400" b="1" i="0" u="none" strike="noStrike" cap="none" dirty="0" err="1">
                <a:solidFill>
                  <a:schemeClr val="dk1"/>
                </a:solidFill>
                <a:latin typeface="Calibri"/>
                <a:ea typeface="Calibri"/>
                <a:cs typeface="Calibri"/>
                <a:sym typeface="Calibri"/>
              </a:rPr>
              <a:t>lg</a:t>
            </a:r>
            <a:r>
              <a:rPr lang="en-US" sz="2400" b="1" i="0" u="none" strike="noStrike" cap="none" dirty="0">
                <a:solidFill>
                  <a:schemeClr val="dk1"/>
                </a:solidFill>
                <a:latin typeface="Calibri"/>
                <a:ea typeface="Calibri"/>
                <a:cs typeface="Calibri"/>
                <a:sym typeface="Calibri"/>
              </a:rPr>
              <a:t> n)</a:t>
            </a:r>
            <a:endParaRPr/>
          </a:p>
          <a:p>
            <a:pPr marL="914400" marR="0" lvl="2" indent="0" algn="l" rtl="0">
              <a:spcBef>
                <a:spcPts val="0"/>
              </a:spcBef>
              <a:spcAft>
                <a:spcPts val="0"/>
              </a:spcAft>
              <a:buNone/>
            </a:pPr>
            <a:r>
              <a:rPr lang="en-US" sz="2400" b="1" i="0" u="none" strike="noStrike" cap="none" dirty="0">
                <a:solidFill>
                  <a:schemeClr val="dk1"/>
                </a:solidFill>
                <a:latin typeface="Calibri"/>
                <a:ea typeface="Calibri"/>
                <a:cs typeface="Calibri"/>
                <a:sym typeface="Calibri"/>
              </a:rPr>
              <a:t>T(n) = 2T(⎣n/2⎦) + n </a:t>
            </a:r>
            <a:endParaRPr/>
          </a:p>
        </p:txBody>
      </p:sp>
      <p:sp>
        <p:nvSpPr>
          <p:cNvPr id="160" name="Google Shape;160;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201</a:t>
            </a:fld>
            <a:endParaRPr/>
          </a:p>
        </p:txBody>
      </p:sp>
      <p:pic>
        <p:nvPicPr>
          <p:cNvPr id="6"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 </a:t>
            </a:r>
            <a:br>
              <a:rPr lang="en-US" dirty="0"/>
            </a:br>
            <a:r>
              <a:rPr lang="en-US" sz="3200" b="1" dirty="0">
                <a:solidFill>
                  <a:srgbClr val="7030A0"/>
                </a:solidFill>
              </a:rPr>
              <a:t>Forward Substitution</a:t>
            </a:r>
            <a:endParaRPr lang="en-US" dirty="0"/>
          </a:p>
        </p:txBody>
      </p:sp>
      <p:sp>
        <p:nvSpPr>
          <p:cNvPr id="7" name="Text Placeholder 6"/>
          <p:cNvSpPr>
            <a:spLocks noGrp="1"/>
          </p:cNvSpPr>
          <p:nvPr>
            <p:ph type="body" idx="1"/>
          </p:nvPr>
        </p:nvSpPr>
        <p:spPr/>
        <p:txBody>
          <a:bodyPr/>
          <a:lstStyle/>
          <a:p>
            <a:r>
              <a:rPr lang="en-US" dirty="0"/>
              <a:t>Take the Recurrence equation and  initial condition.</a:t>
            </a:r>
          </a:p>
          <a:p>
            <a:r>
              <a:rPr lang="en-US" dirty="0"/>
              <a:t>Put the initial condition in equation and look for the pattern</a:t>
            </a:r>
          </a:p>
          <a:p>
            <a:r>
              <a:rPr lang="en-US" dirty="0"/>
              <a:t>Guess the pattern</a:t>
            </a:r>
          </a:p>
          <a:p>
            <a:r>
              <a:rPr lang="en-US" dirty="0"/>
              <a:t>Prove that the guess pattern is correct using induction.</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202</a:t>
            </a:fld>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 </a:t>
            </a:r>
            <a:br>
              <a:rPr lang="en-US" dirty="0"/>
            </a:br>
            <a:r>
              <a:rPr lang="en-US" sz="3200" b="1" dirty="0">
                <a:solidFill>
                  <a:srgbClr val="7030A0"/>
                </a:solidFill>
              </a:rPr>
              <a:t>Forward Substitution</a:t>
            </a:r>
            <a:endParaRPr lang="en-US" dirty="0"/>
          </a:p>
        </p:txBody>
      </p:sp>
      <p:sp>
        <p:nvSpPr>
          <p:cNvPr id="7" name="Text Placeholder 6"/>
          <p:cNvSpPr>
            <a:spLocks noGrp="1"/>
          </p:cNvSpPr>
          <p:nvPr>
            <p:ph type="body" idx="1"/>
          </p:nvPr>
        </p:nvSpPr>
        <p:spPr/>
        <p:txBody>
          <a:bodyPr/>
          <a:lstStyle/>
          <a:p>
            <a:pPr marL="628650" indent="-514350">
              <a:buNone/>
            </a:pPr>
            <a:r>
              <a:rPr lang="en-US" sz="2000" dirty="0"/>
              <a:t>1.     Take the equation and initial condition</a:t>
            </a:r>
          </a:p>
          <a:p>
            <a:pPr marL="1085850" lvl="1" indent="-514350">
              <a:buNone/>
            </a:pPr>
            <a:r>
              <a:rPr lang="en-US" sz="2000" dirty="0"/>
              <a:t>T(n) = T(n-1) + n</a:t>
            </a:r>
          </a:p>
          <a:p>
            <a:pPr marL="576263" lvl="1" indent="-514350">
              <a:buNone/>
            </a:pPr>
            <a:r>
              <a:rPr lang="en-US" sz="2000" dirty="0"/>
              <a:t>         T(1)=1</a:t>
            </a:r>
          </a:p>
          <a:p>
            <a:pPr marL="576263" lvl="1" indent="-514350">
              <a:buNone/>
            </a:pPr>
            <a:r>
              <a:rPr lang="en-US" sz="2000" dirty="0"/>
              <a:t>2.     Look for the pattern</a:t>
            </a:r>
          </a:p>
          <a:p>
            <a:pPr marL="1085850" lvl="1" indent="-514350">
              <a:buNone/>
            </a:pPr>
            <a:r>
              <a:rPr lang="en-US" sz="2000" dirty="0"/>
              <a:t>T(1) = 1</a:t>
            </a:r>
          </a:p>
          <a:p>
            <a:pPr marL="1085850" lvl="1" indent="-514350">
              <a:buNone/>
            </a:pPr>
            <a:r>
              <a:rPr lang="en-US" sz="2000" dirty="0"/>
              <a:t>T(2) = T(2-1)+2 =T(1) +2=1+2=3</a:t>
            </a:r>
          </a:p>
          <a:p>
            <a:pPr marL="1085850" lvl="1" indent="-514350">
              <a:buNone/>
            </a:pPr>
            <a:r>
              <a:rPr lang="en-US" sz="2000" dirty="0"/>
              <a:t>T(3) = T(3-1)+3 =T(2) +3=3+3=6</a:t>
            </a:r>
          </a:p>
          <a:p>
            <a:pPr marL="1085850" lvl="1" indent="-514350">
              <a:buNone/>
            </a:pPr>
            <a:r>
              <a:rPr lang="en-US" sz="2000" dirty="0"/>
              <a:t>T(4)= T(4-1) + 4= T(3)+4= 6+4= 10</a:t>
            </a:r>
          </a:p>
          <a:p>
            <a:pPr marL="1085850" lvl="1" indent="-514350">
              <a:buNone/>
            </a:pPr>
            <a:r>
              <a:rPr lang="en-US" sz="2000" dirty="0"/>
              <a:t>T(5)= T(5-1) + 5= T(4)+5= 10+5= 15</a:t>
            </a:r>
          </a:p>
          <a:p>
            <a:pPr marL="1085850" lvl="1" indent="-514350">
              <a:buNone/>
            </a:pPr>
            <a:r>
              <a:rPr lang="en-US" sz="2000" dirty="0"/>
              <a:t>…….</a:t>
            </a:r>
          </a:p>
          <a:p>
            <a:pPr marL="1085850" lvl="1" indent="-514350">
              <a:buNone/>
            </a:pPr>
            <a:r>
              <a:rPr lang="en-US" sz="2000" dirty="0"/>
              <a:t>T(n)=1+3+6+10+…….n(n+1)/2</a:t>
            </a:r>
            <a:r>
              <a:rPr lang="en-US" sz="2000" dirty="0">
                <a:sym typeface="Wingdings" pitchFamily="2" charset="2"/>
              </a:rPr>
              <a:t>n(n+1)/2</a:t>
            </a:r>
            <a:r>
              <a:rPr lang="en-US" sz="2000" dirty="0"/>
              <a:t>     (summation of n numbers)</a:t>
            </a:r>
          </a:p>
          <a:p>
            <a:pPr marL="1085850" lvl="1" indent="-514350">
              <a:buNone/>
            </a:pPr>
            <a:r>
              <a:rPr lang="en-US" sz="2000" dirty="0"/>
              <a:t>= n</a:t>
            </a:r>
            <a:r>
              <a:rPr lang="en-US" sz="2000" baseline="30000" dirty="0"/>
              <a:t>2</a:t>
            </a:r>
            <a:r>
              <a:rPr lang="en-US" dirty="0"/>
              <a:t>/2 +n/2</a:t>
            </a:r>
            <a:r>
              <a:rPr lang="en-US" dirty="0">
                <a:sym typeface="Wingdings" pitchFamily="2" charset="2"/>
              </a:rPr>
              <a:t> O(</a:t>
            </a:r>
            <a:r>
              <a:rPr lang="en-US" dirty="0"/>
              <a:t>n</a:t>
            </a:r>
            <a:r>
              <a:rPr lang="en-US" baseline="30000" dirty="0"/>
              <a:t>2</a:t>
            </a:r>
            <a:r>
              <a:rPr lang="en-US" dirty="0">
                <a:sym typeface="Wingdings" pitchFamily="2" charset="2"/>
              </a:rPr>
              <a:t>)</a:t>
            </a:r>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203</a:t>
            </a:fld>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27EA9F-8323-4AE5-95EA-92510C3D76AF}"/>
              </a:ext>
            </a:extLst>
          </p:cNvPr>
          <p:cNvPicPr>
            <a:picLocks noChangeAspect="1"/>
          </p:cNvPicPr>
          <p:nvPr/>
        </p:nvPicPr>
        <p:blipFill>
          <a:blip r:embed="rId2"/>
          <a:stretch>
            <a:fillRect/>
          </a:stretch>
        </p:blipFill>
        <p:spPr>
          <a:xfrm>
            <a:off x="4386024" y="371048"/>
            <a:ext cx="4605576" cy="6115904"/>
          </a:xfrm>
          <a:prstGeom prst="rect">
            <a:avLst/>
          </a:prstGeom>
        </p:spPr>
      </p:pic>
      <p:sp>
        <p:nvSpPr>
          <p:cNvPr id="9" name="TextBox 8">
            <a:extLst>
              <a:ext uri="{FF2B5EF4-FFF2-40B4-BE49-F238E27FC236}">
                <a16:creationId xmlns:a16="http://schemas.microsoft.com/office/drawing/2014/main" id="{C38FFF00-9745-4056-9C59-DA632D76762E}"/>
              </a:ext>
            </a:extLst>
          </p:cNvPr>
          <p:cNvSpPr txBox="1"/>
          <p:nvPr/>
        </p:nvSpPr>
        <p:spPr>
          <a:xfrm rot="16200000">
            <a:off x="534888" y="3199465"/>
            <a:ext cx="6096000" cy="523220"/>
          </a:xfrm>
          <a:prstGeom prst="rect">
            <a:avLst/>
          </a:prstGeom>
          <a:noFill/>
        </p:spPr>
        <p:txBody>
          <a:bodyPr wrap="square">
            <a:spAutoFit/>
          </a:bodyPr>
          <a:lstStyle/>
          <a:p>
            <a:pPr algn="ctr"/>
            <a:r>
              <a:rPr lang="en-US" sz="2800" b="1" dirty="0">
                <a:solidFill>
                  <a:srgbClr val="7030A0"/>
                </a:solidFill>
              </a:rPr>
              <a:t>Forward Substitution</a:t>
            </a:r>
            <a:endParaRPr lang="en-IN" sz="2800" dirty="0"/>
          </a:p>
        </p:txBody>
      </p:sp>
    </p:spTree>
    <p:extLst>
      <p:ext uri="{BB962C8B-B14F-4D97-AF65-F5344CB8AC3E}">
        <p14:creationId xmlns:p14="http://schemas.microsoft.com/office/powerpoint/2010/main" val="32451816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 </a:t>
            </a:r>
            <a:br>
              <a:rPr lang="en-US" dirty="0"/>
            </a:br>
            <a:r>
              <a:rPr lang="en-US" sz="3200" b="1" dirty="0">
                <a:solidFill>
                  <a:srgbClr val="7030A0"/>
                </a:solidFill>
              </a:rPr>
              <a:t>Forward Substitution</a:t>
            </a:r>
            <a:endParaRPr lang="en-US" dirty="0"/>
          </a:p>
        </p:txBody>
      </p:sp>
      <p:sp>
        <p:nvSpPr>
          <p:cNvPr id="7" name="Text Placeholder 6"/>
          <p:cNvSpPr>
            <a:spLocks noGrp="1"/>
          </p:cNvSpPr>
          <p:nvPr>
            <p:ph type="body" idx="1"/>
          </p:nvPr>
        </p:nvSpPr>
        <p:spPr/>
        <p:txBody>
          <a:bodyPr/>
          <a:lstStyle/>
          <a:p>
            <a:pPr marL="628650" indent="-514350">
              <a:buAutoNum type="arabicPeriod" startAt="3"/>
            </a:pPr>
            <a:r>
              <a:rPr lang="en-US" sz="1800" dirty="0"/>
              <a:t>Guess the pattern as the above step.</a:t>
            </a:r>
          </a:p>
          <a:p>
            <a:pPr marL="628650" indent="-514350">
              <a:buNone/>
            </a:pPr>
            <a:r>
              <a:rPr lang="en-US" sz="1800" dirty="0"/>
              <a:t>				T(n) = n( n+1)/2</a:t>
            </a:r>
          </a:p>
          <a:p>
            <a:pPr marL="114300" indent="0">
              <a:buNone/>
            </a:pPr>
            <a:r>
              <a:rPr lang="en-US" sz="1800" dirty="0"/>
              <a:t>4.       Prove T(n) = n( n+1)/2 using induction</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205</a:t>
            </a:fld>
            <a:endParaRPr lang="en-US"/>
          </a:p>
        </p:txBody>
      </p:sp>
      <p:pic>
        <p:nvPicPr>
          <p:cNvPr id="1026" name="Picture 2"/>
          <p:cNvPicPr>
            <a:picLocks noChangeAspect="1" noChangeArrowheads="1"/>
          </p:cNvPicPr>
          <p:nvPr/>
        </p:nvPicPr>
        <p:blipFill>
          <a:blip r:embed="rId2"/>
          <a:srcRect/>
          <a:stretch>
            <a:fillRect/>
          </a:stretch>
        </p:blipFill>
        <p:spPr bwMode="auto">
          <a:xfrm>
            <a:off x="673235" y="3200400"/>
            <a:ext cx="5346565" cy="327411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213963" y="3067050"/>
            <a:ext cx="5978037" cy="3790950"/>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 </a:t>
            </a:r>
            <a:br>
              <a:rPr lang="en-US" dirty="0"/>
            </a:br>
            <a:r>
              <a:rPr lang="en-US" sz="3200" b="1" dirty="0">
                <a:solidFill>
                  <a:srgbClr val="7030A0"/>
                </a:solidFill>
              </a:rPr>
              <a:t>Forward Substitution</a:t>
            </a:r>
            <a:endParaRPr lang="en-US" dirty="0"/>
          </a:p>
        </p:txBody>
      </p:sp>
      <p:sp>
        <p:nvSpPr>
          <p:cNvPr id="7" name="Text Placeholder 6"/>
          <p:cNvSpPr>
            <a:spLocks noGrp="1"/>
          </p:cNvSpPr>
          <p:nvPr>
            <p:ph type="body" idx="1"/>
          </p:nvPr>
        </p:nvSpPr>
        <p:spPr>
          <a:xfrm>
            <a:off x="838200" y="1524000"/>
            <a:ext cx="10515600" cy="4652963"/>
          </a:xfrm>
        </p:spPr>
        <p:txBody>
          <a:bodyPr/>
          <a:lstStyle/>
          <a:p>
            <a:pPr algn="just"/>
            <a:r>
              <a:rPr lang="en-US" sz="2400" dirty="0"/>
              <a:t>This method make use of an initial condition in the initial term and value for the next term is generated.</a:t>
            </a:r>
          </a:p>
          <a:p>
            <a:pPr algn="just"/>
            <a:r>
              <a:rPr lang="en-US" sz="2400" dirty="0"/>
              <a:t>This process is continued until some formula is guessed. </a:t>
            </a:r>
          </a:p>
          <a:p>
            <a:pPr marL="981075">
              <a:buNone/>
            </a:pPr>
            <a:r>
              <a:rPr lang="en-US" sz="2000" dirty="0"/>
              <a:t>1.  T(n)=T(n-1) </a:t>
            </a:r>
            <a:r>
              <a:rPr lang="en-US" sz="2000" b="1" dirty="0">
                <a:solidFill>
                  <a:srgbClr val="FF0000"/>
                </a:solidFill>
              </a:rPr>
              <a:t>+ 1</a:t>
            </a:r>
          </a:p>
          <a:p>
            <a:pPr marL="981075">
              <a:buNone/>
            </a:pPr>
            <a:r>
              <a:rPr lang="en-US" sz="2000" dirty="0"/>
              <a:t>2. T(1)=T(0)+1=1+1=2</a:t>
            </a:r>
          </a:p>
          <a:p>
            <a:pPr marL="981075">
              <a:buNone/>
            </a:pPr>
            <a:r>
              <a:rPr lang="en-US" sz="2000" dirty="0"/>
              <a:t>      T(2)=T(1)+ 1=2+1=3</a:t>
            </a:r>
          </a:p>
          <a:p>
            <a:pPr marL="981075">
              <a:buNone/>
            </a:pPr>
            <a:r>
              <a:rPr lang="en-US" sz="2000" dirty="0"/>
              <a:t>       T(3)=T(2)+1=3+1=4 ….</a:t>
            </a:r>
          </a:p>
          <a:p>
            <a:pPr marL="981075">
              <a:buNone/>
            </a:pPr>
            <a:r>
              <a:rPr lang="en-US" sz="2000" dirty="0"/>
              <a:t> By observing the above generated equations, </a:t>
            </a:r>
          </a:p>
          <a:p>
            <a:pPr marL="981075">
              <a:buNone/>
            </a:pPr>
            <a:r>
              <a:rPr lang="en-US" sz="2000" dirty="0"/>
              <a:t>we can derive a formula,</a:t>
            </a:r>
          </a:p>
          <a:p>
            <a:pPr marL="981075">
              <a:buNone/>
            </a:pPr>
            <a:r>
              <a:rPr lang="en-US" sz="2000" dirty="0"/>
              <a:t>3. 1+2+3+…+(n+1)</a:t>
            </a:r>
            <a:r>
              <a:rPr lang="en-US" sz="2000" dirty="0">
                <a:sym typeface="Wingdings" pitchFamily="2" charset="2"/>
              </a:rPr>
              <a:t>T(n)=n+1</a:t>
            </a:r>
            <a:endParaRPr lang="en-US" sz="2000" dirty="0"/>
          </a:p>
          <a:p>
            <a:pPr marL="981075">
              <a:buNone/>
            </a:pPr>
            <a:r>
              <a:rPr lang="en-US" sz="2000" dirty="0"/>
              <a:t> </a:t>
            </a:r>
          </a:p>
          <a:p>
            <a:pPr marL="981075">
              <a:buNone/>
            </a:pPr>
            <a:endParaRPr lang="en-US" sz="20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206</a:t>
            </a:fld>
            <a:endParaRPr lang="en-US"/>
          </a:p>
        </p:txBody>
      </p:sp>
      <p:sp>
        <p:nvSpPr>
          <p:cNvPr id="9" name="TextBox 8"/>
          <p:cNvSpPr txBox="1"/>
          <p:nvPr/>
        </p:nvSpPr>
        <p:spPr>
          <a:xfrm>
            <a:off x="6705600" y="2971800"/>
            <a:ext cx="4724400" cy="3785652"/>
          </a:xfrm>
          <a:prstGeom prst="rect">
            <a:avLst/>
          </a:prstGeom>
          <a:noFill/>
        </p:spPr>
        <p:txBody>
          <a:bodyPr wrap="square" rtlCol="0">
            <a:spAutoFit/>
          </a:bodyPr>
          <a:lstStyle/>
          <a:p>
            <a:r>
              <a:rPr lang="en-US" sz="2000" b="1" dirty="0">
                <a:solidFill>
                  <a:srgbClr val="7030A0"/>
                </a:solidFill>
              </a:rPr>
              <a:t>4. Proof by Induction</a:t>
            </a:r>
          </a:p>
          <a:p>
            <a:r>
              <a:rPr lang="en-US" sz="2000" dirty="0">
                <a:solidFill>
                  <a:srgbClr val="002060"/>
                </a:solidFill>
              </a:rPr>
              <a:t>T(n) = T(n-1) + 1</a:t>
            </a:r>
          </a:p>
          <a:p>
            <a:r>
              <a:rPr lang="en-US" sz="2000" dirty="0">
                <a:solidFill>
                  <a:srgbClr val="002060"/>
                </a:solidFill>
                <a:sym typeface="Wingdings" pitchFamily="2" charset="2"/>
              </a:rPr>
              <a:t>1.  n=1, T(1)=T(1-1)+1</a:t>
            </a:r>
          </a:p>
          <a:p>
            <a:r>
              <a:rPr lang="en-US" sz="2000" dirty="0">
                <a:solidFill>
                  <a:srgbClr val="002060"/>
                </a:solidFill>
                <a:sym typeface="Wingdings" pitchFamily="2" charset="2"/>
              </a:rPr>
              <a:t>             T(1)=T(0)+1=1+1=2</a:t>
            </a:r>
          </a:p>
          <a:p>
            <a:r>
              <a:rPr lang="en-US" sz="2000" dirty="0">
                <a:solidFill>
                  <a:srgbClr val="002060"/>
                </a:solidFill>
                <a:sym typeface="Wingdings" pitchFamily="2" charset="2"/>
              </a:rPr>
              <a:t>2. Assume T(n) is true for T(n-1)</a:t>
            </a:r>
          </a:p>
          <a:p>
            <a:r>
              <a:rPr lang="en-US" sz="2000" dirty="0">
                <a:solidFill>
                  <a:srgbClr val="002060"/>
                </a:solidFill>
                <a:sym typeface="Wingdings" pitchFamily="2" charset="2"/>
              </a:rPr>
              <a:t>T(n-1)= (n-1) +1 =n (rule 2)</a:t>
            </a:r>
          </a:p>
          <a:p>
            <a:r>
              <a:rPr lang="en-US" sz="2000" dirty="0">
                <a:solidFill>
                  <a:srgbClr val="002060"/>
                </a:solidFill>
                <a:sym typeface="Wingdings" pitchFamily="2" charset="2"/>
              </a:rPr>
              <a:t>Prove T(n) is true for T(n) also</a:t>
            </a:r>
          </a:p>
          <a:p>
            <a:r>
              <a:rPr lang="en-US" sz="2000" dirty="0">
                <a:solidFill>
                  <a:srgbClr val="002060"/>
                </a:solidFill>
                <a:sym typeface="Wingdings" pitchFamily="2" charset="2"/>
              </a:rPr>
              <a:t>T(n)=</a:t>
            </a:r>
            <a:r>
              <a:rPr lang="en-US" sz="2000" b="1" dirty="0">
                <a:solidFill>
                  <a:srgbClr val="7030A0"/>
                </a:solidFill>
                <a:sym typeface="Wingdings" pitchFamily="2" charset="2"/>
              </a:rPr>
              <a:t>T(n-1)</a:t>
            </a:r>
            <a:r>
              <a:rPr lang="en-US" sz="2000" dirty="0">
                <a:solidFill>
                  <a:srgbClr val="002060"/>
                </a:solidFill>
                <a:sym typeface="Wingdings" pitchFamily="2" charset="2"/>
              </a:rPr>
              <a:t>+1</a:t>
            </a:r>
          </a:p>
          <a:p>
            <a:r>
              <a:rPr lang="en-US" sz="2000" dirty="0">
                <a:solidFill>
                  <a:srgbClr val="FF0000"/>
                </a:solidFill>
                <a:sym typeface="Wingdings" pitchFamily="2" charset="2"/>
              </a:rPr>
              <a:t>T(n) =</a:t>
            </a:r>
            <a:r>
              <a:rPr lang="en-US" sz="2000" b="1" dirty="0">
                <a:solidFill>
                  <a:srgbClr val="7030A0"/>
                </a:solidFill>
                <a:sym typeface="Wingdings" pitchFamily="2" charset="2"/>
              </a:rPr>
              <a:t>n</a:t>
            </a:r>
            <a:r>
              <a:rPr lang="en-US" sz="2000" dirty="0">
                <a:solidFill>
                  <a:srgbClr val="FF0000"/>
                </a:solidFill>
                <a:sym typeface="Wingdings" pitchFamily="2" charset="2"/>
              </a:rPr>
              <a:t>+1</a:t>
            </a:r>
            <a:r>
              <a:rPr lang="en-US" sz="2000" dirty="0">
                <a:solidFill>
                  <a:srgbClr val="002060"/>
                </a:solidFill>
                <a:sym typeface="Wingdings" pitchFamily="2" charset="2"/>
              </a:rPr>
              <a:t>  (true)</a:t>
            </a:r>
          </a:p>
          <a:p>
            <a:r>
              <a:rPr lang="en-US" sz="2000" dirty="0">
                <a:solidFill>
                  <a:srgbClr val="002060"/>
                </a:solidFill>
                <a:sym typeface="Wingdings" pitchFamily="2" charset="2"/>
              </a:rPr>
              <a:t>	</a:t>
            </a:r>
          </a:p>
          <a:p>
            <a:endParaRPr lang="en-US" sz="2000" dirty="0">
              <a:solidFill>
                <a:srgbClr val="002060"/>
              </a:solidFill>
              <a:sym typeface="Wingdings" pitchFamily="2" charset="2"/>
            </a:endParaRPr>
          </a:p>
          <a:p>
            <a:r>
              <a:rPr lang="en-US" sz="2000" dirty="0">
                <a:solidFill>
                  <a:srgbClr val="002060"/>
                </a:solidFill>
                <a:sym typeface="Wingdings" pitchFamily="2" charset="2"/>
              </a:rPr>
              <a:t>T(n)=O(n)</a:t>
            </a:r>
            <a:endParaRPr lang="en-US" sz="2000" dirty="0">
              <a:solidFill>
                <a:srgbClr val="002060"/>
              </a:solidFill>
            </a:endParaRPr>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 </a:t>
            </a:r>
            <a:br>
              <a:rPr lang="en-US" dirty="0"/>
            </a:br>
            <a:r>
              <a:rPr lang="en-US" sz="3200" b="1" dirty="0">
                <a:solidFill>
                  <a:srgbClr val="7030A0"/>
                </a:solidFill>
              </a:rPr>
              <a:t>Backward Substitution</a:t>
            </a:r>
          </a:p>
        </p:txBody>
      </p:sp>
      <p:sp>
        <p:nvSpPr>
          <p:cNvPr id="7" name="Text Placeholder 6"/>
          <p:cNvSpPr>
            <a:spLocks noGrp="1"/>
          </p:cNvSpPr>
          <p:nvPr>
            <p:ph type="body" idx="1"/>
          </p:nvPr>
        </p:nvSpPr>
        <p:spPr>
          <a:xfrm>
            <a:off x="762000" y="1828800"/>
            <a:ext cx="10515600" cy="4572000"/>
          </a:xfrm>
        </p:spPr>
        <p:txBody>
          <a:bodyPr/>
          <a:lstStyle/>
          <a:p>
            <a:pPr>
              <a:buNone/>
            </a:pPr>
            <a:r>
              <a:rPr lang="en-US" sz="2400" dirty="0"/>
              <a:t>Steps:</a:t>
            </a:r>
          </a:p>
          <a:p>
            <a:pPr marL="571500" indent="-457200">
              <a:buAutoNum type="arabicPeriod"/>
            </a:pPr>
            <a:r>
              <a:rPr lang="en-US" sz="2400" dirty="0"/>
              <a:t>Take the recursive equation and initial condition</a:t>
            </a:r>
          </a:p>
          <a:p>
            <a:pPr marL="571500" indent="-457200">
              <a:buAutoNum type="arabicPeriod"/>
            </a:pPr>
            <a:r>
              <a:rPr lang="en-US" sz="2400" dirty="0"/>
              <a:t>Guess the pattern</a:t>
            </a:r>
          </a:p>
          <a:p>
            <a:pPr marL="571500" indent="-457200">
              <a:buAutoNum type="arabicPeriod"/>
            </a:pPr>
            <a:r>
              <a:rPr lang="en-US" sz="2400" dirty="0"/>
              <a:t>Prove that guess pattern using induction</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207</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0E81A6-4132-4433-BA08-821B62A7129A}"/>
              </a:ext>
            </a:extLst>
          </p:cNvPr>
          <p:cNvPicPr>
            <a:picLocks noChangeAspect="1"/>
          </p:cNvPicPr>
          <p:nvPr/>
        </p:nvPicPr>
        <p:blipFill>
          <a:blip r:embed="rId2"/>
          <a:stretch>
            <a:fillRect/>
          </a:stretch>
        </p:blipFill>
        <p:spPr>
          <a:xfrm>
            <a:off x="1447151" y="556811"/>
            <a:ext cx="9297698" cy="5744377"/>
          </a:xfrm>
          <a:prstGeom prst="rect">
            <a:avLst/>
          </a:prstGeom>
        </p:spPr>
      </p:pic>
    </p:spTree>
    <p:extLst>
      <p:ext uri="{BB962C8B-B14F-4D97-AF65-F5344CB8AC3E}">
        <p14:creationId xmlns:p14="http://schemas.microsoft.com/office/powerpoint/2010/main" val="25222882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ACF06E-9A62-44A9-94DB-AC60B53E0828}"/>
              </a:ext>
            </a:extLst>
          </p:cNvPr>
          <p:cNvPicPr>
            <a:picLocks noChangeAspect="1"/>
          </p:cNvPicPr>
          <p:nvPr/>
        </p:nvPicPr>
        <p:blipFill>
          <a:blip r:embed="rId2"/>
          <a:stretch>
            <a:fillRect/>
          </a:stretch>
        </p:blipFill>
        <p:spPr>
          <a:xfrm>
            <a:off x="542586" y="237212"/>
            <a:ext cx="5553414" cy="6544588"/>
          </a:xfrm>
          <a:prstGeom prst="rect">
            <a:avLst/>
          </a:prstGeom>
        </p:spPr>
      </p:pic>
      <p:grpSp>
        <p:nvGrpSpPr>
          <p:cNvPr id="7" name="Group 6">
            <a:extLst>
              <a:ext uri="{FF2B5EF4-FFF2-40B4-BE49-F238E27FC236}">
                <a16:creationId xmlns:a16="http://schemas.microsoft.com/office/drawing/2014/main" id="{5948E357-2DE7-409B-996E-81B1CFDE638A}"/>
              </a:ext>
            </a:extLst>
          </p:cNvPr>
          <p:cNvGrpSpPr/>
          <p:nvPr/>
        </p:nvGrpSpPr>
        <p:grpSpPr>
          <a:xfrm>
            <a:off x="7010400" y="1524000"/>
            <a:ext cx="4412226" cy="4270125"/>
            <a:chOff x="7010400" y="1524000"/>
            <a:chExt cx="4412226" cy="4270125"/>
          </a:xfrm>
        </p:grpSpPr>
        <p:pic>
          <p:nvPicPr>
            <p:cNvPr id="8" name="Picture 7">
              <a:extLst>
                <a:ext uri="{FF2B5EF4-FFF2-40B4-BE49-F238E27FC236}">
                  <a16:creationId xmlns:a16="http://schemas.microsoft.com/office/drawing/2014/main" id="{E3FB6283-C8E6-4BF4-B517-74CD0EF586E1}"/>
                </a:ext>
              </a:extLst>
            </p:cNvPr>
            <p:cNvPicPr>
              <a:picLocks noChangeAspect="1"/>
            </p:cNvPicPr>
            <p:nvPr/>
          </p:nvPicPr>
          <p:blipFill>
            <a:blip r:embed="rId3"/>
            <a:stretch>
              <a:fillRect/>
            </a:stretch>
          </p:blipFill>
          <p:spPr>
            <a:xfrm>
              <a:off x="7010400" y="1524000"/>
              <a:ext cx="4412226" cy="4270125"/>
            </a:xfrm>
            <a:prstGeom prst="rect">
              <a:avLst/>
            </a:prstGeom>
          </p:spPr>
        </p:pic>
        <p:pic>
          <p:nvPicPr>
            <p:cNvPr id="5" name="Picture 4">
              <a:extLst>
                <a:ext uri="{FF2B5EF4-FFF2-40B4-BE49-F238E27FC236}">
                  <a16:creationId xmlns:a16="http://schemas.microsoft.com/office/drawing/2014/main" id="{0E8BEBE5-94F4-401D-9F2D-4DF2CC010340}"/>
                </a:ext>
              </a:extLst>
            </p:cNvPr>
            <p:cNvPicPr>
              <a:picLocks noChangeAspect="1"/>
            </p:cNvPicPr>
            <p:nvPr/>
          </p:nvPicPr>
          <p:blipFill>
            <a:blip r:embed="rId4"/>
            <a:stretch>
              <a:fillRect/>
            </a:stretch>
          </p:blipFill>
          <p:spPr>
            <a:xfrm>
              <a:off x="9372600" y="3257006"/>
              <a:ext cx="304800" cy="400594"/>
            </a:xfrm>
            <a:prstGeom prst="rect">
              <a:avLst/>
            </a:prstGeom>
          </p:spPr>
        </p:pic>
      </p:grpSp>
    </p:spTree>
    <p:extLst>
      <p:ext uri="{BB962C8B-B14F-4D97-AF65-F5344CB8AC3E}">
        <p14:creationId xmlns:p14="http://schemas.microsoft.com/office/powerpoint/2010/main" val="313199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body" idx="1"/>
          </p:nvPr>
        </p:nvSpPr>
        <p:spPr>
          <a:xfrm>
            <a:off x="1032453" y="1238567"/>
            <a:ext cx="9801802"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2000"/>
              <a:buFont typeface="Cambria"/>
              <a:buAutoNum type="arabicPeriod" startAt="14"/>
            </a:pPr>
            <a:r>
              <a:rPr lang="en-US" sz="2000" b="1"/>
              <a:t>Procedure:</a:t>
            </a:r>
            <a:r>
              <a:rPr lang="en-US" sz="2000"/>
              <a:t> </a:t>
            </a:r>
            <a:r>
              <a:rPr lang="en-US" sz="2000" b="1" i="1"/>
              <a:t>Algorithm</a:t>
            </a:r>
            <a:r>
              <a:rPr lang="en-US" sz="2000" i="1"/>
              <a:t>.</a:t>
            </a:r>
            <a:r>
              <a:rPr lang="en-US" sz="2000"/>
              <a:t> An algorithm consists of a heading and a body.</a:t>
            </a:r>
            <a:endParaRPr/>
          </a:p>
          <a:p>
            <a:pPr marL="228600" lvl="0" indent="-101600" algn="l" rtl="0">
              <a:lnSpc>
                <a:spcPct val="100000"/>
              </a:lnSpc>
              <a:spcBef>
                <a:spcPts val="1200"/>
              </a:spcBef>
              <a:spcAft>
                <a:spcPts val="0"/>
              </a:spcAft>
              <a:buClr>
                <a:schemeClr val="dk1"/>
              </a:buClr>
              <a:buSzPts val="2000"/>
              <a:buNone/>
            </a:pPr>
            <a:endParaRPr sz="2000"/>
          </a:p>
          <a:p>
            <a:pPr marL="457200" lvl="1" indent="0" algn="l" rtl="0">
              <a:lnSpc>
                <a:spcPct val="100000"/>
              </a:lnSpc>
              <a:spcBef>
                <a:spcPts val="1200"/>
              </a:spcBef>
              <a:spcAft>
                <a:spcPts val="0"/>
              </a:spcAft>
              <a:buClr>
                <a:schemeClr val="dk1"/>
              </a:buClr>
              <a:buSzPts val="1600"/>
              <a:buNone/>
            </a:pPr>
            <a:r>
              <a:rPr lang="en-US" sz="1600"/>
              <a:t>Where </a:t>
            </a:r>
            <a:r>
              <a:rPr lang="en-US" sz="1600" i="1"/>
              <a:t>Name </a:t>
            </a:r>
            <a:r>
              <a:rPr lang="en-US" sz="1600"/>
              <a:t>is procedure name and (&lt;parameter list&gt;) is a listing of the procedure parameters. The body has one or more (simple or compound)statements enclosed within braces {and } .</a:t>
            </a:r>
            <a:endParaRPr/>
          </a:p>
          <a:p>
            <a:pPr marL="0" lvl="0" indent="0" algn="l" rtl="0">
              <a:lnSpc>
                <a:spcPct val="100000"/>
              </a:lnSpc>
              <a:spcBef>
                <a:spcPts val="1200"/>
              </a:spcBef>
              <a:spcAft>
                <a:spcPts val="0"/>
              </a:spcAft>
              <a:buClr>
                <a:schemeClr val="dk1"/>
              </a:buClr>
              <a:buSzPts val="2000"/>
              <a:buNone/>
            </a:pPr>
            <a:r>
              <a:rPr lang="en-US" sz="2000" b="1"/>
              <a:t>Example of pseudocode:</a:t>
            </a:r>
            <a:endParaRPr/>
          </a:p>
          <a:p>
            <a:pPr marL="0" lvl="0" indent="0" algn="l" rtl="0">
              <a:lnSpc>
                <a:spcPct val="100000"/>
              </a:lnSpc>
              <a:spcBef>
                <a:spcPts val="1200"/>
              </a:spcBef>
              <a:spcAft>
                <a:spcPts val="0"/>
              </a:spcAft>
              <a:buClr>
                <a:schemeClr val="dk1"/>
              </a:buClr>
              <a:buSzPts val="2000"/>
              <a:buNone/>
            </a:pPr>
            <a:endParaRPr sz="2000"/>
          </a:p>
        </p:txBody>
      </p:sp>
      <p:sp>
        <p:nvSpPr>
          <p:cNvPr id="223" name="Google Shape;22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pic>
        <p:nvPicPr>
          <p:cNvPr id="224" name="Google Shape;224;p30"/>
          <p:cNvPicPr preferRelativeResize="0"/>
          <p:nvPr/>
        </p:nvPicPr>
        <p:blipFill rotWithShape="1">
          <a:blip r:embed="rId3">
            <a:alphaModFix/>
          </a:blip>
          <a:srcRect/>
          <a:stretch/>
        </p:blipFill>
        <p:spPr>
          <a:xfrm>
            <a:off x="2395826" y="1799662"/>
            <a:ext cx="3724275" cy="333375"/>
          </a:xfrm>
          <a:prstGeom prst="rect">
            <a:avLst/>
          </a:prstGeom>
          <a:noFill/>
          <a:ln>
            <a:noFill/>
          </a:ln>
        </p:spPr>
      </p:pic>
      <p:pic>
        <p:nvPicPr>
          <p:cNvPr id="225" name="Google Shape;225;p30"/>
          <p:cNvPicPr preferRelativeResize="0"/>
          <p:nvPr/>
        </p:nvPicPr>
        <p:blipFill rotWithShape="1">
          <a:blip r:embed="rId4">
            <a:alphaModFix/>
          </a:blip>
          <a:srcRect/>
          <a:stretch/>
        </p:blipFill>
        <p:spPr>
          <a:xfrm>
            <a:off x="2395826" y="3474475"/>
            <a:ext cx="6505575" cy="2676525"/>
          </a:xfrm>
          <a:prstGeom prst="rect">
            <a:avLst/>
          </a:prstGeom>
          <a:noFill/>
          <a:ln>
            <a:noFill/>
          </a:ln>
        </p:spPr>
      </p:pic>
      <p:sp>
        <p:nvSpPr>
          <p:cNvPr id="7" name="Date Placeholder 6"/>
          <p:cNvSpPr>
            <a:spLocks noGrp="1"/>
          </p:cNvSpPr>
          <p:nvPr>
            <p:ph type="dt" idx="10"/>
          </p:nvPr>
        </p:nvSpPr>
        <p:spPr/>
        <p:txBody>
          <a:bodyPr/>
          <a:lstStyle/>
          <a:p>
            <a:fld id="{62A8662B-A57B-4D95-923F-248AC78D7108}" type="datetime1">
              <a:rPr lang="en-US" smtClean="0"/>
              <a:pPr/>
              <a:t>4/1/2022</a:t>
            </a:fld>
            <a:endParaRPr lang="en-US"/>
          </a:p>
        </p:txBody>
      </p:sp>
    </p:spTree>
  </p:cSld>
  <p:clrMapOvr>
    <a:masterClrMapping/>
  </p:clrMapOvr>
  <p:transition spd="slow">
    <p:push/>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 </a:t>
            </a:r>
            <a:br>
              <a:rPr lang="en-US" dirty="0"/>
            </a:br>
            <a:r>
              <a:rPr lang="en-US" sz="3200" b="1" dirty="0">
                <a:solidFill>
                  <a:srgbClr val="7030A0"/>
                </a:solidFill>
              </a:rPr>
              <a:t>Backward Substitution</a:t>
            </a:r>
          </a:p>
        </p:txBody>
      </p:sp>
      <p:sp>
        <p:nvSpPr>
          <p:cNvPr id="7" name="Text Placeholder 6"/>
          <p:cNvSpPr>
            <a:spLocks noGrp="1"/>
          </p:cNvSpPr>
          <p:nvPr>
            <p:ph type="body" idx="1"/>
          </p:nvPr>
        </p:nvSpPr>
        <p:spPr>
          <a:xfrm>
            <a:off x="762000" y="1828800"/>
            <a:ext cx="5943600" cy="5029200"/>
          </a:xfrm>
        </p:spPr>
        <p:txBody>
          <a:bodyPr/>
          <a:lstStyle/>
          <a:p>
            <a:pPr>
              <a:buNone/>
            </a:pPr>
            <a:r>
              <a:rPr lang="en-US" dirty="0"/>
              <a:t>T(n)=T(n-1) + 1</a:t>
            </a:r>
          </a:p>
          <a:p>
            <a:pPr>
              <a:buNone/>
            </a:pPr>
            <a:r>
              <a:rPr lang="en-US" dirty="0"/>
              <a:t>Substitute T(n-1)</a:t>
            </a:r>
          </a:p>
          <a:p>
            <a:pPr>
              <a:buNone/>
            </a:pPr>
            <a:r>
              <a:rPr lang="en-US" dirty="0"/>
              <a:t>T(n)= [T(n-2) + 1] +1 </a:t>
            </a:r>
          </a:p>
          <a:p>
            <a:pPr>
              <a:buNone/>
            </a:pPr>
            <a:r>
              <a:rPr lang="en-US" dirty="0"/>
              <a:t>T(n) = T(n-2) + 2</a:t>
            </a:r>
          </a:p>
          <a:p>
            <a:pPr>
              <a:buNone/>
            </a:pPr>
            <a:r>
              <a:rPr lang="en-US" dirty="0"/>
              <a:t>T(n)= [ T(n-3) + 1] + 2</a:t>
            </a:r>
          </a:p>
          <a:p>
            <a:pPr>
              <a:buNone/>
            </a:pPr>
            <a:r>
              <a:rPr lang="en-US" dirty="0"/>
              <a:t>T(n)= T(n-3) + 3</a:t>
            </a:r>
          </a:p>
          <a:p>
            <a:pPr>
              <a:buNone/>
            </a:pPr>
            <a:r>
              <a:rPr lang="en-US" dirty="0"/>
              <a:t>			     .</a:t>
            </a:r>
          </a:p>
          <a:p>
            <a:pPr>
              <a:buNone/>
            </a:pPr>
            <a:r>
              <a:rPr lang="en-US" dirty="0"/>
              <a:t>                           . </a:t>
            </a:r>
            <a:r>
              <a:rPr lang="en-US" sz="2400" dirty="0"/>
              <a:t>Continue for k times</a:t>
            </a:r>
          </a:p>
          <a:p>
            <a:pPr marL="2232025">
              <a:lnSpc>
                <a:spcPct val="100000"/>
              </a:lnSpc>
              <a:spcBef>
                <a:spcPts val="0"/>
              </a:spcBef>
              <a:buNone/>
            </a:pPr>
            <a:r>
              <a:rPr lang="en-US" dirty="0"/>
              <a:t>    .</a:t>
            </a:r>
          </a:p>
          <a:p>
            <a:pPr marL="1601788">
              <a:lnSpc>
                <a:spcPct val="100000"/>
              </a:lnSpc>
              <a:spcBef>
                <a:spcPts val="0"/>
              </a:spcBef>
              <a:buNone/>
            </a:pPr>
            <a:r>
              <a:rPr lang="en-US" sz="2400" dirty="0"/>
              <a:t>T(n) = T(n-k) + K</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210</a:t>
            </a:fld>
            <a:endParaRPr lang="en-US"/>
          </a:p>
        </p:txBody>
      </p:sp>
      <p:sp>
        <p:nvSpPr>
          <p:cNvPr id="9" name="TextBox 8"/>
          <p:cNvSpPr txBox="1"/>
          <p:nvPr/>
        </p:nvSpPr>
        <p:spPr>
          <a:xfrm>
            <a:off x="5029200" y="2209800"/>
            <a:ext cx="2895600" cy="1200329"/>
          </a:xfrm>
          <a:prstGeom prst="rect">
            <a:avLst/>
          </a:prstGeom>
          <a:noFill/>
        </p:spPr>
        <p:txBody>
          <a:bodyPr wrap="square" rtlCol="0">
            <a:spAutoFit/>
          </a:bodyPr>
          <a:lstStyle/>
          <a:p>
            <a:r>
              <a:rPr lang="en-US" sz="2400" dirty="0"/>
              <a:t>T(n)= T(n-1) + 1</a:t>
            </a:r>
          </a:p>
          <a:p>
            <a:r>
              <a:rPr lang="en-US" sz="2400" dirty="0"/>
              <a:t>T(n-1) = T(n-2) +1</a:t>
            </a:r>
          </a:p>
          <a:p>
            <a:r>
              <a:rPr lang="en-US" sz="2400" dirty="0"/>
              <a:t>T(n-2) = T(n-3) +1</a:t>
            </a:r>
          </a:p>
        </p:txBody>
      </p:sp>
      <p:sp>
        <p:nvSpPr>
          <p:cNvPr id="10" name="TextBox 9"/>
          <p:cNvSpPr txBox="1"/>
          <p:nvPr/>
        </p:nvSpPr>
        <p:spPr>
          <a:xfrm>
            <a:off x="8001000" y="2286000"/>
            <a:ext cx="3657600" cy="2677656"/>
          </a:xfrm>
          <a:prstGeom prst="rect">
            <a:avLst/>
          </a:prstGeom>
          <a:noFill/>
        </p:spPr>
        <p:txBody>
          <a:bodyPr wrap="square" rtlCol="0">
            <a:spAutoFit/>
          </a:bodyPr>
          <a:lstStyle/>
          <a:p>
            <a:r>
              <a:rPr lang="en-US" sz="2800" dirty="0">
                <a:solidFill>
                  <a:srgbClr val="002060"/>
                </a:solidFill>
              </a:rPr>
              <a:t>T(n) = T(n-k) + k</a:t>
            </a:r>
          </a:p>
          <a:p>
            <a:r>
              <a:rPr lang="en-US" sz="2800" dirty="0">
                <a:solidFill>
                  <a:srgbClr val="002060"/>
                </a:solidFill>
              </a:rPr>
              <a:t>n-k=0</a:t>
            </a:r>
            <a:r>
              <a:rPr lang="en-US" sz="2800" dirty="0">
                <a:solidFill>
                  <a:srgbClr val="002060"/>
                </a:solidFill>
                <a:sym typeface="Wingdings" pitchFamily="2" charset="2"/>
              </a:rPr>
              <a:t>n=k</a:t>
            </a:r>
          </a:p>
          <a:p>
            <a:r>
              <a:rPr lang="en-US" sz="2800" dirty="0">
                <a:solidFill>
                  <a:srgbClr val="002060"/>
                </a:solidFill>
                <a:sym typeface="Wingdings" pitchFamily="2" charset="2"/>
              </a:rPr>
              <a:t>T(n)=T(n-n)+n</a:t>
            </a:r>
          </a:p>
          <a:p>
            <a:r>
              <a:rPr lang="en-US" sz="2800" dirty="0">
                <a:solidFill>
                  <a:srgbClr val="002060"/>
                </a:solidFill>
                <a:sym typeface="Wingdings" pitchFamily="2" charset="2"/>
              </a:rPr>
              <a:t>T(n)=T(0) +n</a:t>
            </a:r>
          </a:p>
          <a:p>
            <a:r>
              <a:rPr lang="en-US" sz="2800" dirty="0">
                <a:solidFill>
                  <a:srgbClr val="002060"/>
                </a:solidFill>
                <a:sym typeface="Wingdings" pitchFamily="2" charset="2"/>
              </a:rPr>
              <a:t>T(n)=1+ n</a:t>
            </a:r>
          </a:p>
          <a:p>
            <a:r>
              <a:rPr lang="en-US" sz="2800" dirty="0">
                <a:solidFill>
                  <a:srgbClr val="002060"/>
                </a:solidFill>
                <a:sym typeface="Wingdings" pitchFamily="2" charset="2"/>
              </a:rPr>
              <a:t>T(n)=O(n)</a:t>
            </a:r>
            <a:endParaRPr lang="en-US" sz="2800" dirty="0">
              <a:solidFill>
                <a:srgbClr val="002060"/>
              </a:solidFill>
            </a:endParaRPr>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11" name="TextBox 10">
            <a:extLst>
              <a:ext uri="{FF2B5EF4-FFF2-40B4-BE49-F238E27FC236}">
                <a16:creationId xmlns:a16="http://schemas.microsoft.com/office/drawing/2014/main" id="{CCA3C06F-9804-4AE6-82A8-E20B0402F076}"/>
              </a:ext>
            </a:extLst>
          </p:cNvPr>
          <p:cNvSpPr txBox="1"/>
          <p:nvPr/>
        </p:nvSpPr>
        <p:spPr>
          <a:xfrm>
            <a:off x="248810" y="1642466"/>
            <a:ext cx="6096000" cy="307777"/>
          </a:xfrm>
          <a:prstGeom prst="rect">
            <a:avLst/>
          </a:prstGeom>
          <a:noFill/>
        </p:spPr>
        <p:txBody>
          <a:bodyPr wrap="square">
            <a:spAutoFit/>
          </a:bodyPr>
          <a:lstStyle/>
          <a:p>
            <a:pPr marL="571500" indent="-457200">
              <a:buAutoNum type="arabicPeriod"/>
            </a:pPr>
            <a:r>
              <a:rPr lang="en-US" sz="1400" dirty="0"/>
              <a:t>Take the recursive equation and initial condition</a:t>
            </a:r>
          </a:p>
        </p:txBody>
      </p:sp>
      <p:sp>
        <p:nvSpPr>
          <p:cNvPr id="12" name="TextBox 11">
            <a:extLst>
              <a:ext uri="{FF2B5EF4-FFF2-40B4-BE49-F238E27FC236}">
                <a16:creationId xmlns:a16="http://schemas.microsoft.com/office/drawing/2014/main" id="{A01A7D15-90CD-4C46-BA90-89F3F0708AC0}"/>
              </a:ext>
            </a:extLst>
          </p:cNvPr>
          <p:cNvSpPr txBox="1"/>
          <p:nvPr/>
        </p:nvSpPr>
        <p:spPr>
          <a:xfrm>
            <a:off x="248810" y="2342275"/>
            <a:ext cx="6096000" cy="307777"/>
          </a:xfrm>
          <a:prstGeom prst="rect">
            <a:avLst/>
          </a:prstGeom>
          <a:noFill/>
        </p:spPr>
        <p:txBody>
          <a:bodyPr wrap="square">
            <a:spAutoFit/>
          </a:bodyPr>
          <a:lstStyle/>
          <a:p>
            <a:pPr marL="114300"/>
            <a:r>
              <a:rPr lang="en-US" sz="1400" dirty="0"/>
              <a:t>2.       Guess the pattern</a:t>
            </a:r>
          </a:p>
        </p:txBody>
      </p:sp>
      <p:sp>
        <p:nvSpPr>
          <p:cNvPr id="14" name="TextBox 13">
            <a:extLst>
              <a:ext uri="{FF2B5EF4-FFF2-40B4-BE49-F238E27FC236}">
                <a16:creationId xmlns:a16="http://schemas.microsoft.com/office/drawing/2014/main" id="{3A5C2CE0-DB0D-47C0-B5DC-4A2C253B5E6D}"/>
              </a:ext>
            </a:extLst>
          </p:cNvPr>
          <p:cNvSpPr txBox="1"/>
          <p:nvPr/>
        </p:nvSpPr>
        <p:spPr>
          <a:xfrm>
            <a:off x="7315200" y="1758256"/>
            <a:ext cx="6096000" cy="307777"/>
          </a:xfrm>
          <a:prstGeom prst="rect">
            <a:avLst/>
          </a:prstGeom>
          <a:noFill/>
        </p:spPr>
        <p:txBody>
          <a:bodyPr wrap="square">
            <a:spAutoFit/>
          </a:bodyPr>
          <a:lstStyle/>
          <a:p>
            <a:pPr marL="114300"/>
            <a:r>
              <a:rPr lang="en-US" sz="1400" dirty="0"/>
              <a:t>3.    Prove that guess pattern using induction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sldNum" idx="12"/>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pPr marL="0" marR="0" lvl="0" indent="0" algn="ctr" rtl="0">
                <a:spcBef>
                  <a:spcPts val="0"/>
                </a:spcBef>
                <a:spcAft>
                  <a:spcPts val="0"/>
                </a:spcAft>
                <a:buNone/>
              </a:pPr>
              <a:t>211</a:t>
            </a:fld>
            <a:endParaRPr sz="1200">
              <a:solidFill>
                <a:srgbClr val="888888"/>
              </a:solidFill>
              <a:latin typeface="Calibri"/>
              <a:ea typeface="Calibri"/>
              <a:cs typeface="Calibri"/>
              <a:sym typeface="Calibri"/>
            </a:endParaRPr>
          </a:p>
        </p:txBody>
      </p:sp>
      <p:sp>
        <p:nvSpPr>
          <p:cNvPr id="166" name="Google Shape;166;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Substitution method</a:t>
            </a:r>
            <a:endParaRPr/>
          </a:p>
        </p:txBody>
      </p:sp>
      <p:sp>
        <p:nvSpPr>
          <p:cNvPr id="167" name="Google Shape;167;p2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533400" lvl="0" indent="-533400" algn="l" rtl="0">
              <a:lnSpc>
                <a:spcPct val="150000"/>
              </a:lnSpc>
              <a:spcBef>
                <a:spcPts val="0"/>
              </a:spcBef>
              <a:spcAft>
                <a:spcPts val="0"/>
              </a:spcAft>
              <a:buClr>
                <a:schemeClr val="dk1"/>
              </a:buClr>
              <a:buSzPts val="2400"/>
              <a:buChar char="•"/>
            </a:pPr>
            <a:r>
              <a:rPr lang="en-US" sz="2400"/>
              <a:t>Guess a solution</a:t>
            </a:r>
            <a:endParaRPr/>
          </a:p>
          <a:p>
            <a:pPr marL="914400" lvl="1" indent="-457200" algn="l" rtl="0">
              <a:lnSpc>
                <a:spcPct val="150000"/>
              </a:lnSpc>
              <a:spcBef>
                <a:spcPts val="400"/>
              </a:spcBef>
              <a:spcAft>
                <a:spcPts val="0"/>
              </a:spcAft>
              <a:buClr>
                <a:schemeClr val="dk1"/>
              </a:buClr>
              <a:buSzPts val="2000"/>
              <a:buChar char="–"/>
            </a:pPr>
            <a:r>
              <a:rPr lang="en-US" sz="2000"/>
              <a:t> </a:t>
            </a:r>
            <a:r>
              <a:rPr lang="en-US" sz="2000">
                <a:latin typeface="Comic Sans MS"/>
                <a:ea typeface="Comic Sans MS"/>
                <a:cs typeface="Comic Sans MS"/>
                <a:sym typeface="Comic Sans MS"/>
              </a:rPr>
              <a:t>T(n) = O(g(n))</a:t>
            </a:r>
            <a:endParaRPr/>
          </a:p>
          <a:p>
            <a:pPr marL="914400" lvl="1" indent="-457200" algn="l" rtl="0">
              <a:lnSpc>
                <a:spcPct val="150000"/>
              </a:lnSpc>
              <a:spcBef>
                <a:spcPts val="400"/>
              </a:spcBef>
              <a:spcAft>
                <a:spcPts val="0"/>
              </a:spcAft>
              <a:buClr>
                <a:schemeClr val="dk1"/>
              </a:buClr>
              <a:buSzPts val="2000"/>
              <a:buChar char="–"/>
            </a:pPr>
            <a:r>
              <a:rPr lang="en-US" sz="2000"/>
              <a:t>Induction goal: </a:t>
            </a:r>
            <a:r>
              <a:rPr lang="en-US" sz="2000">
                <a:solidFill>
                  <a:srgbClr val="DD0111"/>
                </a:solidFill>
              </a:rPr>
              <a:t>apply the definition of the asymptotic notation</a:t>
            </a:r>
            <a:endParaRPr/>
          </a:p>
          <a:p>
            <a:pPr marL="1295400" lvl="2" indent="-381000" algn="l" rtl="0">
              <a:lnSpc>
                <a:spcPct val="150000"/>
              </a:lnSpc>
              <a:spcBef>
                <a:spcPts val="480"/>
              </a:spcBef>
              <a:spcAft>
                <a:spcPts val="0"/>
              </a:spcAft>
              <a:buClr>
                <a:schemeClr val="dk1"/>
              </a:buClr>
              <a:buSzPts val="2400"/>
              <a:buChar char="•"/>
            </a:pPr>
            <a:r>
              <a:rPr lang="en-US">
                <a:latin typeface="Comic Sans MS"/>
                <a:ea typeface="Comic Sans MS"/>
                <a:cs typeface="Comic Sans MS"/>
                <a:sym typeface="Comic Sans MS"/>
              </a:rPr>
              <a:t>T(n) ≤ d g(n)</a:t>
            </a:r>
            <a:r>
              <a:rPr lang="en-US"/>
              <a:t>, for some </a:t>
            </a:r>
            <a:r>
              <a:rPr lang="en-US">
                <a:latin typeface="Comic Sans MS"/>
                <a:ea typeface="Comic Sans MS"/>
                <a:cs typeface="Comic Sans MS"/>
                <a:sym typeface="Comic Sans MS"/>
              </a:rPr>
              <a:t>d &gt; 0</a:t>
            </a:r>
            <a:r>
              <a:rPr lang="en-US"/>
              <a:t> and </a:t>
            </a:r>
            <a:r>
              <a:rPr lang="en-US">
                <a:latin typeface="Comic Sans MS"/>
                <a:ea typeface="Comic Sans MS"/>
                <a:cs typeface="Comic Sans MS"/>
                <a:sym typeface="Comic Sans MS"/>
              </a:rPr>
              <a:t>n ≥ n</a:t>
            </a:r>
            <a:r>
              <a:rPr lang="en-US" baseline="-25000">
                <a:latin typeface="Comic Sans MS"/>
                <a:ea typeface="Comic Sans MS"/>
                <a:cs typeface="Comic Sans MS"/>
                <a:sym typeface="Comic Sans MS"/>
              </a:rPr>
              <a:t>0</a:t>
            </a:r>
            <a:endParaRPr/>
          </a:p>
          <a:p>
            <a:pPr marL="914400" lvl="1" indent="-457200" algn="l" rtl="0">
              <a:lnSpc>
                <a:spcPct val="150000"/>
              </a:lnSpc>
              <a:spcBef>
                <a:spcPts val="400"/>
              </a:spcBef>
              <a:spcAft>
                <a:spcPts val="0"/>
              </a:spcAft>
              <a:buClr>
                <a:schemeClr val="dk1"/>
              </a:buClr>
              <a:buSzPts val="2000"/>
              <a:buChar char="–"/>
            </a:pPr>
            <a:r>
              <a:rPr lang="en-US" sz="2000"/>
              <a:t>Induction hypothesis: </a:t>
            </a:r>
            <a:r>
              <a:rPr lang="en-US" sz="2000">
                <a:latin typeface="Comic Sans MS"/>
                <a:ea typeface="Comic Sans MS"/>
                <a:cs typeface="Comic Sans MS"/>
                <a:sym typeface="Comic Sans MS"/>
              </a:rPr>
              <a:t>T(k) ≤ d g(k) for all k &lt; n </a:t>
            </a:r>
            <a:endParaRPr sz="2000"/>
          </a:p>
          <a:p>
            <a:pPr marL="533400" lvl="0" indent="-533400" algn="l" rtl="0">
              <a:lnSpc>
                <a:spcPct val="150000"/>
              </a:lnSpc>
              <a:spcBef>
                <a:spcPts val="480"/>
              </a:spcBef>
              <a:spcAft>
                <a:spcPts val="0"/>
              </a:spcAft>
              <a:buClr>
                <a:schemeClr val="dk1"/>
              </a:buClr>
              <a:buSzPts val="2400"/>
              <a:buChar char="•"/>
            </a:pPr>
            <a:r>
              <a:rPr lang="en-US" sz="2400"/>
              <a:t>Prove the induction goal</a:t>
            </a:r>
            <a:endParaRPr/>
          </a:p>
          <a:p>
            <a:pPr marL="914400" lvl="1" indent="-457200" algn="l" rtl="0">
              <a:lnSpc>
                <a:spcPct val="150000"/>
              </a:lnSpc>
              <a:spcBef>
                <a:spcPts val="400"/>
              </a:spcBef>
              <a:spcAft>
                <a:spcPts val="0"/>
              </a:spcAft>
              <a:buClr>
                <a:schemeClr val="dk1"/>
              </a:buClr>
              <a:buSzPts val="2000"/>
              <a:buChar char="–"/>
            </a:pPr>
            <a:r>
              <a:rPr lang="en-US" sz="2000"/>
              <a:t>Use the </a:t>
            </a:r>
            <a:r>
              <a:rPr lang="en-US" sz="2000" b="1"/>
              <a:t>induction hypothesis</a:t>
            </a:r>
            <a:r>
              <a:rPr lang="en-US" sz="2000"/>
              <a:t> to </a:t>
            </a:r>
            <a:r>
              <a:rPr lang="en-US" sz="2000">
                <a:solidFill>
                  <a:srgbClr val="DD0111"/>
                </a:solidFill>
              </a:rPr>
              <a:t>find some values of the constants </a:t>
            </a:r>
            <a:r>
              <a:rPr lang="en-US" sz="2000">
                <a:solidFill>
                  <a:srgbClr val="DD0111"/>
                </a:solidFill>
                <a:latin typeface="Comic Sans MS"/>
                <a:ea typeface="Comic Sans MS"/>
                <a:cs typeface="Comic Sans MS"/>
                <a:sym typeface="Comic Sans MS"/>
              </a:rPr>
              <a:t>d </a:t>
            </a:r>
            <a:r>
              <a:rPr lang="en-US" sz="2000">
                <a:solidFill>
                  <a:srgbClr val="DD0111"/>
                </a:solidFill>
              </a:rPr>
              <a:t>and</a:t>
            </a:r>
            <a:r>
              <a:rPr lang="en-US" sz="2000">
                <a:solidFill>
                  <a:srgbClr val="DD0111"/>
                </a:solidFill>
                <a:latin typeface="Comic Sans MS"/>
                <a:ea typeface="Comic Sans MS"/>
                <a:cs typeface="Comic Sans MS"/>
                <a:sym typeface="Comic Sans MS"/>
              </a:rPr>
              <a:t> n</a:t>
            </a:r>
            <a:r>
              <a:rPr lang="en-US" sz="2000" baseline="-25000">
                <a:solidFill>
                  <a:srgbClr val="DD0111"/>
                </a:solidFill>
                <a:latin typeface="Comic Sans MS"/>
                <a:ea typeface="Comic Sans MS"/>
                <a:cs typeface="Comic Sans MS"/>
                <a:sym typeface="Comic Sans MS"/>
              </a:rPr>
              <a:t>0</a:t>
            </a:r>
            <a:r>
              <a:rPr lang="en-US" sz="2000"/>
              <a:t> for which the </a:t>
            </a:r>
            <a:r>
              <a:rPr lang="en-US" sz="2000" b="1"/>
              <a:t>induction goal</a:t>
            </a:r>
            <a:r>
              <a:rPr lang="en-US" sz="2000"/>
              <a:t> holds</a:t>
            </a:r>
            <a:endParaRPr/>
          </a:p>
        </p:txBody>
      </p:sp>
      <p:sp>
        <p:nvSpPr>
          <p:cNvPr id="168" name="Google Shape;168;p23"/>
          <p:cNvSpPr txBox="1"/>
          <p:nvPr/>
        </p:nvSpPr>
        <p:spPr>
          <a:xfrm>
            <a:off x="9224433" y="3519488"/>
            <a:ext cx="2599267" cy="3667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(strong induction)</a:t>
            </a:r>
            <a:endParaRPr/>
          </a:p>
        </p:txBody>
      </p:sp>
      <p:pic>
        <p:nvPicPr>
          <p:cNvPr id="6"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me Complexity of binary search using Recursion Tree">
            <a:extLst>
              <a:ext uri="{FF2B5EF4-FFF2-40B4-BE49-F238E27FC236}">
                <a16:creationId xmlns:a16="http://schemas.microsoft.com/office/drawing/2014/main" id="{2CEB3BB5-FC85-467F-A2DF-85DB2A831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300163"/>
            <a:ext cx="78009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9609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nary Search Algorithm">
            <a:extLst>
              <a:ext uri="{FF2B5EF4-FFF2-40B4-BE49-F238E27FC236}">
                <a16:creationId xmlns:a16="http://schemas.microsoft.com/office/drawing/2014/main" id="{0AC5F019-1F31-4E3C-BE43-75516B178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62000"/>
            <a:ext cx="9372600" cy="526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0184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61999D-DCEF-47F1-BA70-FB329AC4FEF6}"/>
              </a:ext>
            </a:extLst>
          </p:cNvPr>
          <p:cNvPicPr>
            <a:picLocks noChangeAspect="1"/>
          </p:cNvPicPr>
          <p:nvPr/>
        </p:nvPicPr>
        <p:blipFill>
          <a:blip r:embed="rId2"/>
          <a:stretch>
            <a:fillRect/>
          </a:stretch>
        </p:blipFill>
        <p:spPr>
          <a:xfrm>
            <a:off x="2061599" y="594917"/>
            <a:ext cx="8068801" cy="5668166"/>
          </a:xfrm>
          <a:prstGeom prst="rect">
            <a:avLst/>
          </a:prstGeom>
        </p:spPr>
      </p:pic>
    </p:spTree>
    <p:extLst>
      <p:ext uri="{BB962C8B-B14F-4D97-AF65-F5344CB8AC3E}">
        <p14:creationId xmlns:p14="http://schemas.microsoft.com/office/powerpoint/2010/main" val="209667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sldNum" idx="12"/>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pPr marL="0" marR="0" lvl="0" indent="0" algn="ctr" rtl="0">
                <a:spcBef>
                  <a:spcPts val="0"/>
                </a:spcBef>
                <a:spcAft>
                  <a:spcPts val="0"/>
                </a:spcAft>
                <a:buNone/>
              </a:pPr>
              <a:t>215</a:t>
            </a:fld>
            <a:endParaRPr sz="1200">
              <a:solidFill>
                <a:srgbClr val="888888"/>
              </a:solidFill>
              <a:latin typeface="Calibri"/>
              <a:ea typeface="Calibri"/>
              <a:cs typeface="Calibri"/>
              <a:sym typeface="Calibri"/>
            </a:endParaRPr>
          </a:p>
        </p:txBody>
      </p:sp>
      <p:sp>
        <p:nvSpPr>
          <p:cNvPr id="174" name="Google Shape;174;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Example: Binary Search</a:t>
            </a:r>
            <a:endParaRPr/>
          </a:p>
        </p:txBody>
      </p:sp>
      <p:sp>
        <p:nvSpPr>
          <p:cNvPr id="175" name="Google Shape;175;p24"/>
          <p:cNvSpPr txBox="1">
            <a:spLocks noGrp="1"/>
          </p:cNvSpPr>
          <p:nvPr>
            <p:ph type="body" idx="1"/>
          </p:nvPr>
        </p:nvSpPr>
        <p:spPr>
          <a:xfrm>
            <a:off x="406400" y="1066800"/>
            <a:ext cx="11480800" cy="5791200"/>
          </a:xfrm>
          <a:prstGeom prst="rect">
            <a:avLst/>
          </a:prstGeom>
          <a:noFill/>
          <a:ln>
            <a:noFill/>
          </a:ln>
        </p:spPr>
        <p:txBody>
          <a:bodyPr spcFirstLastPara="1" wrap="square" lIns="91425" tIns="45700" rIns="91425" bIns="45700" anchor="t" anchorCtr="0">
            <a:noAutofit/>
          </a:bodyPr>
          <a:lstStyle/>
          <a:p>
            <a:pPr marL="533400" lvl="0" indent="-533400" algn="l" rtl="0">
              <a:lnSpc>
                <a:spcPct val="120000"/>
              </a:lnSpc>
              <a:spcBef>
                <a:spcPts val="0"/>
              </a:spcBef>
              <a:spcAft>
                <a:spcPts val="0"/>
              </a:spcAft>
              <a:buClr>
                <a:schemeClr val="dk1"/>
              </a:buClr>
              <a:buSzPts val="2960"/>
              <a:buFont typeface="Calibri"/>
              <a:buNone/>
            </a:pPr>
            <a:r>
              <a:rPr lang="en-US" sz="2960" dirty="0"/>
              <a:t>				</a:t>
            </a:r>
            <a:r>
              <a:rPr lang="en-US" sz="2960" b="1" dirty="0">
                <a:latin typeface="Comic Sans MS"/>
                <a:ea typeface="Comic Sans MS"/>
                <a:cs typeface="Comic Sans MS"/>
                <a:sym typeface="Comic Sans MS"/>
              </a:rPr>
              <a:t>T(n) = c + T(n/2)</a:t>
            </a:r>
            <a:endParaRPr dirty="0"/>
          </a:p>
          <a:p>
            <a:pPr marL="533400" lvl="0" indent="-533400" algn="l" rtl="0">
              <a:lnSpc>
                <a:spcPct val="120000"/>
              </a:lnSpc>
              <a:spcBef>
                <a:spcPts val="592"/>
              </a:spcBef>
              <a:spcAft>
                <a:spcPts val="0"/>
              </a:spcAft>
              <a:buClr>
                <a:schemeClr val="dk1"/>
              </a:buClr>
              <a:buSzPts val="2960"/>
              <a:buChar char="•"/>
            </a:pPr>
            <a:r>
              <a:rPr lang="en-US" sz="2960" dirty="0"/>
              <a:t>Guess: </a:t>
            </a:r>
            <a:r>
              <a:rPr lang="en-US" sz="2960" dirty="0">
                <a:latin typeface="Comic Sans MS"/>
                <a:ea typeface="Comic Sans MS"/>
                <a:cs typeface="Comic Sans MS"/>
                <a:sym typeface="Comic Sans MS"/>
              </a:rPr>
              <a:t>T(n) = O(</a:t>
            </a:r>
            <a:r>
              <a:rPr lang="en-US" sz="2960" dirty="0" err="1">
                <a:latin typeface="Comic Sans MS"/>
                <a:ea typeface="Comic Sans MS"/>
                <a:cs typeface="Comic Sans MS"/>
                <a:sym typeface="Comic Sans MS"/>
              </a:rPr>
              <a:t>lgn</a:t>
            </a:r>
            <a:r>
              <a:rPr lang="en-US" sz="2960" dirty="0">
                <a:latin typeface="Comic Sans MS"/>
                <a:ea typeface="Comic Sans MS"/>
                <a:cs typeface="Comic Sans MS"/>
                <a:sym typeface="Comic Sans MS"/>
              </a:rPr>
              <a:t>)</a:t>
            </a:r>
            <a:endParaRPr dirty="0"/>
          </a:p>
          <a:p>
            <a:pPr marL="914400" lvl="1" indent="-457200" algn="l" rtl="0">
              <a:lnSpc>
                <a:spcPct val="120000"/>
              </a:lnSpc>
              <a:spcBef>
                <a:spcPts val="518"/>
              </a:spcBef>
              <a:spcAft>
                <a:spcPts val="0"/>
              </a:spcAft>
              <a:buClr>
                <a:schemeClr val="dk1"/>
              </a:buClr>
              <a:buSzPts val="2590"/>
              <a:buChar char="–"/>
            </a:pPr>
            <a:r>
              <a:rPr lang="en-US" sz="2590" dirty="0"/>
              <a:t>Induction goal: </a:t>
            </a:r>
            <a:r>
              <a:rPr lang="en-US" sz="2590" dirty="0">
                <a:latin typeface="Comic Sans MS"/>
                <a:ea typeface="Comic Sans MS"/>
                <a:cs typeface="Comic Sans MS"/>
                <a:sym typeface="Comic Sans MS"/>
              </a:rPr>
              <a:t>T(n) ≤ d </a:t>
            </a:r>
            <a:r>
              <a:rPr lang="en-US" sz="2590" dirty="0" err="1">
                <a:latin typeface="Comic Sans MS"/>
                <a:ea typeface="Comic Sans MS"/>
                <a:cs typeface="Comic Sans MS"/>
                <a:sym typeface="Comic Sans MS"/>
              </a:rPr>
              <a:t>lgn</a:t>
            </a:r>
            <a:r>
              <a:rPr lang="en-US" sz="2590" dirty="0"/>
              <a:t>, for some </a:t>
            </a:r>
            <a:r>
              <a:rPr lang="en-US" sz="2590" dirty="0">
                <a:latin typeface="Comic Sans MS"/>
                <a:ea typeface="Comic Sans MS"/>
                <a:cs typeface="Comic Sans MS"/>
                <a:sym typeface="Comic Sans MS"/>
              </a:rPr>
              <a:t>d</a:t>
            </a:r>
            <a:r>
              <a:rPr lang="en-US" sz="2590" dirty="0"/>
              <a:t> and </a:t>
            </a:r>
            <a:r>
              <a:rPr lang="en-US" sz="2590" dirty="0">
                <a:latin typeface="Comic Sans MS"/>
                <a:ea typeface="Comic Sans MS"/>
                <a:cs typeface="Comic Sans MS"/>
                <a:sym typeface="Comic Sans MS"/>
              </a:rPr>
              <a:t>n ≥ n</a:t>
            </a:r>
            <a:r>
              <a:rPr lang="en-US" sz="2590" baseline="-25000" dirty="0">
                <a:latin typeface="Comic Sans MS"/>
                <a:ea typeface="Comic Sans MS"/>
                <a:cs typeface="Comic Sans MS"/>
                <a:sym typeface="Comic Sans MS"/>
              </a:rPr>
              <a:t>0</a:t>
            </a:r>
            <a:endParaRPr sz="2590" dirty="0">
              <a:latin typeface="Comic Sans MS"/>
              <a:ea typeface="Comic Sans MS"/>
              <a:cs typeface="Comic Sans MS"/>
              <a:sym typeface="Comic Sans MS"/>
            </a:endParaRPr>
          </a:p>
          <a:p>
            <a:pPr marL="914400" lvl="1" indent="-457200" algn="l" rtl="0">
              <a:lnSpc>
                <a:spcPct val="120000"/>
              </a:lnSpc>
              <a:spcBef>
                <a:spcPts val="518"/>
              </a:spcBef>
              <a:spcAft>
                <a:spcPts val="0"/>
              </a:spcAft>
              <a:buClr>
                <a:schemeClr val="dk1"/>
              </a:buClr>
              <a:buSzPts val="2590"/>
              <a:buChar char="–"/>
            </a:pPr>
            <a:r>
              <a:rPr lang="en-US" sz="2590" dirty="0"/>
              <a:t>Induction hypothesis: </a:t>
            </a:r>
            <a:r>
              <a:rPr lang="en-US" sz="2590" dirty="0">
                <a:latin typeface="Comic Sans MS"/>
                <a:ea typeface="Comic Sans MS"/>
                <a:cs typeface="Comic Sans MS"/>
                <a:sym typeface="Comic Sans MS"/>
              </a:rPr>
              <a:t>T(n/2) ≤ d lg(n/2)</a:t>
            </a:r>
            <a:endParaRPr dirty="0"/>
          </a:p>
          <a:p>
            <a:pPr marL="533400" lvl="0" indent="-533400" algn="l" rtl="0">
              <a:lnSpc>
                <a:spcPct val="120000"/>
              </a:lnSpc>
              <a:spcBef>
                <a:spcPts val="592"/>
              </a:spcBef>
              <a:spcAft>
                <a:spcPts val="0"/>
              </a:spcAft>
              <a:buClr>
                <a:schemeClr val="dk1"/>
              </a:buClr>
              <a:buSzPts val="2960"/>
              <a:buChar char="•"/>
            </a:pPr>
            <a:r>
              <a:rPr lang="en-US" sz="2960" dirty="0"/>
              <a:t>Proof of induction goal:</a:t>
            </a:r>
            <a:endParaRPr dirty="0"/>
          </a:p>
          <a:p>
            <a:pPr marL="533400" lvl="0" indent="-533400" algn="l" rtl="0">
              <a:lnSpc>
                <a:spcPct val="120000"/>
              </a:lnSpc>
              <a:spcBef>
                <a:spcPts val="592"/>
              </a:spcBef>
              <a:spcAft>
                <a:spcPts val="0"/>
              </a:spcAft>
              <a:buClr>
                <a:schemeClr val="dk1"/>
              </a:buClr>
              <a:buSzPts val="2960"/>
              <a:buFont typeface="Calibri"/>
              <a:buNone/>
            </a:pPr>
            <a:r>
              <a:rPr lang="en-US" sz="2960" dirty="0"/>
              <a:t>	</a:t>
            </a:r>
            <a:r>
              <a:rPr lang="en-US" sz="2960" dirty="0">
                <a:solidFill>
                  <a:schemeClr val="dk1"/>
                </a:solidFill>
                <a:latin typeface="Comic Sans MS"/>
                <a:ea typeface="Comic Sans MS"/>
                <a:cs typeface="Comic Sans MS"/>
                <a:sym typeface="Comic Sans MS"/>
              </a:rPr>
              <a:t>T(n) = T(n/2) + c ≤ d lg(n/2) + c </a:t>
            </a:r>
            <a:endParaRPr dirty="0"/>
          </a:p>
          <a:p>
            <a:pPr marL="533400" lvl="0" indent="-533400" algn="l" rtl="0">
              <a:lnSpc>
                <a:spcPct val="120000"/>
              </a:lnSpc>
              <a:spcBef>
                <a:spcPts val="592"/>
              </a:spcBef>
              <a:spcAft>
                <a:spcPts val="0"/>
              </a:spcAft>
              <a:buClr>
                <a:schemeClr val="dk1"/>
              </a:buClr>
              <a:buSzPts val="2960"/>
              <a:buFont typeface="Comic Sans MS"/>
              <a:buNone/>
            </a:pPr>
            <a:r>
              <a:rPr lang="en-US" sz="2960" dirty="0">
                <a:solidFill>
                  <a:schemeClr val="dk1"/>
                </a:solidFill>
                <a:latin typeface="Comic Sans MS"/>
                <a:ea typeface="Comic Sans MS"/>
                <a:cs typeface="Comic Sans MS"/>
                <a:sym typeface="Comic Sans MS"/>
              </a:rPr>
              <a:t>		</a:t>
            </a:r>
            <a:r>
              <a:rPr lang="en-US" sz="2960" dirty="0">
                <a:solidFill>
                  <a:srgbClr val="FF0000"/>
                </a:solidFill>
                <a:latin typeface="Comic Sans MS"/>
                <a:ea typeface="Comic Sans MS"/>
                <a:cs typeface="Comic Sans MS"/>
                <a:sym typeface="Comic Sans MS"/>
              </a:rPr>
              <a:t>    = d </a:t>
            </a:r>
            <a:r>
              <a:rPr lang="en-US" sz="2960" dirty="0" err="1">
                <a:solidFill>
                  <a:srgbClr val="FF0000"/>
                </a:solidFill>
                <a:latin typeface="Comic Sans MS"/>
                <a:ea typeface="Comic Sans MS"/>
                <a:cs typeface="Comic Sans MS"/>
                <a:sym typeface="Comic Sans MS"/>
              </a:rPr>
              <a:t>lgn</a:t>
            </a:r>
            <a:r>
              <a:rPr lang="en-US" sz="2960" dirty="0">
                <a:solidFill>
                  <a:srgbClr val="FF0000"/>
                </a:solidFill>
                <a:latin typeface="Comic Sans MS"/>
                <a:ea typeface="Comic Sans MS"/>
                <a:cs typeface="Comic Sans MS"/>
                <a:sym typeface="Comic Sans MS"/>
              </a:rPr>
              <a:t> – d + c ≤ d </a:t>
            </a:r>
            <a:r>
              <a:rPr lang="en-US" sz="2960" dirty="0" err="1">
                <a:solidFill>
                  <a:srgbClr val="FF0000"/>
                </a:solidFill>
                <a:latin typeface="Comic Sans MS"/>
                <a:ea typeface="Comic Sans MS"/>
                <a:cs typeface="Comic Sans MS"/>
                <a:sym typeface="Comic Sans MS"/>
              </a:rPr>
              <a:t>lgn</a:t>
            </a:r>
            <a:r>
              <a:rPr lang="en-US" sz="2960" dirty="0">
                <a:solidFill>
                  <a:srgbClr val="FF0000"/>
                </a:solidFill>
                <a:latin typeface="Comic Sans MS"/>
                <a:ea typeface="Comic Sans MS"/>
                <a:cs typeface="Comic Sans MS"/>
                <a:sym typeface="Comic Sans MS"/>
              </a:rPr>
              <a:t> </a:t>
            </a:r>
            <a:endParaRPr dirty="0">
              <a:solidFill>
                <a:srgbClr val="FF0000"/>
              </a:solidFill>
            </a:endParaRPr>
          </a:p>
          <a:p>
            <a:pPr marL="533400" lvl="0" indent="-533400" algn="l" rtl="0">
              <a:lnSpc>
                <a:spcPct val="120000"/>
              </a:lnSpc>
              <a:spcBef>
                <a:spcPts val="592"/>
              </a:spcBef>
              <a:spcAft>
                <a:spcPts val="0"/>
              </a:spcAft>
              <a:buClr>
                <a:schemeClr val="dk1"/>
              </a:buClr>
              <a:buSzPts val="2960"/>
              <a:buFont typeface="Comic Sans MS"/>
              <a:buNone/>
            </a:pPr>
            <a:r>
              <a:rPr lang="en-US" sz="2960" dirty="0">
                <a:solidFill>
                  <a:schemeClr val="dk1"/>
                </a:solidFill>
                <a:latin typeface="Comic Sans MS"/>
                <a:ea typeface="Comic Sans MS"/>
                <a:cs typeface="Comic Sans MS"/>
                <a:sym typeface="Comic Sans MS"/>
              </a:rPr>
              <a:t>					</a:t>
            </a:r>
            <a:r>
              <a:rPr lang="en-US" sz="2960" dirty="0">
                <a:solidFill>
                  <a:schemeClr val="dk1"/>
                </a:solidFill>
              </a:rPr>
              <a:t>if:</a:t>
            </a:r>
            <a:r>
              <a:rPr lang="en-US" sz="2960" dirty="0">
                <a:solidFill>
                  <a:schemeClr val="dk1"/>
                </a:solidFill>
                <a:latin typeface="Comic Sans MS"/>
                <a:ea typeface="Comic Sans MS"/>
                <a:cs typeface="Comic Sans MS"/>
                <a:sym typeface="Comic Sans MS"/>
              </a:rPr>
              <a:t>  – d + c ≤ 0, d ≥ c</a:t>
            </a:r>
            <a:endParaRPr dirty="0"/>
          </a:p>
          <a:p>
            <a:pPr marL="533400" lvl="0" indent="-533400" algn="l" rtl="0">
              <a:lnSpc>
                <a:spcPct val="120000"/>
              </a:lnSpc>
              <a:spcBef>
                <a:spcPts val="592"/>
              </a:spcBef>
              <a:spcAft>
                <a:spcPts val="0"/>
              </a:spcAft>
              <a:buClr>
                <a:srgbClr val="003399"/>
              </a:buClr>
              <a:buSzPts val="2960"/>
              <a:buChar char="•"/>
            </a:pPr>
            <a:r>
              <a:rPr lang="en-US" sz="2960" dirty="0">
                <a:solidFill>
                  <a:srgbClr val="003399"/>
                </a:solidFill>
              </a:rPr>
              <a:t>Base case?</a:t>
            </a:r>
            <a:endParaRPr dirty="0"/>
          </a:p>
        </p:txBody>
      </p:sp>
      <p:pic>
        <p:nvPicPr>
          <p:cNvPr id="5"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pic>
        <p:nvPicPr>
          <p:cNvPr id="3" name="Picture 2">
            <a:extLst>
              <a:ext uri="{FF2B5EF4-FFF2-40B4-BE49-F238E27FC236}">
                <a16:creationId xmlns:a16="http://schemas.microsoft.com/office/drawing/2014/main" id="{D6BB6BAE-C824-4EAB-ACB2-8DC1BA32E3A1}"/>
              </a:ext>
            </a:extLst>
          </p:cNvPr>
          <p:cNvPicPr>
            <a:picLocks noChangeAspect="1"/>
          </p:cNvPicPr>
          <p:nvPr/>
        </p:nvPicPr>
        <p:blipFill>
          <a:blip r:embed="rId4"/>
          <a:stretch>
            <a:fillRect/>
          </a:stretch>
        </p:blipFill>
        <p:spPr>
          <a:xfrm>
            <a:off x="7088337" y="4419600"/>
            <a:ext cx="4677598" cy="702773"/>
          </a:xfrm>
          <a:prstGeom prst="rect">
            <a:avLst/>
          </a:prstGeom>
          <a:ln w="38100" cap="sq">
            <a:solidFill>
              <a:srgbClr val="92D05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2F0FBE5-6D63-4B77-8453-78412DBA50E0}"/>
              </a:ext>
            </a:extLst>
          </p:cNvPr>
          <p:cNvPicPr>
            <a:picLocks noChangeAspect="1"/>
          </p:cNvPicPr>
          <p:nvPr/>
        </p:nvPicPr>
        <p:blipFill>
          <a:blip r:embed="rId5"/>
          <a:stretch>
            <a:fillRect/>
          </a:stretch>
        </p:blipFill>
        <p:spPr>
          <a:xfrm>
            <a:off x="8636000" y="1319833"/>
            <a:ext cx="3251200" cy="2728280"/>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sldNum" idx="12"/>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pPr marL="0" marR="0" lvl="0" indent="0" algn="ctr" rtl="0">
                <a:spcBef>
                  <a:spcPts val="0"/>
                </a:spcBef>
                <a:spcAft>
                  <a:spcPts val="0"/>
                </a:spcAft>
                <a:buNone/>
              </a:pPr>
              <a:t>216</a:t>
            </a:fld>
            <a:endParaRPr sz="1200">
              <a:solidFill>
                <a:srgbClr val="888888"/>
              </a:solidFill>
              <a:latin typeface="Calibri"/>
              <a:ea typeface="Calibri"/>
              <a:cs typeface="Calibri"/>
              <a:sym typeface="Calibri"/>
            </a:endParaRPr>
          </a:p>
        </p:txBody>
      </p:sp>
      <p:sp>
        <p:nvSpPr>
          <p:cNvPr id="181" name="Google Shape;181;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Example 2</a:t>
            </a:r>
            <a:endParaRPr/>
          </a:p>
        </p:txBody>
      </p:sp>
      <p:sp>
        <p:nvSpPr>
          <p:cNvPr id="182" name="Google Shape;182;p25"/>
          <p:cNvSpPr txBox="1">
            <a:spLocks noGrp="1"/>
          </p:cNvSpPr>
          <p:nvPr>
            <p:ph type="body" idx="1"/>
          </p:nvPr>
        </p:nvSpPr>
        <p:spPr>
          <a:xfrm>
            <a:off x="467784" y="1066800"/>
            <a:ext cx="11317816" cy="5367338"/>
          </a:xfrm>
          <a:prstGeom prst="rect">
            <a:avLst/>
          </a:prstGeom>
          <a:noFill/>
          <a:ln>
            <a:noFill/>
          </a:ln>
        </p:spPr>
        <p:txBody>
          <a:bodyPr spcFirstLastPara="1" wrap="square" lIns="91425" tIns="45700" rIns="91425" bIns="45700" anchor="t" anchorCtr="0">
            <a:noAutofit/>
          </a:bodyPr>
          <a:lstStyle/>
          <a:p>
            <a:pPr marL="533400" lvl="0" indent="-533400" algn="l" rtl="0">
              <a:lnSpc>
                <a:spcPct val="130000"/>
              </a:lnSpc>
              <a:spcBef>
                <a:spcPts val="0"/>
              </a:spcBef>
              <a:spcAft>
                <a:spcPts val="0"/>
              </a:spcAft>
              <a:buClr>
                <a:schemeClr val="dk1"/>
              </a:buClr>
              <a:buSzPts val="2400"/>
              <a:buFont typeface="Calibri"/>
              <a:buNone/>
            </a:pPr>
            <a:r>
              <a:rPr lang="en-US" sz="2400"/>
              <a:t>				</a:t>
            </a:r>
            <a:r>
              <a:rPr lang="en-US" sz="2400" b="1">
                <a:latin typeface="Comic Sans MS"/>
                <a:ea typeface="Comic Sans MS"/>
                <a:cs typeface="Comic Sans MS"/>
                <a:sym typeface="Comic Sans MS"/>
              </a:rPr>
              <a:t>T(n) = T(n-1) + n</a:t>
            </a:r>
            <a:endParaRPr/>
          </a:p>
          <a:p>
            <a:pPr marL="533400" lvl="0" indent="-533400" algn="l" rtl="0">
              <a:lnSpc>
                <a:spcPct val="130000"/>
              </a:lnSpc>
              <a:spcBef>
                <a:spcPts val="480"/>
              </a:spcBef>
              <a:spcAft>
                <a:spcPts val="0"/>
              </a:spcAft>
              <a:buClr>
                <a:schemeClr val="dk1"/>
              </a:buClr>
              <a:buSzPts val="2400"/>
              <a:buChar char="•"/>
            </a:pPr>
            <a:r>
              <a:rPr lang="en-US" sz="2400"/>
              <a:t>Guess: </a:t>
            </a:r>
            <a:r>
              <a:rPr lang="en-US" sz="2400">
                <a:latin typeface="Comic Sans MS"/>
                <a:ea typeface="Comic Sans MS"/>
                <a:cs typeface="Comic Sans MS"/>
                <a:sym typeface="Comic Sans MS"/>
              </a:rPr>
              <a:t>T(n) = O(n</a:t>
            </a:r>
            <a:r>
              <a:rPr lang="en-US" sz="2400" baseline="30000">
                <a:latin typeface="Comic Sans MS"/>
                <a:ea typeface="Comic Sans MS"/>
                <a:cs typeface="Comic Sans MS"/>
                <a:sym typeface="Comic Sans MS"/>
              </a:rPr>
              <a:t>2</a:t>
            </a:r>
            <a:r>
              <a:rPr lang="en-US" sz="2400">
                <a:latin typeface="Comic Sans MS"/>
                <a:ea typeface="Comic Sans MS"/>
                <a:cs typeface="Comic Sans MS"/>
                <a:sym typeface="Comic Sans MS"/>
              </a:rPr>
              <a:t>)</a:t>
            </a:r>
            <a:endParaRPr/>
          </a:p>
          <a:p>
            <a:pPr marL="914400" lvl="1" indent="-457200" algn="l" rtl="0">
              <a:lnSpc>
                <a:spcPct val="130000"/>
              </a:lnSpc>
              <a:spcBef>
                <a:spcPts val="400"/>
              </a:spcBef>
              <a:spcAft>
                <a:spcPts val="0"/>
              </a:spcAft>
              <a:buClr>
                <a:schemeClr val="dk1"/>
              </a:buClr>
              <a:buSzPts val="2000"/>
              <a:buChar char="–"/>
            </a:pPr>
            <a:r>
              <a:rPr lang="en-US" sz="2000"/>
              <a:t>Induction goal: </a:t>
            </a:r>
            <a:r>
              <a:rPr lang="en-US" sz="2000">
                <a:latin typeface="Comic Sans MS"/>
                <a:ea typeface="Comic Sans MS"/>
                <a:cs typeface="Comic Sans MS"/>
                <a:sym typeface="Comic Sans MS"/>
              </a:rPr>
              <a:t>T(n) ≤ c n</a:t>
            </a:r>
            <a:r>
              <a:rPr lang="en-US" sz="2000" baseline="30000">
                <a:latin typeface="Comic Sans MS"/>
                <a:ea typeface="Comic Sans MS"/>
                <a:cs typeface="Comic Sans MS"/>
                <a:sym typeface="Comic Sans MS"/>
              </a:rPr>
              <a:t>2</a:t>
            </a:r>
            <a:r>
              <a:rPr lang="en-US" sz="2000"/>
              <a:t>, for some </a:t>
            </a:r>
            <a:r>
              <a:rPr lang="en-US" sz="2000">
                <a:latin typeface="Comic Sans MS"/>
                <a:ea typeface="Comic Sans MS"/>
                <a:cs typeface="Comic Sans MS"/>
                <a:sym typeface="Comic Sans MS"/>
              </a:rPr>
              <a:t>c</a:t>
            </a:r>
            <a:r>
              <a:rPr lang="en-US" sz="2000"/>
              <a:t> and </a:t>
            </a:r>
            <a:r>
              <a:rPr lang="en-US" sz="2000">
                <a:latin typeface="Comic Sans MS"/>
                <a:ea typeface="Comic Sans MS"/>
                <a:cs typeface="Comic Sans MS"/>
                <a:sym typeface="Comic Sans MS"/>
              </a:rPr>
              <a:t>n ≥ n</a:t>
            </a:r>
            <a:r>
              <a:rPr lang="en-US" sz="2000" baseline="-25000">
                <a:latin typeface="Comic Sans MS"/>
                <a:ea typeface="Comic Sans MS"/>
                <a:cs typeface="Comic Sans MS"/>
                <a:sym typeface="Comic Sans MS"/>
              </a:rPr>
              <a:t>0</a:t>
            </a:r>
            <a:endParaRPr sz="2000">
              <a:latin typeface="Comic Sans MS"/>
              <a:ea typeface="Comic Sans MS"/>
              <a:cs typeface="Comic Sans MS"/>
              <a:sym typeface="Comic Sans MS"/>
            </a:endParaRPr>
          </a:p>
          <a:p>
            <a:pPr marL="914400" lvl="1" indent="-457200" algn="l" rtl="0">
              <a:lnSpc>
                <a:spcPct val="130000"/>
              </a:lnSpc>
              <a:spcBef>
                <a:spcPts val="400"/>
              </a:spcBef>
              <a:spcAft>
                <a:spcPts val="0"/>
              </a:spcAft>
              <a:buClr>
                <a:schemeClr val="dk1"/>
              </a:buClr>
              <a:buSzPts val="2000"/>
              <a:buChar char="–"/>
            </a:pPr>
            <a:r>
              <a:rPr lang="en-US" sz="2000"/>
              <a:t>Induction hypothesis: </a:t>
            </a:r>
            <a:r>
              <a:rPr lang="en-US" sz="2000">
                <a:latin typeface="Comic Sans MS"/>
                <a:ea typeface="Comic Sans MS"/>
                <a:cs typeface="Comic Sans MS"/>
                <a:sym typeface="Comic Sans MS"/>
              </a:rPr>
              <a:t>T(n-1) ≤ c(n-1)</a:t>
            </a:r>
            <a:r>
              <a:rPr lang="en-US" sz="2000" baseline="30000">
                <a:latin typeface="Comic Sans MS"/>
                <a:ea typeface="Comic Sans MS"/>
                <a:cs typeface="Comic Sans MS"/>
                <a:sym typeface="Comic Sans MS"/>
              </a:rPr>
              <a:t>2</a:t>
            </a:r>
            <a:r>
              <a:rPr lang="en-US" sz="2000"/>
              <a:t> for all </a:t>
            </a:r>
            <a:r>
              <a:rPr lang="en-US" sz="2000">
                <a:latin typeface="Comic Sans MS"/>
                <a:ea typeface="Comic Sans MS"/>
                <a:cs typeface="Comic Sans MS"/>
                <a:sym typeface="Comic Sans MS"/>
              </a:rPr>
              <a:t>k &lt; n</a:t>
            </a:r>
            <a:endParaRPr/>
          </a:p>
          <a:p>
            <a:pPr marL="533400" lvl="0" indent="-533400" algn="l" rtl="0">
              <a:lnSpc>
                <a:spcPct val="130000"/>
              </a:lnSpc>
              <a:spcBef>
                <a:spcPts val="480"/>
              </a:spcBef>
              <a:spcAft>
                <a:spcPts val="0"/>
              </a:spcAft>
              <a:buClr>
                <a:schemeClr val="dk1"/>
              </a:buClr>
              <a:buSzPts val="2400"/>
              <a:buChar char="•"/>
            </a:pPr>
            <a:r>
              <a:rPr lang="en-US" sz="2400"/>
              <a:t>Proof of induction goal:</a:t>
            </a:r>
            <a:endParaRPr/>
          </a:p>
          <a:p>
            <a:pPr marL="533400" lvl="0" indent="-533400" algn="l" rtl="0">
              <a:lnSpc>
                <a:spcPct val="130000"/>
              </a:lnSpc>
              <a:spcBef>
                <a:spcPts val="480"/>
              </a:spcBef>
              <a:spcAft>
                <a:spcPts val="0"/>
              </a:spcAft>
              <a:buClr>
                <a:schemeClr val="dk1"/>
              </a:buClr>
              <a:buSzPts val="2400"/>
              <a:buFont typeface="Calibri"/>
              <a:buNone/>
            </a:pPr>
            <a:r>
              <a:rPr lang="en-US" sz="2400"/>
              <a:t>	</a:t>
            </a:r>
            <a:r>
              <a:rPr lang="en-US" sz="2400">
                <a:solidFill>
                  <a:schemeClr val="dk1"/>
                </a:solidFill>
                <a:latin typeface="Comic Sans MS"/>
                <a:ea typeface="Comic Sans MS"/>
                <a:cs typeface="Comic Sans MS"/>
                <a:sym typeface="Comic Sans MS"/>
              </a:rPr>
              <a:t>T(n) = T(n-1) + n ≤ c (n-1)</a:t>
            </a:r>
            <a:r>
              <a:rPr lang="en-US" sz="2400" baseline="30000">
                <a:solidFill>
                  <a:schemeClr val="dk1"/>
                </a:solidFill>
                <a:latin typeface="Comic Sans MS"/>
                <a:ea typeface="Comic Sans MS"/>
                <a:cs typeface="Comic Sans MS"/>
                <a:sym typeface="Comic Sans MS"/>
              </a:rPr>
              <a:t>2</a:t>
            </a:r>
            <a:r>
              <a:rPr lang="en-US" sz="2400">
                <a:solidFill>
                  <a:schemeClr val="dk1"/>
                </a:solidFill>
                <a:latin typeface="Comic Sans MS"/>
                <a:ea typeface="Comic Sans MS"/>
                <a:cs typeface="Comic Sans MS"/>
                <a:sym typeface="Comic Sans MS"/>
              </a:rPr>
              <a:t> + n </a:t>
            </a:r>
            <a:endParaRPr/>
          </a:p>
          <a:p>
            <a:pPr marL="533400" lvl="0" indent="-533400" algn="l" rtl="0">
              <a:lnSpc>
                <a:spcPct val="130000"/>
              </a:lnSpc>
              <a:spcBef>
                <a:spcPts val="480"/>
              </a:spcBef>
              <a:spcAft>
                <a:spcPts val="0"/>
              </a:spcAft>
              <a:buClr>
                <a:schemeClr val="dk1"/>
              </a:buClr>
              <a:buSzPts val="2400"/>
              <a:buFont typeface="Comic Sans MS"/>
              <a:buNone/>
            </a:pPr>
            <a:r>
              <a:rPr lang="en-US" sz="2400">
                <a:solidFill>
                  <a:schemeClr val="dk1"/>
                </a:solidFill>
                <a:latin typeface="Comic Sans MS"/>
                <a:ea typeface="Comic Sans MS"/>
                <a:cs typeface="Comic Sans MS"/>
                <a:sym typeface="Comic Sans MS"/>
              </a:rPr>
              <a:t>		= cn</a:t>
            </a:r>
            <a:r>
              <a:rPr lang="en-US" sz="2400" baseline="30000">
                <a:solidFill>
                  <a:schemeClr val="dk1"/>
                </a:solidFill>
                <a:latin typeface="Comic Sans MS"/>
                <a:ea typeface="Comic Sans MS"/>
                <a:cs typeface="Comic Sans MS"/>
                <a:sym typeface="Comic Sans MS"/>
              </a:rPr>
              <a:t>2</a:t>
            </a:r>
            <a:r>
              <a:rPr lang="en-US" sz="2400">
                <a:solidFill>
                  <a:schemeClr val="dk1"/>
                </a:solidFill>
                <a:latin typeface="Comic Sans MS"/>
                <a:ea typeface="Comic Sans MS"/>
                <a:cs typeface="Comic Sans MS"/>
                <a:sym typeface="Comic Sans MS"/>
              </a:rPr>
              <a:t> – (2cn – c - n) ≤ cn</a:t>
            </a:r>
            <a:r>
              <a:rPr lang="en-US" sz="2400" baseline="30000">
                <a:solidFill>
                  <a:schemeClr val="dk1"/>
                </a:solidFill>
                <a:latin typeface="Comic Sans MS"/>
                <a:ea typeface="Comic Sans MS"/>
                <a:cs typeface="Comic Sans MS"/>
                <a:sym typeface="Comic Sans MS"/>
              </a:rPr>
              <a:t>2</a:t>
            </a:r>
            <a:r>
              <a:rPr lang="en-US" sz="2400">
                <a:solidFill>
                  <a:schemeClr val="dk1"/>
                </a:solidFill>
                <a:latin typeface="Comic Sans MS"/>
                <a:ea typeface="Comic Sans MS"/>
                <a:cs typeface="Comic Sans MS"/>
                <a:sym typeface="Comic Sans MS"/>
              </a:rPr>
              <a:t> </a:t>
            </a:r>
            <a:endParaRPr/>
          </a:p>
          <a:p>
            <a:pPr marL="533400" lvl="0" indent="-533400" algn="l" rtl="0">
              <a:lnSpc>
                <a:spcPct val="130000"/>
              </a:lnSpc>
              <a:spcBef>
                <a:spcPts val="480"/>
              </a:spcBef>
              <a:spcAft>
                <a:spcPts val="0"/>
              </a:spcAft>
              <a:buClr>
                <a:schemeClr val="dk1"/>
              </a:buClr>
              <a:buSzPts val="2400"/>
              <a:buFont typeface="Comic Sans MS"/>
              <a:buNone/>
            </a:pPr>
            <a:r>
              <a:rPr lang="en-US" sz="2400">
                <a:solidFill>
                  <a:schemeClr val="dk1"/>
                </a:solidFill>
                <a:latin typeface="Comic Sans MS"/>
                <a:ea typeface="Comic Sans MS"/>
                <a:cs typeface="Comic Sans MS"/>
                <a:sym typeface="Comic Sans MS"/>
              </a:rPr>
              <a:t>		if:  2cn – c – n ≥ 0 ⇔ c ≥ n/(2n-1) ⇔ c ≥ 1/(2 – 1/n)</a:t>
            </a:r>
            <a:endParaRPr/>
          </a:p>
          <a:p>
            <a:pPr marL="914400" lvl="1" indent="-457200" algn="l" rtl="0">
              <a:lnSpc>
                <a:spcPct val="130000"/>
              </a:lnSpc>
              <a:spcBef>
                <a:spcPts val="400"/>
              </a:spcBef>
              <a:spcAft>
                <a:spcPts val="0"/>
              </a:spcAft>
              <a:buClr>
                <a:schemeClr val="dk1"/>
              </a:buClr>
              <a:buSzPts val="2000"/>
              <a:buChar char="–"/>
            </a:pPr>
            <a:r>
              <a:rPr lang="en-US" sz="2000"/>
              <a:t>For n </a:t>
            </a:r>
            <a:r>
              <a:rPr lang="en-US" sz="2000">
                <a:latin typeface="Comic Sans MS"/>
                <a:ea typeface="Comic Sans MS"/>
                <a:cs typeface="Comic Sans MS"/>
                <a:sym typeface="Comic Sans MS"/>
              </a:rPr>
              <a:t>≥ 1 ⇒ 2 – 1/n ≥ 1 ⇒ </a:t>
            </a:r>
            <a:r>
              <a:rPr lang="en-US" sz="2000"/>
              <a:t>any </a:t>
            </a:r>
            <a:r>
              <a:rPr lang="en-US" sz="2000">
                <a:latin typeface="Comic Sans MS"/>
                <a:ea typeface="Comic Sans MS"/>
                <a:cs typeface="Comic Sans MS"/>
                <a:sym typeface="Comic Sans MS"/>
              </a:rPr>
              <a:t>c ≥ 1 </a:t>
            </a:r>
            <a:r>
              <a:rPr lang="en-US" sz="2000"/>
              <a:t>will work</a:t>
            </a:r>
            <a:endParaRPr sz="2000"/>
          </a:p>
        </p:txBody>
      </p:sp>
      <p:pic>
        <p:nvPicPr>
          <p:cNvPr id="5"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pic>
        <p:nvPicPr>
          <p:cNvPr id="3" name="Picture 2">
            <a:extLst>
              <a:ext uri="{FF2B5EF4-FFF2-40B4-BE49-F238E27FC236}">
                <a16:creationId xmlns:a16="http://schemas.microsoft.com/office/drawing/2014/main" id="{2D8DEEB6-F7EF-4671-818E-939CBA568ABF}"/>
              </a:ext>
            </a:extLst>
          </p:cNvPr>
          <p:cNvPicPr>
            <a:picLocks noChangeAspect="1"/>
          </p:cNvPicPr>
          <p:nvPr/>
        </p:nvPicPr>
        <p:blipFill>
          <a:blip r:embed="rId4"/>
          <a:stretch>
            <a:fillRect/>
          </a:stretch>
        </p:blipFill>
        <p:spPr>
          <a:xfrm rot="16200000">
            <a:off x="8398901" y="1004323"/>
            <a:ext cx="3196456" cy="4144658"/>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17958A-4E5E-477B-B33B-238C21DAE7CD}"/>
              </a:ext>
            </a:extLst>
          </p:cNvPr>
          <p:cNvPicPr>
            <a:picLocks noChangeAspect="1"/>
          </p:cNvPicPr>
          <p:nvPr/>
        </p:nvPicPr>
        <p:blipFill>
          <a:blip r:embed="rId3"/>
          <a:stretch>
            <a:fillRect/>
          </a:stretch>
        </p:blipFill>
        <p:spPr>
          <a:xfrm>
            <a:off x="361149" y="152400"/>
            <a:ext cx="11469701" cy="6582694"/>
          </a:xfrm>
          <a:prstGeom prst="rect">
            <a:avLst/>
          </a:prstGeom>
        </p:spPr>
      </p:pic>
    </p:spTree>
    <p:extLst>
      <p:ext uri="{BB962C8B-B14F-4D97-AF65-F5344CB8AC3E}">
        <p14:creationId xmlns:p14="http://schemas.microsoft.com/office/powerpoint/2010/main" val="16252033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852B4A-671E-4222-BBCE-F7BFCEC64A89}"/>
              </a:ext>
            </a:extLst>
          </p:cNvPr>
          <p:cNvPicPr>
            <a:picLocks noChangeAspect="1"/>
          </p:cNvPicPr>
          <p:nvPr/>
        </p:nvPicPr>
        <p:blipFill>
          <a:blip r:embed="rId2"/>
          <a:stretch>
            <a:fillRect/>
          </a:stretch>
        </p:blipFill>
        <p:spPr>
          <a:xfrm>
            <a:off x="2133600" y="685800"/>
            <a:ext cx="6935168" cy="885949"/>
          </a:xfrm>
          <a:prstGeom prst="rect">
            <a:avLst/>
          </a:prstGeom>
        </p:spPr>
      </p:pic>
      <p:pic>
        <p:nvPicPr>
          <p:cNvPr id="13" name="Picture 12">
            <a:extLst>
              <a:ext uri="{FF2B5EF4-FFF2-40B4-BE49-F238E27FC236}">
                <a16:creationId xmlns:a16="http://schemas.microsoft.com/office/drawing/2014/main" id="{1A3A0500-6861-4BE6-BBD6-A9B1DEECAA63}"/>
              </a:ext>
            </a:extLst>
          </p:cNvPr>
          <p:cNvPicPr>
            <a:picLocks noChangeAspect="1"/>
          </p:cNvPicPr>
          <p:nvPr/>
        </p:nvPicPr>
        <p:blipFill>
          <a:blip r:embed="rId3"/>
          <a:stretch>
            <a:fillRect/>
          </a:stretch>
        </p:blipFill>
        <p:spPr>
          <a:xfrm>
            <a:off x="2438400" y="2057400"/>
            <a:ext cx="7236859" cy="3733800"/>
          </a:xfrm>
          <a:prstGeom prst="rect">
            <a:avLst/>
          </a:prstGeom>
        </p:spPr>
      </p:pic>
    </p:spTree>
    <p:extLst>
      <p:ext uri="{BB962C8B-B14F-4D97-AF65-F5344CB8AC3E}">
        <p14:creationId xmlns:p14="http://schemas.microsoft.com/office/powerpoint/2010/main" val="13968814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marL="533400" lvl="0" indent="-533400">
              <a:lnSpc>
                <a:spcPct val="120000"/>
              </a:lnSpc>
            </a:pPr>
            <a:r>
              <a:rPr lang="en-US" sz="3600" b="1" dirty="0"/>
              <a:t>Example</a:t>
            </a:r>
          </a:p>
        </p:txBody>
      </p:sp>
      <p:sp>
        <p:nvSpPr>
          <p:cNvPr id="7" name="Text Placeholder 6"/>
          <p:cNvSpPr>
            <a:spLocks noGrp="1"/>
          </p:cNvSpPr>
          <p:nvPr>
            <p:ph type="body" idx="1"/>
          </p:nvPr>
        </p:nvSpPr>
        <p:spPr/>
        <p:txBody>
          <a:bodyPr/>
          <a:lstStyle/>
          <a:p>
            <a:pPr>
              <a:buNone/>
            </a:pPr>
            <a:r>
              <a:rPr lang="en-US" b="1" dirty="0">
                <a:latin typeface="Comic Sans MS"/>
                <a:ea typeface="Comic Sans MS"/>
                <a:cs typeface="Comic Sans MS"/>
                <a:sym typeface="Comic Sans MS"/>
              </a:rPr>
              <a:t>Recurrence relation for Merge sort, T(n) = 2T(n/2) + n</a:t>
            </a:r>
            <a:endParaRPr lang="en-US" dirty="0">
              <a:solidFill>
                <a:schemeClr val="accent6">
                  <a:lumMod val="50000"/>
                </a:schemeClr>
              </a:solidFill>
            </a:endParaRPr>
          </a:p>
          <a:p>
            <a:r>
              <a:rPr lang="en-US" dirty="0">
                <a:solidFill>
                  <a:schemeClr val="accent6">
                    <a:lumMod val="50000"/>
                  </a:schemeClr>
                </a:solidFill>
              </a:rPr>
              <a:t>Guess:</a:t>
            </a:r>
            <a:r>
              <a:rPr lang="en-US" dirty="0"/>
              <a:t>  T(n) = O(</a:t>
            </a:r>
            <a:r>
              <a:rPr lang="en-US" dirty="0" err="1"/>
              <a:t>nlgn</a:t>
            </a:r>
            <a:r>
              <a:rPr lang="en-US" dirty="0"/>
              <a:t>)</a:t>
            </a:r>
            <a:r>
              <a:rPr lang="en-US" dirty="0">
                <a:sym typeface="Wingdings" pitchFamily="2" charset="2"/>
              </a:rPr>
              <a:t>T(n)&lt;=</a:t>
            </a:r>
            <a:r>
              <a:rPr lang="en-US" dirty="0" err="1">
                <a:sym typeface="Wingdings" pitchFamily="2" charset="2"/>
              </a:rPr>
              <a:t>c.nlgn</a:t>
            </a:r>
            <a:r>
              <a:rPr lang="en-US" dirty="0">
                <a:sym typeface="Wingdings" pitchFamily="2" charset="2"/>
              </a:rPr>
              <a:t>  , for some c&gt;0 and for all n&gt;=n0</a:t>
            </a:r>
          </a:p>
          <a:p>
            <a:r>
              <a:rPr lang="en-US" dirty="0">
                <a:solidFill>
                  <a:schemeClr val="accent6">
                    <a:lumMod val="50000"/>
                  </a:schemeClr>
                </a:solidFill>
                <a:sym typeface="Wingdings" pitchFamily="2" charset="2"/>
              </a:rPr>
              <a:t>Assume</a:t>
            </a:r>
            <a:r>
              <a:rPr lang="en-US" dirty="0">
                <a:sym typeface="Wingdings" pitchFamily="2" charset="2"/>
              </a:rPr>
              <a:t> that it is true for all m&lt;n</a:t>
            </a:r>
          </a:p>
          <a:p>
            <a:r>
              <a:rPr lang="en-US" b="1" dirty="0">
                <a:solidFill>
                  <a:srgbClr val="FF0000"/>
                </a:solidFill>
                <a:sym typeface="Wingdings" pitchFamily="2" charset="2"/>
              </a:rPr>
              <a:t>To prove</a:t>
            </a:r>
            <a:r>
              <a:rPr lang="en-US" b="1" dirty="0">
                <a:solidFill>
                  <a:schemeClr val="accent6">
                    <a:lumMod val="50000"/>
                  </a:schemeClr>
                </a:solidFill>
                <a:sym typeface="Wingdings" pitchFamily="2" charset="2"/>
              </a:rPr>
              <a:t>:</a:t>
            </a:r>
          </a:p>
          <a:p>
            <a:r>
              <a:rPr lang="en-US" dirty="0">
                <a:sym typeface="Wingdings" pitchFamily="2" charset="2"/>
              </a:rPr>
              <a:t>T(n)&lt;= c n </a:t>
            </a:r>
            <a:r>
              <a:rPr lang="en-US" dirty="0" err="1">
                <a:sym typeface="Wingdings" pitchFamily="2" charset="2"/>
              </a:rPr>
              <a:t>lgn</a:t>
            </a:r>
            <a:r>
              <a:rPr lang="en-US" dirty="0">
                <a:sym typeface="Wingdings" pitchFamily="2" charset="2"/>
              </a:rPr>
              <a:t> assuming T(m)&lt;= c </a:t>
            </a:r>
            <a:r>
              <a:rPr lang="en-US" dirty="0" err="1">
                <a:sym typeface="Wingdings" pitchFamily="2" charset="2"/>
              </a:rPr>
              <a:t>mlgm</a:t>
            </a:r>
            <a:r>
              <a:rPr lang="en-US" dirty="0">
                <a:sym typeface="Wingdings" pitchFamily="2" charset="2"/>
              </a:rPr>
              <a:t>, for every m&lt;n</a:t>
            </a:r>
          </a:p>
          <a:p>
            <a:pPr>
              <a:buNone/>
            </a:pPr>
            <a:r>
              <a:rPr lang="en-US" dirty="0">
                <a:sym typeface="Wingdings" pitchFamily="2" charset="2"/>
              </a:rPr>
              <a:t>                  if m=n/2&lt;n</a:t>
            </a:r>
          </a:p>
          <a:p>
            <a:pPr>
              <a:buNone/>
            </a:pPr>
            <a:r>
              <a:rPr lang="en-US" dirty="0">
                <a:solidFill>
                  <a:srgbClr val="FF0000"/>
                </a:solidFill>
                <a:sym typeface="Wingdings" pitchFamily="2" charset="2"/>
              </a:rPr>
              <a:t>Assuming </a:t>
            </a:r>
            <a:r>
              <a:rPr lang="en-US" dirty="0">
                <a:sym typeface="Wingdings" pitchFamily="2" charset="2"/>
              </a:rPr>
              <a:t> T(n/2)&lt;= c. n/2 </a:t>
            </a:r>
            <a:r>
              <a:rPr lang="en-US" dirty="0" err="1">
                <a:sym typeface="Wingdings" pitchFamily="2" charset="2"/>
              </a:rPr>
              <a:t>lg</a:t>
            </a:r>
            <a:r>
              <a:rPr lang="en-US" dirty="0">
                <a:sym typeface="Wingdings" pitchFamily="2" charset="2"/>
              </a:rPr>
              <a:t> n/2</a:t>
            </a:r>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219</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body" idx="1"/>
          </p:nvPr>
        </p:nvSpPr>
        <p:spPr>
          <a:xfrm>
            <a:off x="1440873" y="924560"/>
            <a:ext cx="9275618" cy="5365404"/>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800"/>
              <a:buNone/>
            </a:pPr>
            <a:r>
              <a:rPr lang="en-US" sz="2800" b="1"/>
              <a:t>Analysing Algorithms:</a:t>
            </a:r>
            <a:endParaRPr sz="2800" b="1"/>
          </a:p>
          <a:p>
            <a:pPr marL="0" lvl="0" indent="0" algn="l" rtl="0">
              <a:lnSpc>
                <a:spcPct val="140000"/>
              </a:lnSpc>
              <a:spcBef>
                <a:spcPts val="1000"/>
              </a:spcBef>
              <a:spcAft>
                <a:spcPts val="0"/>
              </a:spcAft>
              <a:buClr>
                <a:schemeClr val="dk1"/>
              </a:buClr>
              <a:buSzPts val="1960"/>
              <a:buNone/>
            </a:pPr>
            <a:r>
              <a:rPr lang="en-US" sz="1960"/>
              <a:t>We have to prove that the algorithm actually does what it’s supposed to do, and that it does so efficiently.</a:t>
            </a:r>
            <a:endParaRPr/>
          </a:p>
          <a:p>
            <a:pPr marL="0" lvl="0" indent="0" algn="l" rtl="0">
              <a:lnSpc>
                <a:spcPct val="140000"/>
              </a:lnSpc>
              <a:spcBef>
                <a:spcPts val="1000"/>
              </a:spcBef>
              <a:spcAft>
                <a:spcPts val="0"/>
              </a:spcAft>
              <a:buClr>
                <a:schemeClr val="dk1"/>
              </a:buClr>
              <a:buSzPts val="1960"/>
              <a:buNone/>
            </a:pPr>
            <a:r>
              <a:rPr lang="en-US" sz="1960" b="1"/>
              <a:t>Correctness</a:t>
            </a:r>
            <a:endParaRPr/>
          </a:p>
          <a:p>
            <a:pPr marL="228600" lvl="0" indent="-228600" algn="l" rtl="0">
              <a:lnSpc>
                <a:spcPct val="140000"/>
              </a:lnSpc>
              <a:spcBef>
                <a:spcPts val="1000"/>
              </a:spcBef>
              <a:spcAft>
                <a:spcPts val="0"/>
              </a:spcAft>
              <a:buClr>
                <a:schemeClr val="dk1"/>
              </a:buClr>
              <a:buSzPts val="1960"/>
              <a:buChar char="•"/>
            </a:pPr>
            <a:r>
              <a:rPr lang="en-US" sz="1960"/>
              <a:t>In some application settings, it is acceptable for programs to behave correctly most of the time, on all “reasonable” inputs.</a:t>
            </a:r>
            <a:endParaRPr/>
          </a:p>
          <a:p>
            <a:pPr marL="228600" lvl="0" indent="-228600" algn="l" rtl="0">
              <a:lnSpc>
                <a:spcPct val="140000"/>
              </a:lnSpc>
              <a:spcBef>
                <a:spcPts val="1000"/>
              </a:spcBef>
              <a:spcAft>
                <a:spcPts val="0"/>
              </a:spcAft>
              <a:buClr>
                <a:schemeClr val="dk1"/>
              </a:buClr>
              <a:buSzPts val="1960"/>
              <a:buChar char="•"/>
            </a:pPr>
            <a:r>
              <a:rPr lang="en-US" sz="1960"/>
              <a:t>But we require algorithms that are always correct, for all possible inputs.</a:t>
            </a:r>
            <a:endParaRPr/>
          </a:p>
          <a:p>
            <a:pPr marL="228600" lvl="0" indent="-228600" algn="l" rtl="0">
              <a:lnSpc>
                <a:spcPct val="140000"/>
              </a:lnSpc>
              <a:spcBef>
                <a:spcPts val="1000"/>
              </a:spcBef>
              <a:spcAft>
                <a:spcPts val="0"/>
              </a:spcAft>
              <a:buClr>
                <a:schemeClr val="dk1"/>
              </a:buClr>
              <a:buSzPts val="1960"/>
              <a:buChar char="•"/>
            </a:pPr>
            <a:r>
              <a:rPr lang="en-US" sz="1960"/>
              <a:t>We must prove that our algorithms are correct; trusting our instincts, or trying a few test cases, isn’t good enough.</a:t>
            </a:r>
            <a:endParaRPr/>
          </a:p>
          <a:p>
            <a:pPr marL="228600" lvl="0" indent="-228600" algn="l" rtl="0">
              <a:lnSpc>
                <a:spcPct val="140000"/>
              </a:lnSpc>
              <a:spcBef>
                <a:spcPts val="1000"/>
              </a:spcBef>
              <a:spcAft>
                <a:spcPts val="0"/>
              </a:spcAft>
              <a:buClr>
                <a:schemeClr val="dk1"/>
              </a:buClr>
              <a:buSzPts val="1960"/>
              <a:buChar char="•"/>
            </a:pPr>
            <a:r>
              <a:rPr lang="en-US" sz="1960"/>
              <a:t>In particular, correctness proofs usually involve induction.</a:t>
            </a:r>
            <a:endParaRPr sz="1960" b="1"/>
          </a:p>
        </p:txBody>
      </p:sp>
      <p:sp>
        <p:nvSpPr>
          <p:cNvPr id="172" name="Google Shape;1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a:p>
        </p:txBody>
      </p:sp>
      <p:sp>
        <p:nvSpPr>
          <p:cNvPr id="6" name="Date Placeholder 5"/>
          <p:cNvSpPr>
            <a:spLocks noGrp="1"/>
          </p:cNvSpPr>
          <p:nvPr>
            <p:ph type="dt" idx="10"/>
          </p:nvPr>
        </p:nvSpPr>
        <p:spPr/>
        <p:txBody>
          <a:bodyPr/>
          <a:lstStyle/>
          <a:p>
            <a:fld id="{36B12ABA-E171-41F5-B1E0-10EA30A7841C}" type="datetime1">
              <a:rPr lang="en-US" smtClean="0"/>
              <a:pPr/>
              <a:t>4/1/2022</a:t>
            </a:fld>
            <a:endParaRPr lang="en-US"/>
          </a:p>
        </p:txBody>
      </p:sp>
    </p:spTree>
  </p:cSld>
  <p:clrMapOvr>
    <a:masterClrMapping/>
  </p:clrMapOvr>
  <p:transition spd="slow">
    <p:push/>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Example</a:t>
            </a:r>
            <a:endParaRPr lang="en-US" dirty="0"/>
          </a:p>
        </p:txBody>
      </p:sp>
      <p:sp>
        <p:nvSpPr>
          <p:cNvPr id="7" name="Text Placeholder 6"/>
          <p:cNvSpPr>
            <a:spLocks noGrp="1"/>
          </p:cNvSpPr>
          <p:nvPr>
            <p:ph type="body" idx="1"/>
          </p:nvPr>
        </p:nvSpPr>
        <p:spPr/>
        <p:txBody>
          <a:bodyPr/>
          <a:lstStyle/>
          <a:p>
            <a:r>
              <a:rPr lang="en-US" dirty="0"/>
              <a:t>T(n)= 2 </a:t>
            </a:r>
            <a:r>
              <a:rPr lang="en-US" dirty="0">
                <a:solidFill>
                  <a:srgbClr val="FF0000"/>
                </a:solidFill>
              </a:rPr>
              <a:t>T(n/2)</a:t>
            </a:r>
            <a:r>
              <a:rPr lang="en-US" dirty="0"/>
              <a:t> + n</a:t>
            </a:r>
          </a:p>
          <a:p>
            <a:r>
              <a:rPr lang="en-US" dirty="0"/>
              <a:t>&lt;=2. </a:t>
            </a:r>
            <a:r>
              <a:rPr lang="en-US" dirty="0">
                <a:solidFill>
                  <a:srgbClr val="FF0000"/>
                </a:solidFill>
              </a:rPr>
              <a:t>c.</a:t>
            </a:r>
            <a:r>
              <a:rPr lang="en-US" dirty="0"/>
              <a:t> </a:t>
            </a:r>
            <a:r>
              <a:rPr lang="en-US" dirty="0">
                <a:solidFill>
                  <a:srgbClr val="FF0000"/>
                </a:solidFill>
              </a:rPr>
              <a:t>n/2 </a:t>
            </a:r>
            <a:r>
              <a:rPr lang="en-US" dirty="0" err="1">
                <a:solidFill>
                  <a:srgbClr val="FF0000"/>
                </a:solidFill>
              </a:rPr>
              <a:t>lg</a:t>
            </a:r>
            <a:r>
              <a:rPr lang="en-US" dirty="0">
                <a:solidFill>
                  <a:srgbClr val="FF0000"/>
                </a:solidFill>
              </a:rPr>
              <a:t> n/2 </a:t>
            </a:r>
            <a:r>
              <a:rPr lang="en-US" dirty="0"/>
              <a:t>+n</a:t>
            </a:r>
          </a:p>
          <a:p>
            <a:r>
              <a:rPr lang="en-US" dirty="0"/>
              <a:t>=c. </a:t>
            </a:r>
            <a:r>
              <a:rPr lang="en-US" dirty="0" err="1"/>
              <a:t>nlgn</a:t>
            </a:r>
            <a:r>
              <a:rPr lang="en-US" dirty="0"/>
              <a:t>/2 +n</a:t>
            </a:r>
          </a:p>
          <a:p>
            <a:r>
              <a:rPr lang="en-US" dirty="0"/>
              <a:t>= </a:t>
            </a:r>
            <a:r>
              <a:rPr lang="en-US" dirty="0" err="1"/>
              <a:t>cn</a:t>
            </a:r>
            <a:r>
              <a:rPr lang="en-US" dirty="0"/>
              <a:t>{ </a:t>
            </a:r>
            <a:r>
              <a:rPr lang="en-US" dirty="0" err="1"/>
              <a:t>lgn</a:t>
            </a:r>
            <a:r>
              <a:rPr lang="en-US" dirty="0"/>
              <a:t>- lg2} +1</a:t>
            </a:r>
          </a:p>
          <a:p>
            <a:r>
              <a:rPr lang="en-US" dirty="0"/>
              <a:t>=</a:t>
            </a:r>
            <a:r>
              <a:rPr lang="en-US" dirty="0" err="1"/>
              <a:t>cn</a:t>
            </a:r>
            <a:r>
              <a:rPr lang="en-US" dirty="0"/>
              <a:t> </a:t>
            </a:r>
            <a:r>
              <a:rPr lang="en-US" dirty="0" err="1"/>
              <a:t>lgn</a:t>
            </a:r>
            <a:r>
              <a:rPr lang="en-US" dirty="0"/>
              <a:t>- </a:t>
            </a:r>
            <a:r>
              <a:rPr lang="en-US" dirty="0" err="1"/>
              <a:t>cn</a:t>
            </a:r>
            <a:r>
              <a:rPr lang="en-US" dirty="0"/>
              <a:t> +n</a:t>
            </a:r>
          </a:p>
          <a:p>
            <a:r>
              <a:rPr lang="en-US" dirty="0"/>
              <a:t>&lt;=</a:t>
            </a:r>
            <a:r>
              <a:rPr lang="en-US" dirty="0" err="1"/>
              <a:t>cnlgn</a:t>
            </a:r>
            <a:r>
              <a:rPr lang="en-US" dirty="0"/>
              <a:t>       , -(c-1)n</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220</a:t>
            </a:fld>
            <a:endParaRPr lang="en-US"/>
          </a:p>
        </p:txBody>
      </p:sp>
      <p:pic>
        <p:nvPicPr>
          <p:cNvPr id="9"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Incorrect Guess</a:t>
            </a:r>
          </a:p>
        </p:txBody>
      </p:sp>
      <p:sp>
        <p:nvSpPr>
          <p:cNvPr id="7" name="Text Placeholder 6"/>
          <p:cNvSpPr>
            <a:spLocks noGrp="1"/>
          </p:cNvSpPr>
          <p:nvPr>
            <p:ph type="body" idx="1"/>
          </p:nvPr>
        </p:nvSpPr>
        <p:spPr/>
        <p:txBody>
          <a:bodyPr/>
          <a:lstStyle/>
          <a:p>
            <a:pPr>
              <a:buNone/>
            </a:pPr>
            <a:r>
              <a:rPr lang="en-US" sz="2000" b="1" dirty="0">
                <a:solidFill>
                  <a:srgbClr val="FF0000"/>
                </a:solidFill>
              </a:rPr>
              <a:t>T(n)= 2T(n/2) +n</a:t>
            </a:r>
          </a:p>
          <a:p>
            <a:pPr>
              <a:buNone/>
            </a:pPr>
            <a:r>
              <a:rPr lang="en-US" sz="2000" dirty="0"/>
              <a:t>Guess  T(n)=O(n)</a:t>
            </a:r>
            <a:r>
              <a:rPr lang="en-US" sz="2000" dirty="0">
                <a:sym typeface="Wingdings" pitchFamily="2" charset="2"/>
              </a:rPr>
              <a:t> T(n)&lt;=</a:t>
            </a:r>
            <a:r>
              <a:rPr lang="en-US" sz="2000" dirty="0" err="1">
                <a:sym typeface="Wingdings" pitchFamily="2" charset="2"/>
              </a:rPr>
              <a:t>c.n</a:t>
            </a:r>
            <a:endParaRPr lang="en-US" sz="2000" dirty="0"/>
          </a:p>
          <a:p>
            <a:pPr>
              <a:buNone/>
            </a:pPr>
            <a:r>
              <a:rPr lang="en-US" sz="2000" dirty="0"/>
              <a:t>Assume T(m) =O(m) &lt;= </a:t>
            </a:r>
            <a:r>
              <a:rPr lang="en-US" sz="2000" dirty="0" err="1"/>
              <a:t>c.m</a:t>
            </a:r>
            <a:r>
              <a:rPr lang="en-US" sz="2000" dirty="0"/>
              <a:t>, for all m &lt;n</a:t>
            </a:r>
          </a:p>
          <a:p>
            <a:pPr>
              <a:buNone/>
            </a:pPr>
            <a:r>
              <a:rPr lang="en-US" sz="2000" dirty="0"/>
              <a:t>To prove:  T(n)&lt;=</a:t>
            </a:r>
            <a:r>
              <a:rPr lang="en-US" sz="2000" dirty="0" err="1"/>
              <a:t>cn</a:t>
            </a:r>
            <a:r>
              <a:rPr lang="en-US" sz="2000" dirty="0"/>
              <a:t> assuming T(m)&lt;= </a:t>
            </a:r>
            <a:r>
              <a:rPr lang="en-US" sz="2000" dirty="0" err="1"/>
              <a:t>c.m</a:t>
            </a:r>
            <a:r>
              <a:rPr lang="en-US" sz="2000" dirty="0"/>
              <a:t>, for all m &lt;n</a:t>
            </a:r>
          </a:p>
          <a:p>
            <a:pPr marL="1774825" indent="-1204913">
              <a:buNone/>
            </a:pPr>
            <a:r>
              <a:rPr lang="en-US" sz="2000" dirty="0"/>
              <a:t>If m=n/2&lt;n, T(n/2)&lt;=</a:t>
            </a:r>
            <a:r>
              <a:rPr lang="en-US" sz="2000" dirty="0" err="1"/>
              <a:t>cn</a:t>
            </a:r>
            <a:r>
              <a:rPr lang="en-US" sz="2000" dirty="0"/>
              <a:t>/2</a:t>
            </a:r>
          </a:p>
          <a:p>
            <a:pPr marL="1774825" indent="-1204913">
              <a:buNone/>
            </a:pPr>
            <a:r>
              <a:rPr lang="en-US" sz="2000" dirty="0"/>
              <a:t>T(n)=2.</a:t>
            </a:r>
            <a:r>
              <a:rPr lang="en-US" sz="2000" dirty="0">
                <a:solidFill>
                  <a:srgbClr val="FF0000"/>
                </a:solidFill>
              </a:rPr>
              <a:t>T(n/2</a:t>
            </a:r>
            <a:r>
              <a:rPr lang="en-US" sz="2000" dirty="0"/>
              <a:t>)+n</a:t>
            </a:r>
          </a:p>
          <a:p>
            <a:pPr marL="1774825" indent="-1204913">
              <a:buNone/>
            </a:pPr>
            <a:r>
              <a:rPr lang="en-US" sz="2000" dirty="0"/>
              <a:t>&lt;= 2. </a:t>
            </a:r>
            <a:r>
              <a:rPr lang="en-US" sz="2000" dirty="0" err="1">
                <a:solidFill>
                  <a:srgbClr val="FF0000"/>
                </a:solidFill>
              </a:rPr>
              <a:t>c.n</a:t>
            </a:r>
            <a:r>
              <a:rPr lang="en-US" sz="2000" dirty="0"/>
              <a:t>/2 +n</a:t>
            </a:r>
          </a:p>
          <a:p>
            <a:pPr marL="1774825" indent="-1204913">
              <a:buNone/>
            </a:pPr>
            <a:r>
              <a:rPr lang="en-US" sz="2000" dirty="0"/>
              <a:t>    =</a:t>
            </a:r>
            <a:r>
              <a:rPr lang="en-US" sz="2000" dirty="0" err="1"/>
              <a:t>cn+n</a:t>
            </a:r>
            <a:r>
              <a:rPr lang="en-US" sz="2000" dirty="0"/>
              <a:t>     </a:t>
            </a:r>
          </a:p>
          <a:p>
            <a:pPr marL="1774825" indent="-1204913">
              <a:buNone/>
            </a:pPr>
            <a:r>
              <a:rPr lang="en-US" sz="2000" dirty="0"/>
              <a:t>T(n)&lt;=</a:t>
            </a:r>
            <a:r>
              <a:rPr lang="en-US" sz="2000" dirty="0" err="1"/>
              <a:t>cn+n</a:t>
            </a:r>
            <a:r>
              <a:rPr lang="en-US" sz="2000" dirty="0"/>
              <a:t> is not equal to  T(n)&lt;= </a:t>
            </a:r>
            <a:r>
              <a:rPr lang="en-US" sz="2000" dirty="0" err="1"/>
              <a:t>cn</a:t>
            </a:r>
            <a:r>
              <a:rPr lang="en-US" sz="2000" dirty="0"/>
              <a:t>            (</a:t>
            </a:r>
            <a:r>
              <a:rPr lang="en-US" sz="2000" dirty="0" err="1"/>
              <a:t>false,not</a:t>
            </a:r>
            <a:r>
              <a:rPr lang="en-US" sz="2000" dirty="0"/>
              <a:t> proved)</a:t>
            </a:r>
            <a:r>
              <a:rPr lang="en-US" sz="2000" dirty="0">
                <a:sym typeface="Wingdings" pitchFamily="2" charset="2"/>
              </a:rPr>
              <a:t> guess incorrect</a:t>
            </a:r>
            <a:endParaRPr lang="en-US" sz="20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221</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Substitution method</a:t>
            </a:r>
          </a:p>
        </p:txBody>
      </p:sp>
      <p:sp>
        <p:nvSpPr>
          <p:cNvPr id="7" name="Text Placeholder 6"/>
          <p:cNvSpPr>
            <a:spLocks noGrp="1"/>
          </p:cNvSpPr>
          <p:nvPr>
            <p:ph type="body" idx="1"/>
          </p:nvPr>
        </p:nvSpPr>
        <p:spPr/>
        <p:txBody>
          <a:bodyPr/>
          <a:lstStyle/>
          <a:p>
            <a:r>
              <a:rPr lang="en-US" dirty="0"/>
              <a:t>Easy to prove</a:t>
            </a:r>
          </a:p>
          <a:p>
            <a:r>
              <a:rPr lang="en-US" dirty="0"/>
              <a:t>Very fast prone to mistakes</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222</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Solving Recurrence Relation Using Recursion Tree</a:t>
            </a:r>
            <a:endParaRPr lang="en-US" dirty="0"/>
          </a:p>
        </p:txBody>
      </p:sp>
      <p:sp>
        <p:nvSpPr>
          <p:cNvPr id="7" name="Text Placeholder 6"/>
          <p:cNvSpPr>
            <a:spLocks noGrp="1"/>
          </p:cNvSpPr>
          <p:nvPr>
            <p:ph type="body" idx="1"/>
          </p:nvPr>
        </p:nvSpPr>
        <p:spPr/>
        <p:txBody>
          <a:bodyPr/>
          <a:lstStyle/>
          <a:p>
            <a:pPr marL="0" lvl="0" indent="0" algn="just">
              <a:spcBef>
                <a:spcPts val="407"/>
              </a:spcBef>
              <a:buSzPts val="2035"/>
              <a:buNone/>
            </a:pPr>
            <a:r>
              <a:rPr lang="en-US" sz="2000" b="1" dirty="0"/>
              <a:t>Step- 1:</a:t>
            </a:r>
            <a:endParaRPr lang="en-US" sz="2000" dirty="0"/>
          </a:p>
          <a:p>
            <a:pPr marL="342900" lvl="0" algn="just">
              <a:spcBef>
                <a:spcPts val="370"/>
              </a:spcBef>
              <a:buSzPts val="1850"/>
            </a:pPr>
            <a:r>
              <a:rPr lang="en-US" sz="2000" dirty="0"/>
              <a:t>Draw a recursion tree based on the given recurrence relation.</a:t>
            </a:r>
          </a:p>
          <a:p>
            <a:pPr marL="342900" lvl="0" indent="-225425" algn="just">
              <a:spcBef>
                <a:spcPts val="370"/>
              </a:spcBef>
              <a:buSzPts val="1850"/>
              <a:buNone/>
            </a:pPr>
            <a:endParaRPr lang="en-US" sz="2000" dirty="0"/>
          </a:p>
          <a:p>
            <a:pPr marL="0" lvl="0" indent="0" algn="just">
              <a:spcBef>
                <a:spcPts val="407"/>
              </a:spcBef>
              <a:buSzPts val="2035"/>
              <a:buNone/>
            </a:pPr>
            <a:r>
              <a:rPr lang="en-US" sz="2000" b="1" dirty="0"/>
              <a:t>Step- 2: </a:t>
            </a:r>
            <a:endParaRPr lang="en-US" sz="2000" dirty="0"/>
          </a:p>
          <a:p>
            <a:pPr marL="0" lvl="0" indent="0" algn="just">
              <a:spcBef>
                <a:spcPts val="370"/>
              </a:spcBef>
              <a:buSzPts val="1850"/>
              <a:buNone/>
            </a:pPr>
            <a:r>
              <a:rPr lang="en-US" sz="2000" dirty="0"/>
              <a:t>Determine-</a:t>
            </a:r>
          </a:p>
          <a:p>
            <a:pPr marL="342900" lvl="0" algn="just">
              <a:spcBef>
                <a:spcPts val="370"/>
              </a:spcBef>
              <a:buSzPts val="1850"/>
            </a:pPr>
            <a:r>
              <a:rPr lang="en-US" sz="2000" dirty="0"/>
              <a:t>Cost of each level</a:t>
            </a:r>
          </a:p>
          <a:p>
            <a:pPr marL="342900" lvl="0" algn="just">
              <a:spcBef>
                <a:spcPts val="370"/>
              </a:spcBef>
              <a:buSzPts val="1850"/>
            </a:pPr>
            <a:r>
              <a:rPr lang="en-US" sz="2000" dirty="0"/>
              <a:t>Total number of levels in the recursion tree</a:t>
            </a:r>
          </a:p>
          <a:p>
            <a:pPr marL="342900" lvl="0" algn="just">
              <a:spcBef>
                <a:spcPts val="370"/>
              </a:spcBef>
              <a:buSzPts val="1850"/>
            </a:pPr>
            <a:r>
              <a:rPr lang="en-US" sz="2000" dirty="0"/>
              <a:t>Number of nodes in the last level</a:t>
            </a:r>
          </a:p>
          <a:p>
            <a:pPr marL="342900" lvl="0" algn="just">
              <a:spcBef>
                <a:spcPts val="370"/>
              </a:spcBef>
              <a:buSzPts val="1850"/>
            </a:pPr>
            <a:r>
              <a:rPr lang="en-US" sz="2000" dirty="0"/>
              <a:t>Cost of the last level</a:t>
            </a:r>
          </a:p>
          <a:p>
            <a:pPr marL="342900" lvl="0" indent="-225425" algn="just">
              <a:spcBef>
                <a:spcPts val="370"/>
              </a:spcBef>
              <a:buSzPts val="1850"/>
              <a:buNone/>
            </a:pPr>
            <a:endParaRPr lang="en-US" sz="2000" dirty="0"/>
          </a:p>
          <a:p>
            <a:pPr marL="0" lvl="0" indent="0" algn="just">
              <a:spcBef>
                <a:spcPts val="407"/>
              </a:spcBef>
              <a:buSzPts val="2035"/>
              <a:buNone/>
            </a:pPr>
            <a:r>
              <a:rPr lang="en-US" sz="2000" b="1" dirty="0"/>
              <a:t>Step- 3:</a:t>
            </a:r>
            <a:endParaRPr lang="en-US" sz="2000" dirty="0"/>
          </a:p>
          <a:p>
            <a:pPr marL="342900" lvl="0" algn="just">
              <a:spcBef>
                <a:spcPts val="370"/>
              </a:spcBef>
              <a:buSzPts val="1850"/>
            </a:pPr>
            <a:r>
              <a:rPr lang="en-US" sz="2000" dirty="0"/>
              <a:t>Add cost of all the levels of the recursion tree and simplify the expression so obtained in terms of asymptotic notation.</a:t>
            </a:r>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223</a:t>
            </a:fld>
            <a:endParaRPr 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04800"/>
            <a:ext cx="9677400" cy="1219200"/>
          </a:xfrm>
        </p:spPr>
        <p:txBody>
          <a:bodyPr/>
          <a:lstStyle/>
          <a:p>
            <a:r>
              <a:rPr lang="en-US" sz="3600" b="1" dirty="0"/>
              <a:t>Solving Recurrence Relation Using Recursion Tree</a:t>
            </a:r>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224</a:t>
            </a:fld>
            <a:endParaRPr lang="en-US"/>
          </a:p>
        </p:txBody>
      </p:sp>
      <p:pic>
        <p:nvPicPr>
          <p:cNvPr id="6"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pic>
        <p:nvPicPr>
          <p:cNvPr id="1026" name="Picture 2"/>
          <p:cNvPicPr>
            <a:picLocks noChangeAspect="1" noChangeArrowheads="1"/>
          </p:cNvPicPr>
          <p:nvPr/>
        </p:nvPicPr>
        <p:blipFill>
          <a:blip r:embed="rId3"/>
          <a:srcRect/>
          <a:stretch>
            <a:fillRect/>
          </a:stretch>
        </p:blipFill>
        <p:spPr bwMode="auto">
          <a:xfrm>
            <a:off x="1371600" y="1524000"/>
            <a:ext cx="5181600" cy="5181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391400" y="2667000"/>
            <a:ext cx="2723965" cy="1066800"/>
          </a:xfrm>
          <a:prstGeom prst="rect">
            <a:avLst/>
          </a:prstGeom>
          <a:noFill/>
          <a:ln w="9525">
            <a:noFill/>
            <a:miter lim="800000"/>
            <a:headEnd/>
            <a:tailEnd/>
          </a:ln>
          <a:effec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Solving Recurrence Relation Using Recursion Tree</a:t>
            </a:r>
            <a:endParaRPr lang="en-US" dirty="0"/>
          </a:p>
        </p:txBody>
      </p:sp>
      <p:sp>
        <p:nvSpPr>
          <p:cNvPr id="7" name="Text Placeholder 6"/>
          <p:cNvSpPr>
            <a:spLocks noGrp="1"/>
          </p:cNvSpPr>
          <p:nvPr>
            <p:ph type="body" idx="1"/>
          </p:nvPr>
        </p:nvSpPr>
        <p:spPr>
          <a:xfrm>
            <a:off x="7086600" y="1219200"/>
            <a:ext cx="4343400" cy="4351338"/>
          </a:xfrm>
        </p:spPr>
        <p:txBody>
          <a:bodyPr/>
          <a:lstStyle/>
          <a:p>
            <a:r>
              <a:rPr lang="en-US" dirty="0"/>
              <a:t>Total steps is k.</a:t>
            </a:r>
          </a:p>
          <a:p>
            <a:r>
              <a:rPr lang="en-US" dirty="0"/>
              <a:t>Cost of each step is n</a:t>
            </a:r>
          </a:p>
          <a:p>
            <a:r>
              <a:rPr lang="en-US" dirty="0"/>
              <a:t>Total cost is n *k</a:t>
            </a:r>
          </a:p>
          <a:p>
            <a:r>
              <a:rPr lang="en-US" dirty="0"/>
              <a:t>k?</a:t>
            </a:r>
          </a:p>
          <a:p>
            <a:r>
              <a:rPr lang="en-US" dirty="0"/>
              <a:t>Assume </a:t>
            </a:r>
          </a:p>
          <a:p>
            <a:endParaRPr lang="en-US" dirty="0"/>
          </a:p>
          <a:p>
            <a:r>
              <a:rPr lang="en-US" dirty="0">
                <a:sym typeface="Wingdings" pitchFamily="2" charset="2"/>
              </a:rPr>
              <a:t></a:t>
            </a:r>
            <a:endParaRPr lang="en-US" dirty="0"/>
          </a:p>
          <a:p>
            <a:r>
              <a:rPr lang="en-US" dirty="0"/>
              <a:t>k=log n</a:t>
            </a:r>
          </a:p>
          <a:p>
            <a:r>
              <a:rPr lang="en-US" dirty="0"/>
              <a:t>Total cost=n*k=n*log n</a:t>
            </a:r>
          </a:p>
          <a:p>
            <a:r>
              <a:rPr lang="en-US" dirty="0">
                <a:sym typeface="Wingdings" pitchFamily="2" charset="2"/>
              </a:rPr>
              <a:t>O(n log n)</a:t>
            </a:r>
            <a:endParaRPr lang="en-US" dirty="0"/>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225</a:t>
            </a:fld>
            <a:endParaRPr lang="en-US" dirty="0"/>
          </a:p>
        </p:txBody>
      </p:sp>
      <p:pic>
        <p:nvPicPr>
          <p:cNvPr id="8" name="Picture 4"/>
          <p:cNvPicPr>
            <a:picLocks noChangeAspect="1" noChangeArrowheads="1"/>
          </p:cNvPicPr>
          <p:nvPr/>
        </p:nvPicPr>
        <p:blipFill>
          <a:blip r:embed="rId2"/>
          <a:srcRect/>
          <a:stretch>
            <a:fillRect/>
          </a:stretch>
        </p:blipFill>
        <p:spPr bwMode="auto">
          <a:xfrm>
            <a:off x="609600" y="1832070"/>
            <a:ext cx="6096000" cy="5025930"/>
          </a:xfrm>
          <a:prstGeom prst="rect">
            <a:avLst/>
          </a:prstGeom>
          <a:noFill/>
          <a:ln w="9525">
            <a:noFill/>
            <a:miter lim="800000"/>
            <a:headEnd/>
            <a:tailEnd/>
          </a:ln>
          <a:effectLst/>
        </p:spPr>
      </p:pic>
      <p:sp>
        <p:nvSpPr>
          <p:cNvPr id="2050"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9220200" y="3429000"/>
            <a:ext cx="914400" cy="838200"/>
          </a:xfrm>
          <a:prstGeom prst="rect">
            <a:avLst/>
          </a:prstGeom>
          <a:noFill/>
        </p:spPr>
      </p:pic>
      <p:sp>
        <p:nvSpPr>
          <p:cNvPr id="2052" name="Rectangle 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8153400" y="4419600"/>
            <a:ext cx="914400" cy="425302"/>
          </a:xfrm>
          <a:prstGeom prst="rect">
            <a:avLst/>
          </a:prstGeom>
          <a:noFill/>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930275"/>
          </a:xfrm>
        </p:spPr>
        <p:txBody>
          <a:bodyPr/>
          <a:lstStyle/>
          <a:p>
            <a:r>
              <a:rPr lang="en-US" dirty="0"/>
              <a:t>Example 2</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226</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5123" name="Rectangle 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495800" y="381000"/>
            <a:ext cx="3124200" cy="781050"/>
          </a:xfrm>
          <a:prstGeom prst="rect">
            <a:avLst/>
          </a:prstGeom>
          <a:noFill/>
        </p:spPr>
      </p:pic>
      <p:sp>
        <p:nvSpPr>
          <p:cNvPr id="2" name="AutoShape 2" descr="Recurrence Examples. - ppt video online download">
            <a:extLst>
              <a:ext uri="{FF2B5EF4-FFF2-40B4-BE49-F238E27FC236}">
                <a16:creationId xmlns:a16="http://schemas.microsoft.com/office/drawing/2014/main" id="{EA1A6990-CF94-4D94-AD44-2AB2C8B051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562AA16D-455A-4F0D-896A-0765E1DDEA9D}"/>
              </a:ext>
            </a:extLst>
          </p:cNvPr>
          <p:cNvPicPr>
            <a:picLocks noChangeAspect="1"/>
          </p:cNvPicPr>
          <p:nvPr/>
        </p:nvPicPr>
        <p:blipFill>
          <a:blip r:embed="rId4"/>
          <a:stretch>
            <a:fillRect/>
          </a:stretch>
        </p:blipFill>
        <p:spPr>
          <a:xfrm>
            <a:off x="2171218" y="1247045"/>
            <a:ext cx="8649182" cy="522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38EDC-71D4-4D14-875B-622F3B52CBC1}"/>
              </a:ext>
            </a:extLst>
          </p:cNvPr>
          <p:cNvPicPr>
            <a:picLocks noChangeAspect="1"/>
          </p:cNvPicPr>
          <p:nvPr/>
        </p:nvPicPr>
        <p:blipFill>
          <a:blip r:embed="rId2"/>
          <a:stretch>
            <a:fillRect/>
          </a:stretch>
        </p:blipFill>
        <p:spPr>
          <a:xfrm>
            <a:off x="2699863" y="1266523"/>
            <a:ext cx="6792273" cy="4324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76879CE5-116F-46F0-80BC-491CEE0D385E}"/>
              </a:ext>
            </a:extLst>
          </p:cNvPr>
          <p:cNvSpPr txBox="1"/>
          <p:nvPr/>
        </p:nvSpPr>
        <p:spPr>
          <a:xfrm>
            <a:off x="2590800" y="457200"/>
            <a:ext cx="5638800" cy="307777"/>
          </a:xfrm>
          <a:prstGeom prst="rect">
            <a:avLst/>
          </a:prstGeom>
          <a:noFill/>
        </p:spPr>
        <p:txBody>
          <a:bodyPr wrap="square" rtlCol="0">
            <a:spAutoFit/>
          </a:bodyPr>
          <a:lstStyle/>
          <a:p>
            <a:r>
              <a:rPr lang="en-US" dirty="0"/>
              <a:t>GENERAL FORMS</a:t>
            </a:r>
            <a:endParaRPr lang="en-IN" dirty="0"/>
          </a:p>
        </p:txBody>
      </p:sp>
    </p:spTree>
    <p:extLst>
      <p:ext uri="{BB962C8B-B14F-4D97-AF65-F5344CB8AC3E}">
        <p14:creationId xmlns:p14="http://schemas.microsoft.com/office/powerpoint/2010/main" val="332396481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Iterative Method</a:t>
            </a:r>
          </a:p>
        </p:txBody>
      </p:sp>
      <p:sp>
        <p:nvSpPr>
          <p:cNvPr id="7" name="Text Placeholder 6"/>
          <p:cNvSpPr>
            <a:spLocks noGrp="1"/>
          </p:cNvSpPr>
          <p:nvPr>
            <p:ph type="body" idx="1"/>
          </p:nvPr>
        </p:nvSpPr>
        <p:spPr/>
        <p:txBody>
          <a:bodyPr/>
          <a:lstStyle/>
          <a:p>
            <a:r>
              <a:rPr lang="en-US" dirty="0"/>
              <a:t>To solve recurrence relation:</a:t>
            </a:r>
          </a:p>
          <a:p>
            <a:pPr lvl="1"/>
            <a:r>
              <a:rPr lang="en-US" dirty="0"/>
              <a:t>convert the recurrence into a summation by iterating the recurrence until the initial condition is reached.</a:t>
            </a:r>
          </a:p>
          <a:p>
            <a:pPr lvl="1"/>
            <a:r>
              <a:rPr lang="en-US" dirty="0"/>
              <a:t>break T(n) into T(n/2) and then into T(n/4) and so on. </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228</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Iterative Method</a:t>
            </a:r>
          </a:p>
        </p:txBody>
      </p:sp>
      <p:sp>
        <p:nvSpPr>
          <p:cNvPr id="7" name="Text Placeholder 6"/>
          <p:cNvSpPr>
            <a:spLocks noGrp="1"/>
          </p:cNvSpPr>
          <p:nvPr>
            <p:ph type="body" idx="1"/>
          </p:nvPr>
        </p:nvSpPr>
        <p:spPr>
          <a:xfrm>
            <a:off x="838200" y="1524001"/>
            <a:ext cx="4191000" cy="1752600"/>
          </a:xfrm>
        </p:spPr>
        <p:txBody>
          <a:bodyPr/>
          <a:lstStyle/>
          <a:p>
            <a:pPr algn="just"/>
            <a:r>
              <a:rPr lang="en-US" sz="2000" dirty="0"/>
              <a:t>convert the recurrence into a summation. We do so by iterating the recurrence until the initial condition is reached.</a:t>
            </a:r>
          </a:p>
          <a:p>
            <a:pPr>
              <a:buNone/>
            </a:pPr>
            <a:br>
              <a:rPr lang="en-US" sz="2000" dirty="0"/>
            </a:br>
            <a:endParaRPr lang="en-US" sz="20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229</a:t>
            </a:fld>
            <a:endParaRPr lang="en-US"/>
          </a:p>
        </p:txBody>
      </p:sp>
      <p:pic>
        <p:nvPicPr>
          <p:cNvPr id="2050" name="Picture 2"/>
          <p:cNvPicPr>
            <a:picLocks noChangeAspect="1" noChangeArrowheads="1"/>
          </p:cNvPicPr>
          <p:nvPr/>
        </p:nvPicPr>
        <p:blipFill>
          <a:blip r:embed="rId2"/>
          <a:srcRect/>
          <a:stretch>
            <a:fillRect/>
          </a:stretch>
        </p:blipFill>
        <p:spPr bwMode="auto">
          <a:xfrm>
            <a:off x="5867400" y="914400"/>
            <a:ext cx="4991100" cy="5739765"/>
          </a:xfrm>
          <a:prstGeom prst="rect">
            <a:avLst/>
          </a:prstGeom>
          <a:noFill/>
          <a:ln w="9525">
            <a:noFill/>
            <a:miter lim="800000"/>
            <a:headEnd/>
            <a:tailEnd/>
          </a:ln>
          <a:effectLst/>
        </p:spPr>
      </p:pic>
      <p:pic>
        <p:nvPicPr>
          <p:cNvPr id="8"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body" idx="1"/>
          </p:nvPr>
        </p:nvSpPr>
        <p:spPr>
          <a:xfrm>
            <a:off x="1560946" y="1003589"/>
            <a:ext cx="8721436" cy="435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800"/>
              <a:buNone/>
            </a:pPr>
            <a:r>
              <a:rPr lang="en-US" b="1"/>
              <a:t>Analyzing Algorithms:</a:t>
            </a:r>
            <a:endParaRPr/>
          </a:p>
          <a:p>
            <a:pPr marL="457200" lvl="1" indent="0" algn="l" rtl="0">
              <a:lnSpc>
                <a:spcPct val="150000"/>
              </a:lnSpc>
              <a:spcBef>
                <a:spcPts val="500"/>
              </a:spcBef>
              <a:spcAft>
                <a:spcPts val="0"/>
              </a:spcAft>
              <a:buClr>
                <a:schemeClr val="dk1"/>
              </a:buClr>
              <a:buSzPts val="2400"/>
              <a:buNone/>
            </a:pPr>
            <a:r>
              <a:rPr lang="en-US" b="1"/>
              <a:t>Running Time</a:t>
            </a:r>
            <a:endParaRPr/>
          </a:p>
          <a:p>
            <a:pPr marL="685800" lvl="1" indent="-228600" algn="just" rtl="0">
              <a:lnSpc>
                <a:spcPct val="150000"/>
              </a:lnSpc>
              <a:spcBef>
                <a:spcPts val="500"/>
              </a:spcBef>
              <a:spcAft>
                <a:spcPts val="0"/>
              </a:spcAft>
              <a:buClr>
                <a:schemeClr val="dk1"/>
              </a:buClr>
              <a:buSzPts val="2000"/>
              <a:buChar char="•"/>
            </a:pPr>
            <a:r>
              <a:rPr lang="en-US" sz="2000"/>
              <a:t>The most common way of ranking different algorithms for the same problem is by how quickly they run. Ideally, we want the fastest possible algorithm for any particular problem.</a:t>
            </a:r>
            <a:endParaRPr sz="2000" b="1"/>
          </a:p>
        </p:txBody>
      </p:sp>
      <p:sp>
        <p:nvSpPr>
          <p:cNvPr id="180" name="Google Shape;18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a:p>
        </p:txBody>
      </p:sp>
      <p:sp>
        <p:nvSpPr>
          <p:cNvPr id="5" name="Date Placeholder 4"/>
          <p:cNvSpPr>
            <a:spLocks noGrp="1"/>
          </p:cNvSpPr>
          <p:nvPr>
            <p:ph type="dt" idx="10"/>
          </p:nvPr>
        </p:nvSpPr>
        <p:spPr/>
        <p:txBody>
          <a:bodyPr/>
          <a:lstStyle/>
          <a:p>
            <a:fld id="{452135E8-E20C-4216-94E5-B9A6EF0A84E4}" type="datetime1">
              <a:rPr lang="en-US" smtClean="0"/>
              <a:pPr/>
              <a:t>4/1/2022</a:t>
            </a:fld>
            <a:endParaRPr lang="en-US"/>
          </a:p>
        </p:txBody>
      </p:sp>
    </p:spTree>
  </p:cSld>
  <p:clrMapOvr>
    <a:masterClrMapping/>
  </p:clrMapOvr>
  <p:transition spd="slow">
    <p:push/>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buFont typeface="Arial" pitchFamily="34" charset="0"/>
              <a:buChar char="•"/>
            </a:pPr>
            <a:br>
              <a:rPr lang="en-US" sz="1800" dirty="0"/>
            </a:br>
            <a:br>
              <a:rPr lang="en-US" sz="1800" dirty="0"/>
            </a:br>
            <a:br>
              <a:rPr lang="en-US" sz="1800" dirty="0"/>
            </a:br>
            <a:r>
              <a:rPr lang="en-US" sz="1800" dirty="0"/>
              <a:t>   Steps: </a:t>
            </a:r>
            <a:br>
              <a:rPr lang="en-US" sz="1800" dirty="0"/>
            </a:br>
            <a:r>
              <a:rPr lang="en-US" sz="1800" dirty="0"/>
              <a:t> .     break down the problem into </a:t>
            </a:r>
            <a:r>
              <a:rPr lang="en-US" sz="1800" dirty="0" err="1"/>
              <a:t>n→n</a:t>
            </a:r>
            <a:r>
              <a:rPr lang="en-US" sz="1800" dirty="0"/>
              <a:t>/2→n/4→n/8→...</a:t>
            </a:r>
            <a:br>
              <a:rPr lang="en-US" sz="1800" dirty="0"/>
            </a:br>
            <a:r>
              <a:rPr lang="en-US" sz="1800" dirty="0"/>
              <a:t>  .    After reaching the base case, we back-substituted the equation (value of k)</a:t>
            </a:r>
            <a:br>
              <a:rPr lang="en-US" sz="1800" dirty="0"/>
            </a:br>
            <a:r>
              <a:rPr lang="en-US" sz="1800" dirty="0"/>
              <a:t>       to express the equation in  the form of n and initial boundary condition </a:t>
            </a:r>
            <a:br>
              <a:rPr lang="en-US" dirty="0"/>
            </a:br>
            <a:br>
              <a:rPr lang="en-US" dirty="0"/>
            </a:br>
            <a:endParaRPr lang="en-US" dirty="0"/>
          </a:p>
        </p:txBody>
      </p:sp>
      <p:sp>
        <p:nvSpPr>
          <p:cNvPr id="7" name="Text Placeholder 6"/>
          <p:cNvSpPr>
            <a:spLocks noGrp="1"/>
          </p:cNvSpPr>
          <p:nvPr>
            <p:ph type="body" idx="1"/>
          </p:nvPr>
        </p:nvSpPr>
        <p:spPr>
          <a:xfrm>
            <a:off x="838200" y="1371600"/>
            <a:ext cx="10515600" cy="4805363"/>
          </a:xfrm>
        </p:spPr>
        <p:txBody>
          <a:bodyPr/>
          <a:lstStyle/>
          <a:p>
            <a:pPr>
              <a:buNone/>
            </a:pPr>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230</a:t>
            </a:fld>
            <a:endParaRPr lang="en-US"/>
          </a:p>
        </p:txBody>
      </p:sp>
      <p:pic>
        <p:nvPicPr>
          <p:cNvPr id="3077" name="Picture 5"/>
          <p:cNvPicPr>
            <a:picLocks noChangeAspect="1" noChangeArrowheads="1"/>
          </p:cNvPicPr>
          <p:nvPr/>
        </p:nvPicPr>
        <p:blipFill>
          <a:blip r:embed="rId2"/>
          <a:srcRect/>
          <a:stretch>
            <a:fillRect/>
          </a:stretch>
        </p:blipFill>
        <p:spPr bwMode="auto">
          <a:xfrm>
            <a:off x="2057400" y="1371599"/>
            <a:ext cx="8610600" cy="1174173"/>
          </a:xfrm>
          <a:prstGeom prst="rect">
            <a:avLst/>
          </a:prstGeom>
          <a:noFill/>
          <a:ln w="9525">
            <a:noFill/>
            <a:miter lim="800000"/>
            <a:headEnd/>
            <a:tailEnd/>
          </a:ln>
          <a:effectLst/>
        </p:spPr>
      </p:pic>
      <p:pic>
        <p:nvPicPr>
          <p:cNvPr id="3078" name="Picture 6"/>
          <p:cNvPicPr>
            <a:picLocks noChangeAspect="1" noChangeArrowheads="1"/>
          </p:cNvPicPr>
          <p:nvPr/>
        </p:nvPicPr>
        <p:blipFill>
          <a:blip r:embed="rId3"/>
          <a:srcRect/>
          <a:stretch>
            <a:fillRect/>
          </a:stretch>
        </p:blipFill>
        <p:spPr bwMode="auto">
          <a:xfrm>
            <a:off x="1524000" y="2438400"/>
            <a:ext cx="9448800" cy="3886110"/>
          </a:xfrm>
          <a:prstGeom prst="rect">
            <a:avLst/>
          </a:prstGeom>
          <a:noFill/>
          <a:ln w="9525">
            <a:noFill/>
            <a:miter lim="800000"/>
            <a:headEnd/>
            <a:tailEnd/>
          </a:ln>
          <a:effectLst/>
        </p:spPr>
      </p:pic>
      <p:pic>
        <p:nvPicPr>
          <p:cNvPr id="13" name="Google Shape;218;p30"/>
          <p:cNvPicPr preferRelativeResize="0"/>
          <p:nvPr/>
        </p:nvPicPr>
        <p:blipFill rotWithShape="1">
          <a:blip r:embed="rId4">
            <a:alphaModFix/>
          </a:blip>
          <a:srcRect/>
          <a:stretch/>
        </p:blipFill>
        <p:spPr>
          <a:xfrm>
            <a:off x="10363200" y="228600"/>
            <a:ext cx="1481667" cy="76200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231</a:t>
            </a:fld>
            <a:endParaRPr lang="en-US"/>
          </a:p>
        </p:txBody>
      </p:sp>
      <p:pic>
        <p:nvPicPr>
          <p:cNvPr id="4098" name="Picture 2"/>
          <p:cNvPicPr>
            <a:picLocks noChangeAspect="1" noChangeArrowheads="1"/>
          </p:cNvPicPr>
          <p:nvPr/>
        </p:nvPicPr>
        <p:blipFill>
          <a:blip r:embed="rId2"/>
          <a:srcRect/>
          <a:stretch>
            <a:fillRect/>
          </a:stretch>
        </p:blipFill>
        <p:spPr bwMode="auto">
          <a:xfrm>
            <a:off x="1295400" y="457200"/>
            <a:ext cx="9829800" cy="6032982"/>
          </a:xfrm>
          <a:prstGeom prst="rect">
            <a:avLst/>
          </a:prstGeom>
          <a:noFill/>
          <a:ln w="9525">
            <a:noFill/>
            <a:miter lim="800000"/>
            <a:headEnd/>
            <a:tailEnd/>
          </a:ln>
          <a:effectLst/>
        </p:spPr>
      </p:pic>
      <p:pic>
        <p:nvPicPr>
          <p:cNvPr id="9" name="Google Shape;218;p30"/>
          <p:cNvPicPr preferRelativeResize="0"/>
          <p:nvPr/>
        </p:nvPicPr>
        <p:blipFill rotWithShape="1">
          <a:blip r:embed="rId3">
            <a:alphaModFix/>
          </a:blip>
          <a:srcRect/>
          <a:stretch/>
        </p:blipFill>
        <p:spPr>
          <a:xfrm>
            <a:off x="10363200" y="228600"/>
            <a:ext cx="1481667" cy="7620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Iterative Method</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232</a:t>
            </a:fld>
            <a:endParaRPr lang="en-US"/>
          </a:p>
        </p:txBody>
      </p:sp>
      <p:pic>
        <p:nvPicPr>
          <p:cNvPr id="6"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pic>
        <p:nvPicPr>
          <p:cNvPr id="1026" name="Picture 2"/>
          <p:cNvPicPr>
            <a:picLocks noChangeAspect="1" noChangeArrowheads="1"/>
          </p:cNvPicPr>
          <p:nvPr/>
        </p:nvPicPr>
        <p:blipFill>
          <a:blip r:embed="rId3"/>
          <a:srcRect/>
          <a:stretch>
            <a:fillRect/>
          </a:stretch>
        </p:blipFill>
        <p:spPr bwMode="auto">
          <a:xfrm>
            <a:off x="2438400" y="1371600"/>
            <a:ext cx="7029450" cy="5142349"/>
          </a:xfrm>
          <a:prstGeom prst="rect">
            <a:avLst/>
          </a:prstGeom>
          <a:noFill/>
          <a:ln w="9525">
            <a:noFill/>
            <a:miter lim="800000"/>
            <a:headEnd/>
            <a:tailEnd/>
          </a:ln>
          <a:effec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Master’s Method</a:t>
            </a:r>
          </a:p>
        </p:txBody>
      </p:sp>
      <p:sp>
        <p:nvSpPr>
          <p:cNvPr id="7" name="Text Placeholder 6"/>
          <p:cNvSpPr>
            <a:spLocks noGrp="1"/>
          </p:cNvSpPr>
          <p:nvPr>
            <p:ph type="body" idx="1"/>
          </p:nvPr>
        </p:nvSpPr>
        <p:spPr>
          <a:xfrm>
            <a:off x="838200" y="1371600"/>
            <a:ext cx="10515600" cy="4805363"/>
          </a:xfrm>
        </p:spPr>
        <p:txBody>
          <a:bodyPr/>
          <a:lstStyle/>
          <a:p>
            <a:pPr algn="just"/>
            <a:r>
              <a:rPr lang="en-US" sz="2400" dirty="0"/>
              <a:t>Master Method is a direct way to get the solution. The master method works only for following type of recurrences or for recurrences that can be transformed to following type.</a:t>
            </a:r>
          </a:p>
          <a:p>
            <a:pPr marL="411163" algn="just">
              <a:buNone/>
            </a:pPr>
            <a:r>
              <a:rPr lang="en-US" sz="2400" dirty="0"/>
              <a:t>                                             T(n) = </a:t>
            </a:r>
            <a:r>
              <a:rPr lang="en-US" sz="2400" dirty="0" err="1"/>
              <a:t>aT</a:t>
            </a:r>
            <a:r>
              <a:rPr lang="en-US" sz="2400" dirty="0"/>
              <a:t>(n/b) + f(n), </a:t>
            </a:r>
          </a:p>
          <a:p>
            <a:pPr marL="411163" algn="just">
              <a:buNone/>
            </a:pPr>
            <a:r>
              <a:rPr lang="en-US" sz="2200" dirty="0"/>
              <a:t>where, </a:t>
            </a:r>
          </a:p>
          <a:p>
            <a:pPr marL="411163" algn="just">
              <a:buNone/>
            </a:pPr>
            <a:r>
              <a:rPr lang="en-US" sz="2200" dirty="0"/>
              <a:t>n = size of input </a:t>
            </a:r>
          </a:p>
          <a:p>
            <a:pPr marL="411163" algn="just">
              <a:buNone/>
            </a:pPr>
            <a:r>
              <a:rPr lang="en-US" sz="2200" dirty="0"/>
              <a:t>a = number of </a:t>
            </a:r>
            <a:r>
              <a:rPr lang="en-US" sz="2200" dirty="0" err="1"/>
              <a:t>subproblems</a:t>
            </a:r>
            <a:r>
              <a:rPr lang="en-US" sz="2200" dirty="0"/>
              <a:t> in the recursion </a:t>
            </a:r>
          </a:p>
          <a:p>
            <a:pPr marL="411163" algn="just">
              <a:buNone/>
            </a:pPr>
            <a:r>
              <a:rPr lang="en-US" sz="2200" dirty="0"/>
              <a:t>n/b = size of each </a:t>
            </a:r>
            <a:r>
              <a:rPr lang="en-US" sz="2200" dirty="0" err="1"/>
              <a:t>subproblem</a:t>
            </a:r>
            <a:r>
              <a:rPr lang="en-US" sz="2200" dirty="0"/>
              <a:t>. </a:t>
            </a:r>
          </a:p>
          <a:p>
            <a:pPr marL="411163" algn="just">
              <a:buNone/>
            </a:pPr>
            <a:r>
              <a:rPr lang="en-US" sz="2200" dirty="0"/>
              <a:t>All </a:t>
            </a:r>
            <a:r>
              <a:rPr lang="en-US" sz="2200" dirty="0" err="1"/>
              <a:t>subproblems</a:t>
            </a:r>
            <a:r>
              <a:rPr lang="en-US" sz="2200" dirty="0"/>
              <a:t> are assumed to have the same size. </a:t>
            </a:r>
          </a:p>
          <a:p>
            <a:pPr marL="411163" algn="just">
              <a:buNone/>
            </a:pPr>
            <a:r>
              <a:rPr lang="en-US" sz="2200" dirty="0"/>
              <a:t>f(n) = cost of the work done outside the recursive call, which includes the cost of    dividing the problem and cost of merging the solutions Here, a ≥ 1 and b &gt; 1 are constants, and f(n) &gt;0.</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233</a:t>
            </a:fld>
            <a:endParaRPr 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Master’s Theorem</a:t>
            </a:r>
            <a:endParaRPr lang="en-US" dirty="0"/>
          </a:p>
        </p:txBody>
      </p:sp>
      <p:sp>
        <p:nvSpPr>
          <p:cNvPr id="7" name="Text Placeholder 6"/>
          <p:cNvSpPr>
            <a:spLocks noGrp="1"/>
          </p:cNvSpPr>
          <p:nvPr>
            <p:ph type="body" idx="1"/>
          </p:nvPr>
        </p:nvSpPr>
        <p:spPr/>
        <p:txBody>
          <a:bodyPr/>
          <a:lstStyle/>
          <a:p>
            <a:r>
              <a:rPr lang="en-US" dirty="0"/>
              <a:t>If a ≥ 1 and b &gt; 1 are constants and f(n) is an asymptotically positive function, then the time complexity of a recursive relation is given by</a:t>
            </a:r>
          </a:p>
          <a:p>
            <a:pPr>
              <a:buNone/>
            </a:pPr>
            <a:r>
              <a:rPr lang="en-US" dirty="0"/>
              <a:t>		        T(n) = </a:t>
            </a:r>
            <a:r>
              <a:rPr lang="en-US" dirty="0" err="1"/>
              <a:t>aT</a:t>
            </a:r>
            <a:r>
              <a:rPr lang="en-US" dirty="0"/>
              <a:t>(n/b) + f(n)</a:t>
            </a:r>
          </a:p>
          <a:p>
            <a:pPr>
              <a:buNone/>
            </a:pPr>
            <a:r>
              <a:rPr lang="en-US" dirty="0"/>
              <a:t> where, </a:t>
            </a:r>
          </a:p>
          <a:p>
            <a:pPr>
              <a:buNone/>
            </a:pPr>
            <a:r>
              <a:rPr lang="en-US" dirty="0"/>
              <a:t>T(n) has the following asymptotic bounds: </a:t>
            </a:r>
          </a:p>
          <a:p>
            <a:pPr marL="628650" indent="-514350">
              <a:buAutoNum type="arabicPeriod"/>
            </a:pPr>
            <a:r>
              <a:rPr lang="en-US" dirty="0"/>
              <a:t>If f(n) = O(</a:t>
            </a:r>
            <a:r>
              <a:rPr lang="en-US" dirty="0" err="1"/>
              <a:t>n</a:t>
            </a:r>
            <a:r>
              <a:rPr lang="en-US" baseline="30000" dirty="0" err="1"/>
              <a:t>log</a:t>
            </a:r>
            <a:r>
              <a:rPr lang="en-US" baseline="-25000" dirty="0" err="1"/>
              <a:t>b</a:t>
            </a:r>
            <a:r>
              <a:rPr lang="en-US" baseline="30000" dirty="0"/>
              <a:t> a-ϵ</a:t>
            </a:r>
            <a:r>
              <a:rPr lang="en-US" dirty="0"/>
              <a:t>), then T(n) = Θ(</a:t>
            </a:r>
            <a:r>
              <a:rPr lang="en-US" dirty="0" err="1"/>
              <a:t>n</a:t>
            </a:r>
            <a:r>
              <a:rPr lang="en-US" baseline="30000" dirty="0" err="1"/>
              <a:t>log</a:t>
            </a:r>
            <a:r>
              <a:rPr lang="en-US" baseline="-25000" dirty="0" err="1"/>
              <a:t>b</a:t>
            </a:r>
            <a:r>
              <a:rPr lang="en-US" baseline="30000" dirty="0"/>
              <a:t> a</a:t>
            </a:r>
            <a:r>
              <a:rPr lang="en-US" dirty="0"/>
              <a:t>). </a:t>
            </a:r>
          </a:p>
          <a:p>
            <a:pPr marL="628650" indent="-514350">
              <a:buAutoNum type="arabicPeriod"/>
            </a:pPr>
            <a:r>
              <a:rPr lang="en-US" dirty="0"/>
              <a:t>If f(n) = Θ(</a:t>
            </a:r>
            <a:r>
              <a:rPr lang="en-US" dirty="0" err="1"/>
              <a:t>n</a:t>
            </a:r>
            <a:r>
              <a:rPr lang="en-US" baseline="30000" dirty="0" err="1"/>
              <a:t>log</a:t>
            </a:r>
            <a:r>
              <a:rPr lang="en-US" baseline="-25000" dirty="0" err="1"/>
              <a:t>b</a:t>
            </a:r>
            <a:r>
              <a:rPr lang="en-US" baseline="30000" dirty="0"/>
              <a:t> a</a:t>
            </a:r>
            <a:r>
              <a:rPr lang="en-US" dirty="0"/>
              <a:t>), then T(n) = Θ(</a:t>
            </a:r>
            <a:r>
              <a:rPr lang="en-US" dirty="0" err="1"/>
              <a:t>n</a:t>
            </a:r>
            <a:r>
              <a:rPr lang="en-US" baseline="30000" dirty="0" err="1"/>
              <a:t>log</a:t>
            </a:r>
            <a:r>
              <a:rPr lang="en-US" baseline="-25000" dirty="0" err="1"/>
              <a:t>b</a:t>
            </a:r>
            <a:r>
              <a:rPr lang="en-US" baseline="30000" dirty="0"/>
              <a:t> a</a:t>
            </a:r>
            <a:r>
              <a:rPr lang="en-US" dirty="0"/>
              <a:t> * log n).</a:t>
            </a:r>
          </a:p>
          <a:p>
            <a:pPr marL="628650" indent="-514350">
              <a:buAutoNum type="arabicPeriod"/>
            </a:pPr>
            <a:r>
              <a:rPr lang="en-US" dirty="0"/>
              <a:t>If f(n) = Ω(</a:t>
            </a:r>
            <a:r>
              <a:rPr lang="en-US" dirty="0" err="1"/>
              <a:t>n</a:t>
            </a:r>
            <a:r>
              <a:rPr lang="en-US" baseline="30000" dirty="0" err="1"/>
              <a:t>log</a:t>
            </a:r>
            <a:r>
              <a:rPr lang="en-US" baseline="-25000" dirty="0" err="1"/>
              <a:t>b</a:t>
            </a:r>
            <a:r>
              <a:rPr lang="en-US" baseline="30000" dirty="0"/>
              <a:t> a+ϵ</a:t>
            </a:r>
            <a:r>
              <a:rPr lang="en-US" dirty="0"/>
              <a:t>), then T(n) = Θ(f(n)). ϵ &gt; 0 is a constant.</a:t>
            </a:r>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234</a:t>
            </a:fld>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Master’s Theorem</a:t>
            </a:r>
            <a:endParaRPr lang="en-US" dirty="0"/>
          </a:p>
        </p:txBody>
      </p:sp>
      <p:sp>
        <p:nvSpPr>
          <p:cNvPr id="7" name="Text Placeholder 6"/>
          <p:cNvSpPr>
            <a:spLocks noGrp="1"/>
          </p:cNvSpPr>
          <p:nvPr>
            <p:ph type="body" idx="1"/>
          </p:nvPr>
        </p:nvSpPr>
        <p:spPr/>
        <p:txBody>
          <a:bodyPr/>
          <a:lstStyle/>
          <a:p>
            <a:pPr>
              <a:buNone/>
            </a:pPr>
            <a:r>
              <a:rPr lang="en-US" sz="2400" b="1" dirty="0">
                <a:solidFill>
                  <a:srgbClr val="7030A0"/>
                </a:solidFill>
              </a:rPr>
              <a:t>Each of the above conditions can be interpreted as:</a:t>
            </a:r>
          </a:p>
          <a:p>
            <a:pPr algn="just"/>
            <a:r>
              <a:rPr lang="en-US" sz="2400" dirty="0"/>
              <a:t>If the cost of solving the sub-problems at each level increases by a certain factor, the value of f(n) will become </a:t>
            </a:r>
            <a:r>
              <a:rPr lang="en-US" sz="2400" dirty="0" err="1"/>
              <a:t>polynomially</a:t>
            </a:r>
            <a:r>
              <a:rPr lang="en-US" sz="2400" dirty="0"/>
              <a:t> smaller than </a:t>
            </a:r>
            <a:r>
              <a:rPr lang="en-US" sz="2400" dirty="0" err="1"/>
              <a:t>n</a:t>
            </a:r>
            <a:r>
              <a:rPr lang="en-US" sz="2400" baseline="30000" dirty="0" err="1"/>
              <a:t>log</a:t>
            </a:r>
            <a:r>
              <a:rPr lang="en-US" sz="2400" baseline="-25000" dirty="0" err="1"/>
              <a:t>b</a:t>
            </a:r>
            <a:r>
              <a:rPr lang="en-US" sz="2400" baseline="30000" dirty="0"/>
              <a:t> a</a:t>
            </a:r>
            <a:r>
              <a:rPr lang="en-US" sz="2400" dirty="0"/>
              <a:t>. Thus, the time complexity is oppressed by the cost of the last level </a:t>
            </a:r>
            <a:r>
              <a:rPr lang="en-US" sz="2400" dirty="0" err="1"/>
              <a:t>ie</a:t>
            </a:r>
            <a:r>
              <a:rPr lang="en-US" sz="2400" dirty="0"/>
              <a:t>. </a:t>
            </a:r>
            <a:r>
              <a:rPr lang="en-US" sz="2400" dirty="0" err="1"/>
              <a:t>n</a:t>
            </a:r>
            <a:r>
              <a:rPr lang="en-US" sz="2400" baseline="30000" dirty="0" err="1"/>
              <a:t>log</a:t>
            </a:r>
            <a:r>
              <a:rPr lang="en-US" sz="2400" baseline="-25000" dirty="0" err="1"/>
              <a:t>b</a:t>
            </a:r>
            <a:r>
              <a:rPr lang="en-US" sz="2400" baseline="30000" dirty="0"/>
              <a:t> a</a:t>
            </a:r>
            <a:endParaRPr lang="en-US" sz="2400" dirty="0"/>
          </a:p>
          <a:p>
            <a:pPr algn="just"/>
            <a:r>
              <a:rPr lang="en-US" sz="2400" dirty="0"/>
              <a:t>If the cost of solving the sub-problem at each level is nearly equal, then the value of f(n) will be </a:t>
            </a:r>
            <a:r>
              <a:rPr lang="en-US" sz="2400" dirty="0" err="1"/>
              <a:t>n</a:t>
            </a:r>
            <a:r>
              <a:rPr lang="en-US" sz="2400" baseline="30000" dirty="0" err="1"/>
              <a:t>log</a:t>
            </a:r>
            <a:r>
              <a:rPr lang="en-US" sz="2400" baseline="-25000" dirty="0" err="1"/>
              <a:t>b</a:t>
            </a:r>
            <a:r>
              <a:rPr lang="en-US" sz="2400" baseline="30000" dirty="0"/>
              <a:t> a</a:t>
            </a:r>
            <a:r>
              <a:rPr lang="en-US" sz="2400" dirty="0"/>
              <a:t>. Thus, the time complexity will be f(n) times the total number of levels </a:t>
            </a:r>
            <a:r>
              <a:rPr lang="en-US" sz="2400" dirty="0" err="1"/>
              <a:t>ie</a:t>
            </a:r>
            <a:r>
              <a:rPr lang="en-US" sz="2400" dirty="0"/>
              <a:t>. </a:t>
            </a:r>
            <a:r>
              <a:rPr lang="en-US" sz="2400" dirty="0" err="1"/>
              <a:t>n</a:t>
            </a:r>
            <a:r>
              <a:rPr lang="en-US" sz="2400" baseline="30000" dirty="0" err="1"/>
              <a:t>log</a:t>
            </a:r>
            <a:r>
              <a:rPr lang="en-US" sz="2400" baseline="-25000" dirty="0" err="1"/>
              <a:t>b</a:t>
            </a:r>
            <a:r>
              <a:rPr lang="en-US" sz="2400" baseline="30000" dirty="0"/>
              <a:t> a</a:t>
            </a:r>
            <a:r>
              <a:rPr lang="en-US" sz="2400" dirty="0"/>
              <a:t> * log n</a:t>
            </a:r>
          </a:p>
          <a:p>
            <a:pPr algn="just"/>
            <a:r>
              <a:rPr lang="en-US" sz="2400" dirty="0"/>
              <a:t>If the cost of solving the </a:t>
            </a:r>
            <a:r>
              <a:rPr lang="en-US" sz="2400" dirty="0" err="1"/>
              <a:t>subproblems</a:t>
            </a:r>
            <a:r>
              <a:rPr lang="en-US" sz="2400" dirty="0"/>
              <a:t> at each level decreases by a certain factor, the value of f(n) will become </a:t>
            </a:r>
            <a:r>
              <a:rPr lang="en-US" sz="2400" dirty="0" err="1"/>
              <a:t>polynomially</a:t>
            </a:r>
            <a:r>
              <a:rPr lang="en-US" sz="2400" dirty="0"/>
              <a:t> larger than </a:t>
            </a:r>
            <a:r>
              <a:rPr lang="en-US" sz="2400" dirty="0" err="1"/>
              <a:t>n</a:t>
            </a:r>
            <a:r>
              <a:rPr lang="en-US" sz="2400" baseline="30000" dirty="0" err="1"/>
              <a:t>log</a:t>
            </a:r>
            <a:r>
              <a:rPr lang="en-US" sz="2400" baseline="-25000" dirty="0" err="1"/>
              <a:t>b</a:t>
            </a:r>
            <a:r>
              <a:rPr lang="en-US" sz="2400" baseline="30000" dirty="0"/>
              <a:t> a</a:t>
            </a:r>
            <a:r>
              <a:rPr lang="en-US" sz="2400" dirty="0"/>
              <a:t>. Thus, the time complexity is oppressed by the cost of f(n).</a:t>
            </a:r>
          </a:p>
          <a:p>
            <a:endParaRPr lang="en-US" sz="24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235</a:t>
            </a:fld>
            <a:endParaRPr 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Master’s Theorem</a:t>
            </a:r>
          </a:p>
        </p:txBody>
      </p:sp>
      <p:sp>
        <p:nvSpPr>
          <p:cNvPr id="7" name="Text Placeholder 6"/>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236</a:t>
            </a:fld>
            <a:endParaRPr lang="en-US"/>
          </a:p>
        </p:txBody>
      </p:sp>
      <p:pic>
        <p:nvPicPr>
          <p:cNvPr id="294914" name="Picture 2"/>
          <p:cNvPicPr>
            <a:picLocks noChangeAspect="1" noChangeArrowheads="1"/>
          </p:cNvPicPr>
          <p:nvPr/>
        </p:nvPicPr>
        <p:blipFill>
          <a:blip r:embed="rId2"/>
          <a:srcRect/>
          <a:stretch>
            <a:fillRect/>
          </a:stretch>
        </p:blipFill>
        <p:spPr bwMode="auto">
          <a:xfrm>
            <a:off x="3124200" y="2286000"/>
            <a:ext cx="6034087" cy="3398509"/>
          </a:xfrm>
          <a:prstGeom prst="rect">
            <a:avLst/>
          </a:prstGeom>
          <a:noFill/>
          <a:ln w="9525">
            <a:noFill/>
            <a:miter lim="800000"/>
            <a:headEnd/>
            <a:tailEnd/>
          </a:ln>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Simplified three cases of master theorem</a:t>
            </a:r>
          </a:p>
        </p:txBody>
      </p:sp>
      <p:sp>
        <p:nvSpPr>
          <p:cNvPr id="7" name="Text Placeholder 6"/>
          <p:cNvSpPr>
            <a:spLocks noGrp="1"/>
          </p:cNvSpPr>
          <p:nvPr>
            <p:ph type="body" idx="1"/>
          </p:nvPr>
        </p:nvSpPr>
        <p:spPr>
          <a:xfrm>
            <a:off x="838200" y="1447800"/>
            <a:ext cx="10515600" cy="4729163"/>
          </a:xfrm>
        </p:spPr>
        <p:txBody>
          <a:bodyPr/>
          <a:lstStyle/>
          <a:p>
            <a:pPr fontAlgn="base">
              <a:buNone/>
            </a:pPr>
            <a:r>
              <a:rPr lang="en-US" sz="2400" b="1" u="sng" dirty="0"/>
              <a:t>Master Theorem Cases-</a:t>
            </a:r>
            <a:endParaRPr lang="en-US" sz="2400" b="1" dirty="0"/>
          </a:p>
          <a:p>
            <a:pPr fontAlgn="base">
              <a:buNone/>
            </a:pPr>
            <a:r>
              <a:rPr lang="en-US" sz="2400" dirty="0"/>
              <a:t>To solve recurrence relations using Master’s theorem, we compare a with b</a:t>
            </a:r>
            <a:r>
              <a:rPr lang="en-US" sz="2400" baseline="30000" dirty="0"/>
              <a:t>k</a:t>
            </a:r>
            <a:r>
              <a:rPr lang="en-US" sz="2400" dirty="0"/>
              <a:t>.</a:t>
            </a:r>
          </a:p>
          <a:p>
            <a:pPr fontAlgn="base">
              <a:lnSpc>
                <a:spcPct val="100000"/>
              </a:lnSpc>
              <a:spcBef>
                <a:spcPts val="0"/>
              </a:spcBef>
              <a:buNone/>
            </a:pPr>
            <a:r>
              <a:rPr lang="en-US" sz="1800" b="1" u="sng" dirty="0">
                <a:solidFill>
                  <a:srgbClr val="002060"/>
                </a:solidFill>
              </a:rPr>
              <a:t>Case-01:</a:t>
            </a:r>
            <a:endParaRPr lang="en-US" sz="1800" b="1" dirty="0">
              <a:solidFill>
                <a:srgbClr val="002060"/>
              </a:solidFill>
            </a:endParaRPr>
          </a:p>
          <a:p>
            <a:pPr fontAlgn="base">
              <a:lnSpc>
                <a:spcPct val="100000"/>
              </a:lnSpc>
              <a:spcBef>
                <a:spcPts val="0"/>
              </a:spcBef>
              <a:buNone/>
            </a:pPr>
            <a:r>
              <a:rPr lang="en-US" sz="1800" b="1" dirty="0">
                <a:solidFill>
                  <a:srgbClr val="002060"/>
                </a:solidFill>
              </a:rPr>
              <a:t> If a &gt; </a:t>
            </a:r>
            <a:r>
              <a:rPr lang="en-US" sz="1800" b="1" dirty="0" err="1">
                <a:solidFill>
                  <a:srgbClr val="002060"/>
                </a:solidFill>
              </a:rPr>
              <a:t>b</a:t>
            </a:r>
            <a:r>
              <a:rPr lang="en-US" sz="1800" b="1" baseline="30000" dirty="0" err="1">
                <a:solidFill>
                  <a:srgbClr val="002060"/>
                </a:solidFill>
              </a:rPr>
              <a:t>k</a:t>
            </a:r>
            <a:r>
              <a:rPr lang="en-US" sz="1800" b="1" dirty="0">
                <a:solidFill>
                  <a:srgbClr val="002060"/>
                </a:solidFill>
              </a:rPr>
              <a:t>, or  </a:t>
            </a:r>
            <a:r>
              <a:rPr lang="en-US" sz="1800" b="1" baseline="30000" dirty="0" err="1">
                <a:solidFill>
                  <a:srgbClr val="002060"/>
                </a:solidFill>
              </a:rPr>
              <a:t>log</a:t>
            </a:r>
            <a:r>
              <a:rPr lang="en-US" sz="1800" b="1" baseline="-25000" dirty="0" err="1">
                <a:solidFill>
                  <a:srgbClr val="002060"/>
                </a:solidFill>
              </a:rPr>
              <a:t>b</a:t>
            </a:r>
            <a:r>
              <a:rPr lang="en-US" sz="1800" b="1" baseline="30000" dirty="0" err="1">
                <a:solidFill>
                  <a:srgbClr val="002060"/>
                </a:solidFill>
              </a:rPr>
              <a:t>a</a:t>
            </a:r>
            <a:r>
              <a:rPr lang="en-US" sz="1800" b="1" dirty="0">
                <a:solidFill>
                  <a:srgbClr val="002060"/>
                </a:solidFill>
              </a:rPr>
              <a:t>&gt;k then T(n) = </a:t>
            </a:r>
            <a:r>
              <a:rPr lang="el-GR" sz="1800" b="1" dirty="0">
                <a:solidFill>
                  <a:srgbClr val="002060"/>
                </a:solidFill>
              </a:rPr>
              <a:t>θ (</a:t>
            </a:r>
            <a:r>
              <a:rPr lang="en-US" sz="1800" b="1" dirty="0" err="1">
                <a:solidFill>
                  <a:srgbClr val="002060"/>
                </a:solidFill>
              </a:rPr>
              <a:t>n</a:t>
            </a:r>
            <a:r>
              <a:rPr lang="en-US" sz="1800" b="1" baseline="30000" dirty="0" err="1">
                <a:solidFill>
                  <a:srgbClr val="002060"/>
                </a:solidFill>
              </a:rPr>
              <a:t>log</a:t>
            </a:r>
            <a:r>
              <a:rPr lang="en-US" sz="1800" b="1" baseline="-25000" dirty="0" err="1">
                <a:solidFill>
                  <a:srgbClr val="002060"/>
                </a:solidFill>
              </a:rPr>
              <a:t>b</a:t>
            </a:r>
            <a:r>
              <a:rPr lang="en-US" sz="1800" b="1" baseline="30000" dirty="0" err="1">
                <a:solidFill>
                  <a:srgbClr val="002060"/>
                </a:solidFill>
              </a:rPr>
              <a:t>a</a:t>
            </a:r>
            <a:r>
              <a:rPr lang="en-US" sz="1800" b="1" dirty="0">
                <a:solidFill>
                  <a:srgbClr val="002060"/>
                </a:solidFill>
              </a:rPr>
              <a:t>)</a:t>
            </a:r>
          </a:p>
          <a:p>
            <a:pPr fontAlgn="base">
              <a:lnSpc>
                <a:spcPct val="100000"/>
              </a:lnSpc>
              <a:spcBef>
                <a:spcPts val="0"/>
              </a:spcBef>
              <a:buNone/>
            </a:pPr>
            <a:endParaRPr lang="en-US" sz="1800" b="1" dirty="0">
              <a:solidFill>
                <a:srgbClr val="002060"/>
              </a:solidFill>
            </a:endParaRPr>
          </a:p>
          <a:p>
            <a:pPr fontAlgn="base">
              <a:lnSpc>
                <a:spcPct val="100000"/>
              </a:lnSpc>
              <a:spcBef>
                <a:spcPts val="0"/>
              </a:spcBef>
              <a:buNone/>
            </a:pPr>
            <a:r>
              <a:rPr lang="en-US" sz="1800" b="1" dirty="0">
                <a:solidFill>
                  <a:srgbClr val="002060"/>
                </a:solidFill>
              </a:rPr>
              <a:t> </a:t>
            </a:r>
            <a:r>
              <a:rPr lang="en-US" sz="1800" b="1" u="sng" dirty="0">
                <a:solidFill>
                  <a:srgbClr val="002060"/>
                </a:solidFill>
              </a:rPr>
              <a:t>Case-02:</a:t>
            </a:r>
            <a:endParaRPr lang="en-US" sz="1800" b="1" dirty="0">
              <a:solidFill>
                <a:srgbClr val="002060"/>
              </a:solidFill>
            </a:endParaRPr>
          </a:p>
          <a:p>
            <a:pPr fontAlgn="base">
              <a:lnSpc>
                <a:spcPct val="100000"/>
              </a:lnSpc>
              <a:spcBef>
                <a:spcPts val="0"/>
              </a:spcBef>
              <a:buNone/>
            </a:pPr>
            <a:r>
              <a:rPr lang="en-US" sz="1800" b="1" dirty="0">
                <a:solidFill>
                  <a:srgbClr val="002060"/>
                </a:solidFill>
              </a:rPr>
              <a:t> If a = </a:t>
            </a:r>
            <a:r>
              <a:rPr lang="en-US" sz="1800" b="1" dirty="0" err="1">
                <a:solidFill>
                  <a:srgbClr val="002060"/>
                </a:solidFill>
              </a:rPr>
              <a:t>b</a:t>
            </a:r>
            <a:r>
              <a:rPr lang="en-US" sz="1800" b="1" baseline="30000" dirty="0" err="1">
                <a:solidFill>
                  <a:srgbClr val="002060"/>
                </a:solidFill>
              </a:rPr>
              <a:t>k</a:t>
            </a:r>
            <a:r>
              <a:rPr lang="en-US" sz="1800" b="1" baseline="30000" dirty="0">
                <a:solidFill>
                  <a:srgbClr val="002060"/>
                </a:solidFill>
              </a:rPr>
              <a:t> </a:t>
            </a:r>
            <a:r>
              <a:rPr lang="en-US" sz="1800" b="1" dirty="0">
                <a:solidFill>
                  <a:srgbClr val="002060"/>
                </a:solidFill>
              </a:rPr>
              <a:t>   or   </a:t>
            </a:r>
            <a:r>
              <a:rPr lang="en-US" sz="1800" b="1" baseline="30000" dirty="0" err="1">
                <a:solidFill>
                  <a:srgbClr val="002060"/>
                </a:solidFill>
              </a:rPr>
              <a:t>log</a:t>
            </a:r>
            <a:r>
              <a:rPr lang="en-US" sz="1800" b="1" baseline="-25000" dirty="0" err="1">
                <a:solidFill>
                  <a:srgbClr val="002060"/>
                </a:solidFill>
              </a:rPr>
              <a:t>b</a:t>
            </a:r>
            <a:r>
              <a:rPr lang="en-US" sz="1800" b="1" dirty="0" err="1">
                <a:solidFill>
                  <a:srgbClr val="002060"/>
                </a:solidFill>
              </a:rPr>
              <a:t>a</a:t>
            </a:r>
            <a:r>
              <a:rPr lang="en-US" sz="1800" b="1" dirty="0">
                <a:solidFill>
                  <a:srgbClr val="002060"/>
                </a:solidFill>
              </a:rPr>
              <a:t>=k and</a:t>
            </a:r>
          </a:p>
          <a:p>
            <a:pPr fontAlgn="base">
              <a:lnSpc>
                <a:spcPct val="100000"/>
              </a:lnSpc>
              <a:spcBef>
                <a:spcPts val="0"/>
              </a:spcBef>
              <a:buNone/>
            </a:pPr>
            <a:r>
              <a:rPr lang="en-US" sz="1800" b="1" dirty="0">
                <a:solidFill>
                  <a:srgbClr val="002060"/>
                </a:solidFill>
              </a:rPr>
              <a:t>If p &lt; -1, then T(n) = </a:t>
            </a:r>
            <a:r>
              <a:rPr lang="el-GR" sz="1800" b="1" dirty="0">
                <a:solidFill>
                  <a:srgbClr val="002060"/>
                </a:solidFill>
              </a:rPr>
              <a:t>θ (</a:t>
            </a:r>
            <a:r>
              <a:rPr lang="en-US" sz="1800" b="1" dirty="0" err="1">
                <a:solidFill>
                  <a:srgbClr val="002060"/>
                </a:solidFill>
              </a:rPr>
              <a:t>n</a:t>
            </a:r>
            <a:r>
              <a:rPr lang="en-US" sz="1800" b="1" baseline="30000" dirty="0" err="1">
                <a:solidFill>
                  <a:srgbClr val="002060"/>
                </a:solidFill>
              </a:rPr>
              <a:t>log</a:t>
            </a:r>
            <a:r>
              <a:rPr lang="en-US" sz="1800" b="1" baseline="-25000" dirty="0" err="1">
                <a:solidFill>
                  <a:srgbClr val="002060"/>
                </a:solidFill>
              </a:rPr>
              <a:t>b</a:t>
            </a:r>
            <a:r>
              <a:rPr lang="en-US" sz="1800" b="1" baseline="30000" dirty="0" err="1">
                <a:solidFill>
                  <a:srgbClr val="002060"/>
                </a:solidFill>
              </a:rPr>
              <a:t>a</a:t>
            </a:r>
            <a:r>
              <a:rPr lang="en-US" sz="1800" b="1" dirty="0">
                <a:solidFill>
                  <a:srgbClr val="002060"/>
                </a:solidFill>
              </a:rPr>
              <a:t>)</a:t>
            </a:r>
          </a:p>
          <a:p>
            <a:pPr fontAlgn="base">
              <a:lnSpc>
                <a:spcPct val="100000"/>
              </a:lnSpc>
              <a:spcBef>
                <a:spcPts val="0"/>
              </a:spcBef>
              <a:buNone/>
            </a:pPr>
            <a:r>
              <a:rPr lang="en-US" sz="1800" b="1" dirty="0">
                <a:solidFill>
                  <a:srgbClr val="002060"/>
                </a:solidFill>
              </a:rPr>
              <a:t>If p = -1, then T(n) = </a:t>
            </a:r>
            <a:r>
              <a:rPr lang="el-GR" sz="1800" b="1" dirty="0">
                <a:solidFill>
                  <a:srgbClr val="002060"/>
                </a:solidFill>
              </a:rPr>
              <a:t>θ (</a:t>
            </a:r>
            <a:r>
              <a:rPr lang="en-US" sz="1800" b="1" dirty="0">
                <a:solidFill>
                  <a:srgbClr val="002060"/>
                </a:solidFill>
              </a:rPr>
              <a:t>n</a:t>
            </a:r>
            <a:r>
              <a:rPr lang="en-US" sz="1800" b="1" baseline="30000" dirty="0">
                <a:solidFill>
                  <a:srgbClr val="002060"/>
                </a:solidFill>
              </a:rPr>
              <a:t>log</a:t>
            </a:r>
            <a:r>
              <a:rPr lang="en-US" sz="1800" b="1" baseline="-25000" dirty="0">
                <a:solidFill>
                  <a:srgbClr val="002060"/>
                </a:solidFill>
              </a:rPr>
              <a:t>b</a:t>
            </a:r>
            <a:r>
              <a:rPr lang="en-US" sz="1800" b="1" baseline="30000" dirty="0">
                <a:solidFill>
                  <a:srgbClr val="002060"/>
                </a:solidFill>
              </a:rPr>
              <a:t>a</a:t>
            </a:r>
            <a:r>
              <a:rPr lang="en-US" sz="1800" b="1" dirty="0">
                <a:solidFill>
                  <a:srgbClr val="002060"/>
                </a:solidFill>
              </a:rPr>
              <a:t>.log</a:t>
            </a:r>
            <a:r>
              <a:rPr lang="en-US" sz="1800" b="1" baseline="30000" dirty="0">
                <a:solidFill>
                  <a:srgbClr val="002060"/>
                </a:solidFill>
              </a:rPr>
              <a:t>2</a:t>
            </a:r>
            <a:r>
              <a:rPr lang="en-US" sz="1800" b="1" dirty="0">
                <a:solidFill>
                  <a:srgbClr val="002060"/>
                </a:solidFill>
              </a:rPr>
              <a:t>n)</a:t>
            </a:r>
          </a:p>
          <a:p>
            <a:pPr fontAlgn="base">
              <a:lnSpc>
                <a:spcPct val="100000"/>
              </a:lnSpc>
              <a:spcBef>
                <a:spcPts val="0"/>
              </a:spcBef>
              <a:buNone/>
            </a:pPr>
            <a:r>
              <a:rPr lang="en-US" sz="1800" b="1" dirty="0">
                <a:solidFill>
                  <a:srgbClr val="002060"/>
                </a:solidFill>
              </a:rPr>
              <a:t>If p &gt; -1, then T(n) = </a:t>
            </a:r>
            <a:r>
              <a:rPr lang="el-GR" sz="1800" b="1" dirty="0">
                <a:solidFill>
                  <a:srgbClr val="002060"/>
                </a:solidFill>
              </a:rPr>
              <a:t>θ (</a:t>
            </a:r>
            <a:r>
              <a:rPr lang="en-US" sz="1800" b="1" dirty="0">
                <a:solidFill>
                  <a:srgbClr val="002060"/>
                </a:solidFill>
              </a:rPr>
              <a:t>n</a:t>
            </a:r>
            <a:r>
              <a:rPr lang="en-US" sz="1800" b="1" baseline="30000" dirty="0">
                <a:solidFill>
                  <a:srgbClr val="002060"/>
                </a:solidFill>
              </a:rPr>
              <a:t>log</a:t>
            </a:r>
            <a:r>
              <a:rPr lang="en-US" sz="1800" b="1" baseline="-25000" dirty="0">
                <a:solidFill>
                  <a:srgbClr val="002060"/>
                </a:solidFill>
              </a:rPr>
              <a:t>b</a:t>
            </a:r>
            <a:r>
              <a:rPr lang="en-US" sz="1800" b="1" baseline="30000" dirty="0">
                <a:solidFill>
                  <a:srgbClr val="002060"/>
                </a:solidFill>
              </a:rPr>
              <a:t>a</a:t>
            </a:r>
            <a:r>
              <a:rPr lang="en-US" sz="1800" b="1" dirty="0">
                <a:solidFill>
                  <a:srgbClr val="002060"/>
                </a:solidFill>
              </a:rPr>
              <a:t>.log</a:t>
            </a:r>
            <a:r>
              <a:rPr lang="en-US" sz="1800" b="1" baseline="30000" dirty="0">
                <a:solidFill>
                  <a:srgbClr val="002060"/>
                </a:solidFill>
              </a:rPr>
              <a:t>p+1</a:t>
            </a:r>
            <a:r>
              <a:rPr lang="en-US" sz="1800" b="1" dirty="0">
                <a:solidFill>
                  <a:srgbClr val="002060"/>
                </a:solidFill>
              </a:rPr>
              <a:t>n)</a:t>
            </a:r>
          </a:p>
          <a:p>
            <a:pPr fontAlgn="base">
              <a:lnSpc>
                <a:spcPct val="100000"/>
              </a:lnSpc>
              <a:spcBef>
                <a:spcPts val="0"/>
              </a:spcBef>
              <a:buNone/>
            </a:pPr>
            <a:endParaRPr lang="en-US" sz="1800" b="1" dirty="0">
              <a:solidFill>
                <a:srgbClr val="002060"/>
              </a:solidFill>
            </a:endParaRPr>
          </a:p>
          <a:p>
            <a:pPr fontAlgn="base">
              <a:lnSpc>
                <a:spcPct val="100000"/>
              </a:lnSpc>
              <a:spcBef>
                <a:spcPts val="0"/>
              </a:spcBef>
              <a:buNone/>
            </a:pPr>
            <a:r>
              <a:rPr lang="en-US" sz="1800" b="1" dirty="0">
                <a:solidFill>
                  <a:srgbClr val="002060"/>
                </a:solidFill>
              </a:rPr>
              <a:t> </a:t>
            </a:r>
            <a:r>
              <a:rPr lang="en-US" sz="1800" b="1" u="sng" dirty="0">
                <a:solidFill>
                  <a:srgbClr val="002060"/>
                </a:solidFill>
              </a:rPr>
              <a:t>Case-03:</a:t>
            </a:r>
            <a:r>
              <a:rPr lang="en-US" sz="1800" b="1" dirty="0">
                <a:solidFill>
                  <a:srgbClr val="002060"/>
                </a:solidFill>
              </a:rPr>
              <a:t> </a:t>
            </a:r>
          </a:p>
          <a:p>
            <a:pPr fontAlgn="base">
              <a:lnSpc>
                <a:spcPct val="100000"/>
              </a:lnSpc>
              <a:spcBef>
                <a:spcPts val="0"/>
              </a:spcBef>
              <a:buNone/>
            </a:pPr>
            <a:r>
              <a:rPr lang="en-US" sz="1800" b="1" dirty="0">
                <a:solidFill>
                  <a:srgbClr val="002060"/>
                </a:solidFill>
              </a:rPr>
              <a:t>If a &lt; </a:t>
            </a:r>
            <a:r>
              <a:rPr lang="en-US" sz="1800" b="1" dirty="0" err="1">
                <a:solidFill>
                  <a:srgbClr val="002060"/>
                </a:solidFill>
              </a:rPr>
              <a:t>b</a:t>
            </a:r>
            <a:r>
              <a:rPr lang="en-US" sz="1800" b="1" baseline="30000" dirty="0" err="1">
                <a:solidFill>
                  <a:srgbClr val="002060"/>
                </a:solidFill>
              </a:rPr>
              <a:t>k</a:t>
            </a:r>
            <a:r>
              <a:rPr lang="en-US" sz="1800" b="1" baseline="30000" dirty="0">
                <a:solidFill>
                  <a:srgbClr val="002060"/>
                </a:solidFill>
              </a:rPr>
              <a:t>  </a:t>
            </a:r>
            <a:r>
              <a:rPr lang="en-US" sz="1800" b="1" dirty="0">
                <a:solidFill>
                  <a:srgbClr val="002060"/>
                </a:solidFill>
              </a:rPr>
              <a:t>  or     </a:t>
            </a:r>
            <a:r>
              <a:rPr lang="en-US" sz="1800" b="1" baseline="30000" dirty="0" err="1">
                <a:solidFill>
                  <a:srgbClr val="002060"/>
                </a:solidFill>
              </a:rPr>
              <a:t>log</a:t>
            </a:r>
            <a:r>
              <a:rPr lang="en-US" sz="1800" b="1" baseline="-25000" dirty="0" err="1">
                <a:solidFill>
                  <a:srgbClr val="002060"/>
                </a:solidFill>
              </a:rPr>
              <a:t>b</a:t>
            </a:r>
            <a:r>
              <a:rPr lang="en-US" sz="1800" b="1" baseline="30000" dirty="0" err="1">
                <a:solidFill>
                  <a:srgbClr val="002060"/>
                </a:solidFill>
              </a:rPr>
              <a:t>a</a:t>
            </a:r>
            <a:r>
              <a:rPr lang="en-US" sz="1800" b="1" dirty="0">
                <a:solidFill>
                  <a:srgbClr val="002060"/>
                </a:solidFill>
              </a:rPr>
              <a:t>&lt;k and</a:t>
            </a:r>
          </a:p>
          <a:p>
            <a:pPr fontAlgn="base">
              <a:lnSpc>
                <a:spcPct val="100000"/>
              </a:lnSpc>
              <a:spcBef>
                <a:spcPts val="0"/>
              </a:spcBef>
              <a:buNone/>
            </a:pPr>
            <a:r>
              <a:rPr lang="en-US" sz="1800" b="1" dirty="0">
                <a:solidFill>
                  <a:srgbClr val="002060"/>
                </a:solidFill>
              </a:rPr>
              <a:t>If p &lt; 0, then T(n) = O (</a:t>
            </a:r>
            <a:r>
              <a:rPr lang="en-US" sz="1800" b="1" dirty="0" err="1">
                <a:solidFill>
                  <a:srgbClr val="002060"/>
                </a:solidFill>
              </a:rPr>
              <a:t>n</a:t>
            </a:r>
            <a:r>
              <a:rPr lang="en-US" sz="1800" b="1" baseline="30000" dirty="0" err="1">
                <a:solidFill>
                  <a:srgbClr val="002060"/>
                </a:solidFill>
              </a:rPr>
              <a:t>k</a:t>
            </a:r>
            <a:r>
              <a:rPr lang="en-US" sz="1800" b="1" dirty="0">
                <a:solidFill>
                  <a:srgbClr val="002060"/>
                </a:solidFill>
              </a:rPr>
              <a:t>)</a:t>
            </a:r>
          </a:p>
          <a:p>
            <a:pPr fontAlgn="base">
              <a:lnSpc>
                <a:spcPct val="100000"/>
              </a:lnSpc>
              <a:spcBef>
                <a:spcPts val="0"/>
              </a:spcBef>
              <a:buNone/>
            </a:pPr>
            <a:r>
              <a:rPr lang="en-US" sz="1800" b="1" dirty="0">
                <a:solidFill>
                  <a:srgbClr val="002060"/>
                </a:solidFill>
              </a:rPr>
              <a:t>If p &gt;= 0, then T(n) = </a:t>
            </a:r>
            <a:r>
              <a:rPr lang="el-GR" sz="1800" b="1" dirty="0">
                <a:solidFill>
                  <a:srgbClr val="002060"/>
                </a:solidFill>
              </a:rPr>
              <a:t>θ (</a:t>
            </a:r>
            <a:r>
              <a:rPr lang="en-US" sz="1800" b="1" dirty="0" err="1">
                <a:solidFill>
                  <a:srgbClr val="002060"/>
                </a:solidFill>
              </a:rPr>
              <a:t>n</a:t>
            </a:r>
            <a:r>
              <a:rPr lang="en-US" sz="1800" b="1" baseline="30000" dirty="0" err="1">
                <a:solidFill>
                  <a:srgbClr val="002060"/>
                </a:solidFill>
              </a:rPr>
              <a:t>k</a:t>
            </a:r>
            <a:r>
              <a:rPr lang="en-US" sz="1800" b="1" dirty="0" err="1">
                <a:solidFill>
                  <a:srgbClr val="002060"/>
                </a:solidFill>
              </a:rPr>
              <a:t>log</a:t>
            </a:r>
            <a:r>
              <a:rPr lang="en-US" sz="1800" b="1" baseline="30000" dirty="0" err="1">
                <a:solidFill>
                  <a:srgbClr val="002060"/>
                </a:solidFill>
              </a:rPr>
              <a:t>p</a:t>
            </a:r>
            <a:r>
              <a:rPr lang="en-US" sz="1800" b="1" dirty="0" err="1">
                <a:solidFill>
                  <a:srgbClr val="002060"/>
                </a:solidFill>
              </a:rPr>
              <a:t>n</a:t>
            </a:r>
            <a:r>
              <a:rPr lang="en-US" sz="1800" b="1" dirty="0">
                <a:solidFill>
                  <a:srgbClr val="002060"/>
                </a:solidFill>
              </a:rPr>
              <a:t>)</a:t>
            </a:r>
          </a:p>
          <a:p>
            <a:pPr>
              <a:lnSpc>
                <a:spcPct val="100000"/>
              </a:lnSpc>
              <a:spcBef>
                <a:spcPts val="0"/>
              </a:spcBef>
            </a:pPr>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237</a:t>
            </a:fld>
            <a:endParaRPr lang="en-US"/>
          </a:p>
        </p:txBody>
      </p:sp>
      <p:sp>
        <p:nvSpPr>
          <p:cNvPr id="280580" name="Rectangle 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1- Case 1</a:t>
            </a:r>
          </a:p>
        </p:txBody>
      </p:sp>
      <p:sp>
        <p:nvSpPr>
          <p:cNvPr id="7" name="Text Placeholder 6"/>
          <p:cNvSpPr>
            <a:spLocks noGrp="1"/>
          </p:cNvSpPr>
          <p:nvPr>
            <p:ph type="body" idx="1"/>
          </p:nvPr>
        </p:nvSpPr>
        <p:spPr>
          <a:xfrm>
            <a:off x="838200" y="1371600"/>
            <a:ext cx="10515600" cy="4805363"/>
          </a:xfrm>
        </p:spPr>
        <p:txBody>
          <a:bodyPr/>
          <a:lstStyle/>
          <a:p>
            <a:pPr fontAlgn="base">
              <a:spcBef>
                <a:spcPts val="0"/>
              </a:spcBef>
              <a:buNone/>
            </a:pPr>
            <a:r>
              <a:rPr lang="en-US" sz="1600" dirty="0"/>
              <a:t>Solve the following recurrence relation using Master’s theorem-</a:t>
            </a:r>
          </a:p>
          <a:p>
            <a:pPr fontAlgn="base">
              <a:spcBef>
                <a:spcPts val="0"/>
              </a:spcBef>
              <a:buNone/>
            </a:pPr>
            <a:r>
              <a:rPr lang="en-US" sz="1600" dirty="0"/>
              <a:t>T(n) = 8T(n/2) +n  </a:t>
            </a:r>
            <a:r>
              <a:rPr lang="en-US" sz="1600" dirty="0" err="1"/>
              <a:t>logn</a:t>
            </a:r>
            <a:endParaRPr lang="en-US" sz="1600" dirty="0"/>
          </a:p>
          <a:p>
            <a:pPr fontAlgn="base">
              <a:spcBef>
                <a:spcPts val="0"/>
              </a:spcBef>
              <a:buNone/>
            </a:pPr>
            <a:r>
              <a:rPr lang="en-US" sz="1600" dirty="0"/>
              <a:t> </a:t>
            </a:r>
          </a:p>
          <a:p>
            <a:pPr fontAlgn="base">
              <a:spcBef>
                <a:spcPts val="0"/>
              </a:spcBef>
              <a:buNone/>
            </a:pPr>
            <a:r>
              <a:rPr lang="en-US" sz="1600" b="1" u="sng" dirty="0"/>
              <a:t>Solution-</a:t>
            </a:r>
            <a:endParaRPr lang="en-US" sz="1600" b="1" dirty="0"/>
          </a:p>
          <a:p>
            <a:pPr fontAlgn="base">
              <a:spcBef>
                <a:spcPts val="0"/>
              </a:spcBef>
              <a:buNone/>
            </a:pPr>
            <a:r>
              <a:rPr lang="en-US" sz="1600" dirty="0"/>
              <a:t> </a:t>
            </a:r>
          </a:p>
          <a:p>
            <a:pPr fontAlgn="base">
              <a:spcBef>
                <a:spcPts val="0"/>
              </a:spcBef>
              <a:buNone/>
            </a:pPr>
            <a:r>
              <a:rPr lang="en-US" sz="1600" dirty="0"/>
              <a:t>We compare the given recurrence relation with T(n) = </a:t>
            </a:r>
            <a:r>
              <a:rPr lang="en-US" sz="1600" dirty="0" err="1"/>
              <a:t>aT</a:t>
            </a:r>
            <a:r>
              <a:rPr lang="en-US" sz="1600" dirty="0"/>
              <a:t>(n/b) + </a:t>
            </a:r>
            <a:r>
              <a:rPr lang="el-GR" sz="1600" dirty="0"/>
              <a:t>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fontAlgn="base">
              <a:spcBef>
                <a:spcPts val="0"/>
              </a:spcBef>
              <a:buNone/>
            </a:pPr>
            <a:r>
              <a:rPr lang="en-US" sz="1600" dirty="0"/>
              <a:t>Then, we have-</a:t>
            </a:r>
          </a:p>
          <a:p>
            <a:pPr fontAlgn="base">
              <a:spcBef>
                <a:spcPts val="0"/>
              </a:spcBef>
              <a:buNone/>
            </a:pPr>
            <a:r>
              <a:rPr lang="en-US" sz="1600" dirty="0"/>
              <a:t>a = 8</a:t>
            </a:r>
          </a:p>
          <a:p>
            <a:pPr fontAlgn="base">
              <a:spcBef>
                <a:spcPts val="0"/>
              </a:spcBef>
              <a:buNone/>
            </a:pPr>
            <a:r>
              <a:rPr lang="en-US" sz="1600" dirty="0"/>
              <a:t>b = 2</a:t>
            </a:r>
          </a:p>
          <a:p>
            <a:pPr fontAlgn="base">
              <a:spcBef>
                <a:spcPts val="0"/>
              </a:spcBef>
              <a:buNone/>
            </a:pPr>
            <a:r>
              <a:rPr lang="en-US" sz="1600" dirty="0"/>
              <a:t>k = 1</a:t>
            </a:r>
          </a:p>
          <a:p>
            <a:pPr fontAlgn="base">
              <a:spcBef>
                <a:spcPts val="0"/>
              </a:spcBef>
              <a:buNone/>
            </a:pPr>
            <a:r>
              <a:rPr lang="en-US" sz="1600" dirty="0"/>
              <a:t>p = 1</a:t>
            </a:r>
          </a:p>
          <a:p>
            <a:pPr fontAlgn="base">
              <a:spcBef>
                <a:spcPts val="0"/>
              </a:spcBef>
              <a:buNone/>
            </a:pPr>
            <a:r>
              <a:rPr lang="en-US" sz="1600" dirty="0"/>
              <a:t> </a:t>
            </a:r>
          </a:p>
          <a:p>
            <a:pPr fontAlgn="base">
              <a:spcBef>
                <a:spcPts val="0"/>
              </a:spcBef>
              <a:buNone/>
            </a:pPr>
            <a:r>
              <a:rPr lang="en-US" sz="1600" dirty="0"/>
              <a:t>Now, a = 8  and </a:t>
            </a:r>
            <a:r>
              <a:rPr lang="en-US" sz="1600" dirty="0" err="1"/>
              <a:t>b</a:t>
            </a:r>
            <a:r>
              <a:rPr lang="en-US" sz="1600" baseline="30000" dirty="0" err="1"/>
              <a:t>k</a:t>
            </a:r>
            <a:r>
              <a:rPr lang="en-US" sz="1600" dirty="0"/>
              <a:t> = 2</a:t>
            </a:r>
            <a:r>
              <a:rPr lang="en-US" sz="1600" baseline="30000" dirty="0"/>
              <a:t>0</a:t>
            </a:r>
            <a:r>
              <a:rPr lang="en-US" sz="1600" dirty="0"/>
              <a:t> = 1.</a:t>
            </a:r>
          </a:p>
          <a:p>
            <a:pPr fontAlgn="base">
              <a:spcBef>
                <a:spcPts val="0"/>
              </a:spcBef>
              <a:buNone/>
            </a:pPr>
            <a:r>
              <a:rPr lang="en-US" sz="1600" dirty="0"/>
              <a:t>Clearly, a &gt; b</a:t>
            </a:r>
            <a:r>
              <a:rPr lang="en-US" sz="1600" baseline="30000" dirty="0"/>
              <a:t>k</a:t>
            </a:r>
            <a:r>
              <a:rPr lang="en-US" sz="1600" dirty="0"/>
              <a:t>.</a:t>
            </a:r>
          </a:p>
          <a:p>
            <a:pPr fontAlgn="base">
              <a:spcBef>
                <a:spcPts val="0"/>
              </a:spcBef>
              <a:buNone/>
            </a:pPr>
            <a:r>
              <a:rPr lang="en-US" sz="1600" dirty="0"/>
              <a:t>So, we follow case-01.</a:t>
            </a:r>
          </a:p>
          <a:p>
            <a:pPr fontAlgn="base">
              <a:spcBef>
                <a:spcPts val="0"/>
              </a:spcBef>
              <a:buNone/>
            </a:pPr>
            <a:r>
              <a:rPr lang="en-US" sz="1600" dirty="0"/>
              <a:t> </a:t>
            </a:r>
          </a:p>
          <a:p>
            <a:pPr fontAlgn="base">
              <a:spcBef>
                <a:spcPts val="0"/>
              </a:spcBef>
              <a:buNone/>
            </a:pPr>
            <a:r>
              <a:rPr lang="en-US" sz="1600" dirty="0"/>
              <a:t>So, we have-</a:t>
            </a:r>
          </a:p>
          <a:p>
            <a:pPr fontAlgn="base">
              <a:spcBef>
                <a:spcPts val="0"/>
              </a:spcBef>
              <a:buNone/>
            </a:pPr>
            <a:r>
              <a:rPr lang="en-US" sz="1600" dirty="0"/>
              <a:t>T(n) = </a:t>
            </a:r>
            <a:r>
              <a:rPr lang="el-GR" sz="1600" dirty="0"/>
              <a:t>θ (</a:t>
            </a:r>
            <a:r>
              <a:rPr lang="en-US" sz="1600" dirty="0" err="1"/>
              <a:t>n</a:t>
            </a:r>
            <a:r>
              <a:rPr lang="en-US" sz="1600" baseline="30000" dirty="0" err="1"/>
              <a:t>log</a:t>
            </a:r>
            <a:r>
              <a:rPr lang="en-US" sz="1600" baseline="-25000" dirty="0" err="1"/>
              <a:t>b</a:t>
            </a:r>
            <a:r>
              <a:rPr lang="en-US" sz="1600" baseline="30000" dirty="0" err="1"/>
              <a:t>a</a:t>
            </a:r>
            <a:r>
              <a:rPr lang="en-US" sz="1600" dirty="0"/>
              <a:t>)</a:t>
            </a:r>
          </a:p>
          <a:p>
            <a:pPr fontAlgn="base">
              <a:spcBef>
                <a:spcPts val="0"/>
              </a:spcBef>
              <a:buNone/>
            </a:pPr>
            <a:r>
              <a:rPr lang="en-US" sz="1600" dirty="0"/>
              <a:t>T(n) = </a:t>
            </a:r>
            <a:r>
              <a:rPr lang="el-GR" sz="1600" dirty="0"/>
              <a:t>θ (</a:t>
            </a:r>
            <a:r>
              <a:rPr lang="en-US" sz="1600" dirty="0"/>
              <a:t>n</a:t>
            </a:r>
            <a:r>
              <a:rPr lang="en-US" sz="1600" baseline="30000" dirty="0"/>
              <a:t>log</a:t>
            </a:r>
            <a:r>
              <a:rPr lang="en-US" sz="1600" baseline="-25000" dirty="0"/>
              <a:t>2</a:t>
            </a:r>
            <a:r>
              <a:rPr lang="en-US" sz="1600" baseline="30000" dirty="0"/>
              <a:t>8</a:t>
            </a:r>
            <a:r>
              <a:rPr lang="en-US" sz="1600" dirty="0"/>
              <a:t>)</a:t>
            </a:r>
          </a:p>
          <a:p>
            <a:pPr fontAlgn="base">
              <a:spcBef>
                <a:spcPts val="0"/>
              </a:spcBef>
              <a:buNone/>
            </a:pPr>
            <a:r>
              <a:rPr lang="en-US" sz="1600" dirty="0"/>
              <a:t>T(n) = </a:t>
            </a:r>
            <a:r>
              <a:rPr lang="el-GR" sz="1600" dirty="0"/>
              <a:t>θ (</a:t>
            </a:r>
            <a:r>
              <a:rPr lang="en-US" sz="1600" dirty="0"/>
              <a:t>n</a:t>
            </a:r>
            <a:r>
              <a:rPr lang="en-US" sz="1600" baseline="30000" dirty="0"/>
              <a:t>3</a:t>
            </a:r>
            <a:r>
              <a:rPr lang="en-US" sz="1600" dirty="0"/>
              <a:t>)</a:t>
            </a:r>
          </a:p>
          <a:p>
            <a:pPr fontAlgn="base">
              <a:spcBef>
                <a:spcPts val="0"/>
              </a:spcBef>
              <a:buNone/>
            </a:pPr>
            <a:r>
              <a:rPr lang="en-US" sz="1600" dirty="0"/>
              <a:t> </a:t>
            </a:r>
          </a:p>
          <a:p>
            <a:pPr fontAlgn="base">
              <a:spcBef>
                <a:spcPts val="0"/>
              </a:spcBef>
              <a:buNone/>
            </a:pPr>
            <a:r>
              <a:rPr lang="en-US" sz="1600" dirty="0"/>
              <a:t>Thus,    </a:t>
            </a:r>
            <a:r>
              <a:rPr lang="en-US" sz="1600" b="1" dirty="0"/>
              <a:t>T(n) = </a:t>
            </a:r>
            <a:r>
              <a:rPr lang="el-GR" sz="1600" b="1" dirty="0"/>
              <a:t>θ (</a:t>
            </a:r>
            <a:r>
              <a:rPr lang="en-US" sz="1600" b="1" dirty="0"/>
              <a:t>n</a:t>
            </a:r>
            <a:r>
              <a:rPr lang="en-US" sz="1600" b="1" baseline="30000" dirty="0"/>
              <a:t>3</a:t>
            </a:r>
            <a:r>
              <a:rPr lang="en-US" sz="1600" b="1" dirty="0"/>
              <a:t>)</a:t>
            </a:r>
            <a:endParaRPr lang="en-US" sz="16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238</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9" name="Rectangle 8"/>
          <p:cNvSpPr/>
          <p:nvPr/>
        </p:nvSpPr>
        <p:spPr>
          <a:xfrm>
            <a:off x="6629400" y="2971800"/>
            <a:ext cx="4343400" cy="2893100"/>
          </a:xfrm>
          <a:prstGeom prst="rect">
            <a:avLst/>
          </a:prstGeom>
        </p:spPr>
        <p:txBody>
          <a:bodyPr wrap="square">
            <a:spAutoFit/>
          </a:bodyPr>
          <a:lstStyle/>
          <a:p>
            <a:pPr fontAlgn="base"/>
            <a:r>
              <a:rPr lang="en-US" b="1" u="sng" dirty="0">
                <a:solidFill>
                  <a:srgbClr val="002060"/>
                </a:solidFill>
              </a:rPr>
              <a:t>Case-01:</a:t>
            </a:r>
            <a:endParaRPr lang="en-US" b="1" dirty="0">
              <a:solidFill>
                <a:srgbClr val="002060"/>
              </a:solidFill>
            </a:endParaRPr>
          </a:p>
          <a:p>
            <a:pPr fontAlgn="base"/>
            <a:r>
              <a:rPr lang="en-US" b="1" dirty="0">
                <a:solidFill>
                  <a:srgbClr val="002060"/>
                </a:solidFill>
              </a:rPr>
              <a:t> If a &gt; </a:t>
            </a:r>
            <a:r>
              <a:rPr lang="en-US" b="1" dirty="0" err="1">
                <a:solidFill>
                  <a:srgbClr val="002060"/>
                </a:solidFill>
              </a:rPr>
              <a:t>b</a:t>
            </a:r>
            <a:r>
              <a:rPr lang="en-US" b="1" baseline="30000" dirty="0" err="1">
                <a:solidFill>
                  <a:srgbClr val="002060"/>
                </a:solidFill>
              </a:rPr>
              <a:t>k</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&gt;k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Case-02:</a:t>
            </a:r>
            <a:endParaRPr lang="en-US" b="1" dirty="0">
              <a:solidFill>
                <a:srgbClr val="002060"/>
              </a:solidFill>
            </a:endParaRPr>
          </a:p>
          <a:p>
            <a:pPr fontAlgn="base"/>
            <a:r>
              <a:rPr lang="en-US" b="1" dirty="0">
                <a:solidFill>
                  <a:srgbClr val="002060"/>
                </a:solidFill>
              </a:rPr>
              <a:t> If a =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dirty="0" err="1">
                <a:solidFill>
                  <a:srgbClr val="002060"/>
                </a:solidFill>
              </a:rPr>
              <a:t>a</a:t>
            </a:r>
            <a:r>
              <a:rPr lang="en-US" b="1" dirty="0">
                <a:solidFill>
                  <a:srgbClr val="002060"/>
                </a:solidFill>
              </a:rPr>
              <a:t>=k and</a:t>
            </a:r>
          </a:p>
          <a:p>
            <a:pPr fontAlgn="base"/>
            <a:r>
              <a:rPr lang="en-US" b="1" dirty="0">
                <a:solidFill>
                  <a:srgbClr val="002060"/>
                </a:solidFill>
              </a:rPr>
              <a:t>If p &lt; -1,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r>
              <a:rPr lang="en-US" b="1" dirty="0">
                <a:solidFill>
                  <a:srgbClr val="002060"/>
                </a:solidFill>
              </a:rPr>
              <a:t>If p =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2</a:t>
            </a:r>
            <a:r>
              <a:rPr lang="en-US" b="1" dirty="0">
                <a:solidFill>
                  <a:srgbClr val="002060"/>
                </a:solidFill>
              </a:rPr>
              <a:t>n)</a:t>
            </a:r>
          </a:p>
          <a:p>
            <a:pPr fontAlgn="base"/>
            <a:r>
              <a:rPr lang="en-US" b="1" dirty="0">
                <a:solidFill>
                  <a:srgbClr val="002060"/>
                </a:solidFill>
              </a:rPr>
              <a:t>If p &gt;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p+1</a:t>
            </a:r>
            <a:r>
              <a:rPr lang="en-US" b="1" dirty="0">
                <a:solidFill>
                  <a:srgbClr val="002060"/>
                </a:solidFill>
              </a:rPr>
              <a:t>n)</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Case-03:</a:t>
            </a:r>
            <a:r>
              <a:rPr lang="en-US" b="1" dirty="0">
                <a:solidFill>
                  <a:srgbClr val="002060"/>
                </a:solidFill>
              </a:rPr>
              <a:t> </a:t>
            </a:r>
          </a:p>
          <a:p>
            <a:pPr fontAlgn="base"/>
            <a:r>
              <a:rPr lang="en-US" b="1" dirty="0">
                <a:solidFill>
                  <a:srgbClr val="002060"/>
                </a:solidFill>
              </a:rPr>
              <a:t>If a &lt;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&lt;k and</a:t>
            </a:r>
          </a:p>
          <a:p>
            <a:pPr fontAlgn="base"/>
            <a:r>
              <a:rPr lang="en-US" b="1" dirty="0">
                <a:solidFill>
                  <a:srgbClr val="002060"/>
                </a:solidFill>
              </a:rPr>
              <a:t>If p &lt; 0, then T(n) = O (</a:t>
            </a:r>
            <a:r>
              <a:rPr lang="en-US" b="1" dirty="0" err="1">
                <a:solidFill>
                  <a:srgbClr val="002060"/>
                </a:solidFill>
              </a:rPr>
              <a:t>n</a:t>
            </a:r>
            <a:r>
              <a:rPr lang="en-US" b="1" baseline="30000" dirty="0" err="1">
                <a:solidFill>
                  <a:srgbClr val="002060"/>
                </a:solidFill>
              </a:rPr>
              <a:t>k</a:t>
            </a:r>
            <a:r>
              <a:rPr lang="en-US" b="1" dirty="0">
                <a:solidFill>
                  <a:srgbClr val="002060"/>
                </a:solidFill>
              </a:rPr>
              <a:t>)</a:t>
            </a:r>
          </a:p>
          <a:p>
            <a:pPr fontAlgn="base"/>
            <a:r>
              <a:rPr lang="en-US" b="1" dirty="0">
                <a:solidFill>
                  <a:srgbClr val="002060"/>
                </a:solidFill>
              </a:rPr>
              <a:t>If p &gt;= 0,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k</a:t>
            </a:r>
            <a:r>
              <a:rPr lang="en-US" b="1" dirty="0" err="1">
                <a:solidFill>
                  <a:srgbClr val="002060"/>
                </a:solidFill>
              </a:rPr>
              <a:t>log</a:t>
            </a:r>
            <a:r>
              <a:rPr lang="en-US" b="1" baseline="30000" dirty="0" err="1">
                <a:solidFill>
                  <a:srgbClr val="002060"/>
                </a:solidFill>
              </a:rPr>
              <a:t>p</a:t>
            </a:r>
            <a:r>
              <a:rPr lang="en-US" b="1" dirty="0" err="1">
                <a:solidFill>
                  <a:srgbClr val="002060"/>
                </a:solidFill>
              </a:rPr>
              <a:t>n</a:t>
            </a:r>
            <a:r>
              <a:rPr lang="en-US" b="1" dirty="0">
                <a:solidFill>
                  <a:srgbClr val="002060"/>
                </a:solidFill>
              </a:rPr>
              <a:t>)</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1- Case 2</a:t>
            </a:r>
          </a:p>
        </p:txBody>
      </p:sp>
      <p:sp>
        <p:nvSpPr>
          <p:cNvPr id="7" name="Text Placeholder 6"/>
          <p:cNvSpPr>
            <a:spLocks noGrp="1"/>
          </p:cNvSpPr>
          <p:nvPr>
            <p:ph type="body" idx="1"/>
          </p:nvPr>
        </p:nvSpPr>
        <p:spPr>
          <a:xfrm>
            <a:off x="838200" y="1447800"/>
            <a:ext cx="10515600" cy="4729163"/>
          </a:xfrm>
        </p:spPr>
        <p:txBody>
          <a:bodyPr/>
          <a:lstStyle/>
          <a:p>
            <a:pPr fontAlgn="base">
              <a:spcBef>
                <a:spcPts val="0"/>
              </a:spcBef>
              <a:buNone/>
            </a:pPr>
            <a:r>
              <a:rPr lang="en-US" sz="1600" dirty="0"/>
              <a:t>Solve the following recurrence relation using Master’s theorem-</a:t>
            </a:r>
          </a:p>
          <a:p>
            <a:pPr fontAlgn="base">
              <a:spcBef>
                <a:spcPts val="0"/>
              </a:spcBef>
              <a:buNone/>
            </a:pPr>
            <a:r>
              <a:rPr lang="en-US" sz="1600" dirty="0"/>
              <a:t>T(n) = 2T(n/2) + </a:t>
            </a:r>
            <a:r>
              <a:rPr lang="en-US" sz="1600" dirty="0" err="1"/>
              <a:t>nlogn</a:t>
            </a:r>
            <a:endParaRPr lang="en-US" sz="1600" dirty="0"/>
          </a:p>
          <a:p>
            <a:pPr fontAlgn="base">
              <a:spcBef>
                <a:spcPts val="0"/>
              </a:spcBef>
              <a:buNone/>
            </a:pPr>
            <a:r>
              <a:rPr lang="en-US" sz="1600" dirty="0"/>
              <a:t> </a:t>
            </a:r>
          </a:p>
          <a:p>
            <a:pPr fontAlgn="base">
              <a:spcBef>
                <a:spcPts val="0"/>
              </a:spcBef>
              <a:buNone/>
            </a:pPr>
            <a:r>
              <a:rPr lang="en-US" sz="1600" b="1" u="sng" dirty="0"/>
              <a:t>Solution-</a:t>
            </a:r>
            <a:endParaRPr lang="en-US" sz="1600" b="1" dirty="0"/>
          </a:p>
          <a:p>
            <a:pPr fontAlgn="base">
              <a:spcBef>
                <a:spcPts val="0"/>
              </a:spcBef>
              <a:buNone/>
            </a:pPr>
            <a:r>
              <a:rPr lang="en-US" sz="1600" dirty="0"/>
              <a:t> </a:t>
            </a:r>
          </a:p>
          <a:p>
            <a:pPr fontAlgn="base">
              <a:spcBef>
                <a:spcPts val="0"/>
              </a:spcBef>
              <a:buNone/>
            </a:pPr>
            <a:r>
              <a:rPr lang="en-US" sz="1600" dirty="0"/>
              <a:t>We compare the given recurrence relation with T(n) = </a:t>
            </a:r>
            <a:r>
              <a:rPr lang="en-US" sz="1600" dirty="0" err="1"/>
              <a:t>aT</a:t>
            </a:r>
            <a:r>
              <a:rPr lang="en-US" sz="1600" dirty="0"/>
              <a:t>(n/b) + </a:t>
            </a:r>
            <a:r>
              <a:rPr lang="el-GR" sz="1600" dirty="0"/>
              <a:t>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fontAlgn="base">
              <a:spcBef>
                <a:spcPts val="0"/>
              </a:spcBef>
              <a:buNone/>
            </a:pPr>
            <a:r>
              <a:rPr lang="en-US" sz="1600" dirty="0"/>
              <a:t>Then, we have-</a:t>
            </a:r>
          </a:p>
          <a:p>
            <a:pPr fontAlgn="base">
              <a:spcBef>
                <a:spcPts val="0"/>
              </a:spcBef>
              <a:buNone/>
            </a:pPr>
            <a:r>
              <a:rPr lang="en-US" sz="1600" b="1" dirty="0">
                <a:solidFill>
                  <a:srgbClr val="7030A0"/>
                </a:solidFill>
              </a:rPr>
              <a:t>a = 2</a:t>
            </a:r>
          </a:p>
          <a:p>
            <a:pPr fontAlgn="base">
              <a:spcBef>
                <a:spcPts val="0"/>
              </a:spcBef>
              <a:buNone/>
            </a:pPr>
            <a:r>
              <a:rPr lang="en-US" sz="1600" b="1" dirty="0">
                <a:solidFill>
                  <a:srgbClr val="7030A0"/>
                </a:solidFill>
              </a:rPr>
              <a:t>b = 2</a:t>
            </a:r>
          </a:p>
          <a:p>
            <a:pPr fontAlgn="base">
              <a:spcBef>
                <a:spcPts val="0"/>
              </a:spcBef>
              <a:buNone/>
            </a:pPr>
            <a:r>
              <a:rPr lang="en-US" sz="1600" b="1" dirty="0">
                <a:solidFill>
                  <a:srgbClr val="7030A0"/>
                </a:solidFill>
              </a:rPr>
              <a:t>k = 1</a:t>
            </a:r>
          </a:p>
          <a:p>
            <a:pPr fontAlgn="base">
              <a:spcBef>
                <a:spcPts val="0"/>
              </a:spcBef>
              <a:buNone/>
            </a:pPr>
            <a:r>
              <a:rPr lang="en-US" sz="1600" b="1" dirty="0">
                <a:solidFill>
                  <a:srgbClr val="7030A0"/>
                </a:solidFill>
              </a:rPr>
              <a:t>p = 1</a:t>
            </a:r>
          </a:p>
          <a:p>
            <a:pPr fontAlgn="base">
              <a:spcBef>
                <a:spcPts val="0"/>
              </a:spcBef>
              <a:buNone/>
            </a:pPr>
            <a:r>
              <a:rPr lang="en-US" sz="1600" dirty="0"/>
              <a:t> </a:t>
            </a:r>
          </a:p>
          <a:p>
            <a:pPr fontAlgn="base">
              <a:spcBef>
                <a:spcPts val="0"/>
              </a:spcBef>
              <a:buNone/>
            </a:pPr>
            <a:r>
              <a:rPr lang="en-US" sz="1600" dirty="0"/>
              <a:t>Now, a = 2 and </a:t>
            </a:r>
            <a:r>
              <a:rPr lang="en-US" sz="1600" dirty="0" err="1"/>
              <a:t>b</a:t>
            </a:r>
            <a:r>
              <a:rPr lang="en-US" sz="1600" baseline="30000" dirty="0" err="1"/>
              <a:t>k</a:t>
            </a:r>
            <a:r>
              <a:rPr lang="en-US" sz="1600" dirty="0"/>
              <a:t> = 2</a:t>
            </a:r>
            <a:r>
              <a:rPr lang="en-US" sz="1600" baseline="30000" dirty="0"/>
              <a:t>1</a:t>
            </a:r>
            <a:r>
              <a:rPr lang="en-US" sz="1600" dirty="0"/>
              <a:t> = 2.</a:t>
            </a:r>
          </a:p>
          <a:p>
            <a:pPr fontAlgn="base">
              <a:spcBef>
                <a:spcPts val="0"/>
              </a:spcBef>
              <a:buNone/>
            </a:pPr>
            <a:r>
              <a:rPr lang="en-US" sz="1600" dirty="0"/>
              <a:t>Clearly, a = b</a:t>
            </a:r>
            <a:r>
              <a:rPr lang="en-US" sz="1600" baseline="30000" dirty="0"/>
              <a:t>k</a:t>
            </a:r>
            <a:r>
              <a:rPr lang="en-US" sz="1600" dirty="0"/>
              <a:t>.</a:t>
            </a:r>
          </a:p>
          <a:p>
            <a:pPr fontAlgn="base">
              <a:spcBef>
                <a:spcPts val="0"/>
              </a:spcBef>
              <a:buNone/>
            </a:pPr>
            <a:r>
              <a:rPr lang="en-US" sz="1600" dirty="0"/>
              <a:t>So, we follow case-02.</a:t>
            </a:r>
          </a:p>
          <a:p>
            <a:pPr fontAlgn="base">
              <a:spcBef>
                <a:spcPts val="0"/>
              </a:spcBef>
              <a:buNone/>
            </a:pPr>
            <a:r>
              <a:rPr lang="en-US" sz="1600" dirty="0"/>
              <a:t> </a:t>
            </a:r>
          </a:p>
          <a:p>
            <a:pPr fontAlgn="base">
              <a:spcBef>
                <a:spcPts val="0"/>
              </a:spcBef>
              <a:buNone/>
            </a:pPr>
            <a:r>
              <a:rPr lang="en-US" sz="1600" dirty="0"/>
              <a:t>Since p = 1, so we have-</a:t>
            </a:r>
          </a:p>
          <a:p>
            <a:pPr fontAlgn="base">
              <a:spcBef>
                <a:spcPts val="0"/>
              </a:spcBef>
              <a:buNone/>
            </a:pPr>
            <a:r>
              <a:rPr lang="en-US" sz="1600" dirty="0"/>
              <a:t>T(n) = </a:t>
            </a:r>
            <a:r>
              <a:rPr lang="el-GR" sz="1600" dirty="0"/>
              <a:t>θ (</a:t>
            </a:r>
            <a:r>
              <a:rPr lang="en-US" sz="1600" dirty="0"/>
              <a:t>n</a:t>
            </a:r>
            <a:r>
              <a:rPr lang="en-US" sz="1600" baseline="30000" dirty="0"/>
              <a:t>log</a:t>
            </a:r>
            <a:r>
              <a:rPr lang="en-US" sz="1600" baseline="-25000" dirty="0"/>
              <a:t>b</a:t>
            </a:r>
            <a:r>
              <a:rPr lang="en-US" sz="1600" baseline="30000" dirty="0"/>
              <a:t>a</a:t>
            </a:r>
            <a:r>
              <a:rPr lang="en-US" sz="1600" dirty="0"/>
              <a:t>.log</a:t>
            </a:r>
            <a:r>
              <a:rPr lang="en-US" sz="1600" baseline="30000" dirty="0"/>
              <a:t>p+1</a:t>
            </a:r>
            <a:r>
              <a:rPr lang="en-US" sz="1600" dirty="0"/>
              <a:t>n)</a:t>
            </a:r>
          </a:p>
          <a:p>
            <a:pPr fontAlgn="base">
              <a:spcBef>
                <a:spcPts val="0"/>
              </a:spcBef>
              <a:buNone/>
            </a:pPr>
            <a:r>
              <a:rPr lang="en-US" sz="1600" dirty="0"/>
              <a:t>T(n) = </a:t>
            </a:r>
            <a:r>
              <a:rPr lang="el-GR" sz="1600" dirty="0"/>
              <a:t>θ (</a:t>
            </a:r>
            <a:r>
              <a:rPr lang="en-US" sz="1600" dirty="0"/>
              <a:t>n</a:t>
            </a:r>
            <a:r>
              <a:rPr lang="en-US" sz="1600" baseline="30000" dirty="0"/>
              <a:t>log</a:t>
            </a:r>
            <a:r>
              <a:rPr lang="en-US" sz="1600" baseline="-25000" dirty="0"/>
              <a:t>2</a:t>
            </a:r>
            <a:r>
              <a:rPr lang="en-US" sz="1600" baseline="30000" dirty="0"/>
              <a:t>2</a:t>
            </a:r>
            <a:r>
              <a:rPr lang="en-US" sz="1600" dirty="0"/>
              <a:t>.log</a:t>
            </a:r>
            <a:r>
              <a:rPr lang="en-US" sz="1600" baseline="30000" dirty="0"/>
              <a:t>1+1</a:t>
            </a:r>
            <a:r>
              <a:rPr lang="en-US" sz="1600" dirty="0"/>
              <a:t>n)</a:t>
            </a:r>
          </a:p>
          <a:p>
            <a:pPr fontAlgn="base">
              <a:spcBef>
                <a:spcPts val="0"/>
              </a:spcBef>
              <a:buNone/>
            </a:pPr>
            <a:r>
              <a:rPr lang="en-US" sz="1600" dirty="0"/>
              <a:t> </a:t>
            </a:r>
          </a:p>
          <a:p>
            <a:pPr fontAlgn="base">
              <a:spcBef>
                <a:spcPts val="0"/>
              </a:spcBef>
              <a:buNone/>
            </a:pPr>
            <a:r>
              <a:rPr lang="en-US" sz="1600" dirty="0"/>
              <a:t>Thus,   </a:t>
            </a:r>
            <a:r>
              <a:rPr lang="en-US" sz="1600" b="1" dirty="0"/>
              <a:t>T(n) = </a:t>
            </a:r>
            <a:r>
              <a:rPr lang="el-GR" sz="1600" b="1" dirty="0"/>
              <a:t>θ (</a:t>
            </a:r>
            <a:r>
              <a:rPr lang="en-US" sz="1600" b="1" dirty="0"/>
              <a:t>nlog</a:t>
            </a:r>
            <a:r>
              <a:rPr lang="en-US" sz="1600" b="1" baseline="30000" dirty="0"/>
              <a:t>2</a:t>
            </a:r>
            <a:r>
              <a:rPr lang="en-US" sz="1600" b="1" dirty="0"/>
              <a:t>n)</a:t>
            </a:r>
            <a:r>
              <a:rPr lang="en-US" sz="1600" dirty="0"/>
              <a:t> </a:t>
            </a:r>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239</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9" name="Rectangle 8"/>
          <p:cNvSpPr/>
          <p:nvPr/>
        </p:nvSpPr>
        <p:spPr>
          <a:xfrm>
            <a:off x="6629400" y="2971800"/>
            <a:ext cx="4343400" cy="2893100"/>
          </a:xfrm>
          <a:prstGeom prst="rect">
            <a:avLst/>
          </a:prstGeom>
        </p:spPr>
        <p:txBody>
          <a:bodyPr wrap="square">
            <a:spAutoFit/>
          </a:bodyPr>
          <a:lstStyle/>
          <a:p>
            <a:pPr fontAlgn="base"/>
            <a:r>
              <a:rPr lang="en-US" b="1" u="sng" dirty="0">
                <a:solidFill>
                  <a:srgbClr val="002060"/>
                </a:solidFill>
              </a:rPr>
              <a:t>Case-01:</a:t>
            </a:r>
            <a:endParaRPr lang="en-US" b="1" dirty="0">
              <a:solidFill>
                <a:srgbClr val="002060"/>
              </a:solidFill>
            </a:endParaRPr>
          </a:p>
          <a:p>
            <a:pPr fontAlgn="base"/>
            <a:r>
              <a:rPr lang="en-US" b="1" dirty="0">
                <a:solidFill>
                  <a:srgbClr val="002060"/>
                </a:solidFill>
              </a:rPr>
              <a:t> If a &gt; </a:t>
            </a:r>
            <a:r>
              <a:rPr lang="en-US" b="1" dirty="0" err="1">
                <a:solidFill>
                  <a:srgbClr val="002060"/>
                </a:solidFill>
              </a:rPr>
              <a:t>b</a:t>
            </a:r>
            <a:r>
              <a:rPr lang="en-US" b="1" baseline="30000" dirty="0" err="1">
                <a:solidFill>
                  <a:srgbClr val="002060"/>
                </a:solidFill>
              </a:rPr>
              <a:t>k</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&gt;k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Case-02:</a:t>
            </a:r>
            <a:endParaRPr lang="en-US" b="1" dirty="0">
              <a:solidFill>
                <a:srgbClr val="002060"/>
              </a:solidFill>
            </a:endParaRPr>
          </a:p>
          <a:p>
            <a:pPr fontAlgn="base"/>
            <a:r>
              <a:rPr lang="en-US" b="1" dirty="0">
                <a:solidFill>
                  <a:srgbClr val="002060"/>
                </a:solidFill>
              </a:rPr>
              <a:t> If a =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dirty="0" err="1">
                <a:solidFill>
                  <a:srgbClr val="002060"/>
                </a:solidFill>
              </a:rPr>
              <a:t>a</a:t>
            </a:r>
            <a:r>
              <a:rPr lang="en-US" b="1" dirty="0">
                <a:solidFill>
                  <a:srgbClr val="002060"/>
                </a:solidFill>
              </a:rPr>
              <a:t>=k and</a:t>
            </a:r>
          </a:p>
          <a:p>
            <a:pPr fontAlgn="base"/>
            <a:r>
              <a:rPr lang="en-US" b="1" dirty="0">
                <a:solidFill>
                  <a:srgbClr val="002060"/>
                </a:solidFill>
              </a:rPr>
              <a:t>If p &lt; -1,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r>
              <a:rPr lang="en-US" b="1" dirty="0">
                <a:solidFill>
                  <a:srgbClr val="002060"/>
                </a:solidFill>
              </a:rPr>
              <a:t>If p =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2</a:t>
            </a:r>
            <a:r>
              <a:rPr lang="en-US" b="1" dirty="0">
                <a:solidFill>
                  <a:srgbClr val="002060"/>
                </a:solidFill>
              </a:rPr>
              <a:t>n)</a:t>
            </a:r>
          </a:p>
          <a:p>
            <a:pPr fontAlgn="base"/>
            <a:r>
              <a:rPr lang="en-US" b="1" dirty="0">
                <a:solidFill>
                  <a:srgbClr val="002060"/>
                </a:solidFill>
              </a:rPr>
              <a:t>If p &gt;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p+1</a:t>
            </a:r>
            <a:r>
              <a:rPr lang="en-US" b="1" dirty="0">
                <a:solidFill>
                  <a:srgbClr val="002060"/>
                </a:solidFill>
              </a:rPr>
              <a:t>n)</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Case-03:</a:t>
            </a:r>
            <a:r>
              <a:rPr lang="en-US" b="1" dirty="0">
                <a:solidFill>
                  <a:srgbClr val="002060"/>
                </a:solidFill>
              </a:rPr>
              <a:t> </a:t>
            </a:r>
          </a:p>
          <a:p>
            <a:pPr fontAlgn="base"/>
            <a:r>
              <a:rPr lang="en-US" b="1" dirty="0">
                <a:solidFill>
                  <a:srgbClr val="002060"/>
                </a:solidFill>
              </a:rPr>
              <a:t>If a &lt;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&lt;k and</a:t>
            </a:r>
          </a:p>
          <a:p>
            <a:pPr fontAlgn="base"/>
            <a:r>
              <a:rPr lang="en-US" b="1" dirty="0">
                <a:solidFill>
                  <a:srgbClr val="002060"/>
                </a:solidFill>
              </a:rPr>
              <a:t>If p &lt; 0, then T(n) = O (</a:t>
            </a:r>
            <a:r>
              <a:rPr lang="en-US" b="1" dirty="0" err="1">
                <a:solidFill>
                  <a:srgbClr val="002060"/>
                </a:solidFill>
              </a:rPr>
              <a:t>n</a:t>
            </a:r>
            <a:r>
              <a:rPr lang="en-US" b="1" baseline="30000" dirty="0" err="1">
                <a:solidFill>
                  <a:srgbClr val="002060"/>
                </a:solidFill>
              </a:rPr>
              <a:t>k</a:t>
            </a:r>
            <a:r>
              <a:rPr lang="en-US" b="1" dirty="0">
                <a:solidFill>
                  <a:srgbClr val="002060"/>
                </a:solidFill>
              </a:rPr>
              <a:t>)</a:t>
            </a:r>
          </a:p>
          <a:p>
            <a:pPr fontAlgn="base"/>
            <a:r>
              <a:rPr lang="en-US" b="1" dirty="0">
                <a:solidFill>
                  <a:srgbClr val="002060"/>
                </a:solidFill>
              </a:rPr>
              <a:t>If p &gt;= 0,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k</a:t>
            </a:r>
            <a:r>
              <a:rPr lang="en-US" b="1" dirty="0" err="1">
                <a:solidFill>
                  <a:srgbClr val="002060"/>
                </a:solidFill>
              </a:rPr>
              <a:t>log</a:t>
            </a:r>
            <a:r>
              <a:rPr lang="en-US" b="1" baseline="30000" dirty="0" err="1">
                <a:solidFill>
                  <a:srgbClr val="002060"/>
                </a:solidFill>
              </a:rPr>
              <a:t>p</a:t>
            </a:r>
            <a:r>
              <a:rPr lang="en-US" b="1" dirty="0" err="1">
                <a:solidFill>
                  <a:srgbClr val="002060"/>
                </a:solidFill>
              </a:rPr>
              <a:t>n</a:t>
            </a:r>
            <a:r>
              <a:rPr lang="en-US" b="1" dirty="0">
                <a:solidFill>
                  <a:srgbClr val="002060"/>
                </a:solidFill>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body" idx="1"/>
          </p:nvPr>
        </p:nvSpPr>
        <p:spPr>
          <a:xfrm>
            <a:off x="1274617" y="1400751"/>
            <a:ext cx="8599055"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2800"/>
              <a:buNone/>
            </a:pPr>
            <a:r>
              <a:rPr lang="en-US" b="1">
                <a:solidFill>
                  <a:schemeClr val="accent1"/>
                </a:solidFill>
              </a:rPr>
              <a:t>Summary:</a:t>
            </a:r>
            <a:endParaRPr/>
          </a:p>
          <a:p>
            <a:pPr marL="685800" lvl="1" indent="-228600" algn="l" rtl="0">
              <a:lnSpc>
                <a:spcPct val="100000"/>
              </a:lnSpc>
              <a:spcBef>
                <a:spcPts val="600"/>
              </a:spcBef>
              <a:spcAft>
                <a:spcPts val="0"/>
              </a:spcAft>
              <a:buClr>
                <a:schemeClr val="dk1"/>
              </a:buClr>
              <a:buSzPts val="2400"/>
              <a:buChar char="•"/>
            </a:pPr>
            <a:r>
              <a:rPr lang="en-US"/>
              <a:t>Every problem is to be specified, for which an algorithm is described in the form of pseudocode and is analysed to test its efficiency.</a:t>
            </a:r>
            <a:endParaRPr>
              <a:solidFill>
                <a:schemeClr val="accent1"/>
              </a:solidFill>
            </a:endParaRPr>
          </a:p>
          <a:p>
            <a:pPr marL="0" lvl="0" indent="0" algn="l" rtl="0">
              <a:lnSpc>
                <a:spcPct val="100000"/>
              </a:lnSpc>
              <a:spcBef>
                <a:spcPts val="1200"/>
              </a:spcBef>
              <a:spcAft>
                <a:spcPts val="0"/>
              </a:spcAft>
              <a:buClr>
                <a:schemeClr val="accent1"/>
              </a:buClr>
              <a:buSzPts val="2800"/>
              <a:buNone/>
            </a:pPr>
            <a:r>
              <a:rPr lang="en-US" b="1">
                <a:solidFill>
                  <a:schemeClr val="accent1"/>
                </a:solidFill>
              </a:rPr>
              <a:t>Home assignment:</a:t>
            </a:r>
            <a:endParaRPr/>
          </a:p>
          <a:p>
            <a:pPr marL="914400" lvl="1" indent="-457200" algn="just" rtl="0">
              <a:lnSpc>
                <a:spcPct val="100000"/>
              </a:lnSpc>
              <a:spcBef>
                <a:spcPts val="1200"/>
              </a:spcBef>
              <a:spcAft>
                <a:spcPts val="0"/>
              </a:spcAft>
              <a:buClr>
                <a:schemeClr val="dk1"/>
              </a:buClr>
              <a:buSzPts val="2400"/>
              <a:buAutoNum type="arabicPeriod"/>
            </a:pPr>
            <a:r>
              <a:rPr lang="en-US"/>
              <a:t>Write the pseudocode for finding matrix multiplication of 2 two-dimensional arrays.</a:t>
            </a:r>
            <a:endParaRPr/>
          </a:p>
          <a:p>
            <a:pPr marL="914400" lvl="1" indent="-457200" algn="just" rtl="0">
              <a:lnSpc>
                <a:spcPct val="100000"/>
              </a:lnSpc>
              <a:spcBef>
                <a:spcPts val="1200"/>
              </a:spcBef>
              <a:spcAft>
                <a:spcPts val="0"/>
              </a:spcAft>
              <a:buClr>
                <a:schemeClr val="dk1"/>
              </a:buClr>
              <a:buSzPts val="2400"/>
              <a:buAutoNum type="arabicPeriod"/>
            </a:pPr>
            <a:r>
              <a:rPr lang="en-US"/>
              <a:t>Write the pseudocode for linear search.</a:t>
            </a:r>
            <a:endParaRPr/>
          </a:p>
        </p:txBody>
      </p:sp>
      <p:sp>
        <p:nvSpPr>
          <p:cNvPr id="232" name="Google Shape;23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24</a:t>
            </a:fld>
            <a:endParaRPr/>
          </a:p>
        </p:txBody>
      </p:sp>
      <p:sp>
        <p:nvSpPr>
          <p:cNvPr id="5" name="Date Placeholder 4"/>
          <p:cNvSpPr>
            <a:spLocks noGrp="1"/>
          </p:cNvSpPr>
          <p:nvPr>
            <p:ph type="dt" idx="10"/>
          </p:nvPr>
        </p:nvSpPr>
        <p:spPr/>
        <p:txBody>
          <a:bodyPr/>
          <a:lstStyle/>
          <a:p>
            <a:fld id="{8CB3B0E1-0DD1-4BB4-9AAC-577927F94BD1}" type="datetime1">
              <a:rPr lang="en-US" smtClean="0"/>
              <a:pPr/>
              <a:t>4/1/2022</a:t>
            </a:fld>
            <a:endParaRPr lang="en-US"/>
          </a:p>
        </p:txBody>
      </p:sp>
    </p:spTree>
  </p:cSld>
  <p:clrMapOvr>
    <a:masterClrMapping/>
  </p:clrMapOvr>
  <p:transition spd="slow">
    <p:push/>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2- Case 2</a:t>
            </a:r>
          </a:p>
        </p:txBody>
      </p:sp>
      <p:sp>
        <p:nvSpPr>
          <p:cNvPr id="7" name="Text Placeholder 6"/>
          <p:cNvSpPr>
            <a:spLocks noGrp="1"/>
          </p:cNvSpPr>
          <p:nvPr>
            <p:ph type="body" idx="1"/>
          </p:nvPr>
        </p:nvSpPr>
        <p:spPr>
          <a:xfrm>
            <a:off x="838200" y="1371600"/>
            <a:ext cx="10515600" cy="4805363"/>
          </a:xfrm>
        </p:spPr>
        <p:txBody>
          <a:bodyPr/>
          <a:lstStyle/>
          <a:p>
            <a:pPr fontAlgn="base">
              <a:spcBef>
                <a:spcPts val="0"/>
              </a:spcBef>
              <a:buNone/>
            </a:pPr>
            <a:r>
              <a:rPr lang="en-US" sz="1600" dirty="0"/>
              <a:t>Solve the following recurrence relation using Master’s theorem- T(n) = 3T(n/3) + n/2</a:t>
            </a:r>
          </a:p>
          <a:p>
            <a:pPr fontAlgn="base">
              <a:spcBef>
                <a:spcPts val="0"/>
              </a:spcBef>
              <a:buNone/>
            </a:pPr>
            <a:r>
              <a:rPr lang="en-US" sz="1600" dirty="0"/>
              <a:t> </a:t>
            </a:r>
          </a:p>
          <a:p>
            <a:pPr fontAlgn="base">
              <a:spcBef>
                <a:spcPts val="0"/>
              </a:spcBef>
              <a:buNone/>
            </a:pPr>
            <a:r>
              <a:rPr lang="en-US" sz="1600" b="1" u="sng" dirty="0"/>
              <a:t>Solution-</a:t>
            </a:r>
            <a:endParaRPr lang="en-US" sz="1600" b="1" dirty="0"/>
          </a:p>
          <a:p>
            <a:pPr fontAlgn="base">
              <a:spcBef>
                <a:spcPts val="0"/>
              </a:spcBef>
              <a:buNone/>
            </a:pPr>
            <a:r>
              <a:rPr lang="en-US" sz="1600" dirty="0"/>
              <a:t> We write the given recurrence relation as T(n) = 3T(n/3) + n.</a:t>
            </a:r>
          </a:p>
          <a:p>
            <a:pPr fontAlgn="base">
              <a:spcBef>
                <a:spcPts val="0"/>
              </a:spcBef>
              <a:buNone/>
            </a:pPr>
            <a:r>
              <a:rPr lang="en-US" sz="1600" dirty="0"/>
              <a:t>This is because in the general form, we have θ for function f(n) which hides constants in it.</a:t>
            </a:r>
          </a:p>
          <a:p>
            <a:pPr fontAlgn="base">
              <a:spcBef>
                <a:spcPts val="0"/>
              </a:spcBef>
              <a:buNone/>
            </a:pPr>
            <a:r>
              <a:rPr lang="en-US" sz="1600" dirty="0"/>
              <a:t>Now, we can easily apply Master’s theorem.</a:t>
            </a:r>
          </a:p>
          <a:p>
            <a:pPr fontAlgn="base">
              <a:spcBef>
                <a:spcPts val="0"/>
              </a:spcBef>
              <a:buNone/>
            </a:pPr>
            <a:endParaRPr lang="en-US" sz="1600" dirty="0"/>
          </a:p>
          <a:p>
            <a:pPr fontAlgn="base">
              <a:spcBef>
                <a:spcPts val="0"/>
              </a:spcBef>
              <a:buNone/>
            </a:pPr>
            <a:r>
              <a:rPr lang="en-US" sz="1600" dirty="0"/>
              <a:t> We compare the given recurrence relation with T(n) = </a:t>
            </a:r>
            <a:r>
              <a:rPr lang="en-US" sz="1600" dirty="0" err="1"/>
              <a:t>aT</a:t>
            </a:r>
            <a:r>
              <a:rPr lang="en-US" sz="1600" dirty="0"/>
              <a:t>(n/b) + 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fontAlgn="base">
              <a:spcBef>
                <a:spcPts val="0"/>
              </a:spcBef>
              <a:buNone/>
            </a:pPr>
            <a:r>
              <a:rPr lang="en-US" sz="1600" dirty="0"/>
              <a:t>Then, we have-</a:t>
            </a:r>
          </a:p>
          <a:p>
            <a:pPr fontAlgn="base">
              <a:spcBef>
                <a:spcPts val="0"/>
              </a:spcBef>
              <a:buNone/>
            </a:pPr>
            <a:r>
              <a:rPr lang="en-US" sz="1600" b="1" dirty="0">
                <a:solidFill>
                  <a:srgbClr val="7030A0"/>
                </a:solidFill>
              </a:rPr>
              <a:t>a = 3</a:t>
            </a:r>
          </a:p>
          <a:p>
            <a:pPr fontAlgn="base">
              <a:spcBef>
                <a:spcPts val="0"/>
              </a:spcBef>
              <a:buNone/>
            </a:pPr>
            <a:r>
              <a:rPr lang="en-US" sz="1600" b="1" dirty="0">
                <a:solidFill>
                  <a:srgbClr val="7030A0"/>
                </a:solidFill>
              </a:rPr>
              <a:t>b = 3</a:t>
            </a:r>
          </a:p>
          <a:p>
            <a:pPr fontAlgn="base">
              <a:spcBef>
                <a:spcPts val="0"/>
              </a:spcBef>
              <a:buNone/>
            </a:pPr>
            <a:r>
              <a:rPr lang="en-US" sz="1600" b="1" dirty="0">
                <a:solidFill>
                  <a:srgbClr val="7030A0"/>
                </a:solidFill>
              </a:rPr>
              <a:t>k = 1</a:t>
            </a:r>
          </a:p>
          <a:p>
            <a:pPr fontAlgn="base">
              <a:spcBef>
                <a:spcPts val="0"/>
              </a:spcBef>
              <a:buNone/>
            </a:pPr>
            <a:r>
              <a:rPr lang="en-US" sz="1600" b="1" dirty="0">
                <a:solidFill>
                  <a:srgbClr val="7030A0"/>
                </a:solidFill>
              </a:rPr>
              <a:t>p = 0</a:t>
            </a:r>
          </a:p>
          <a:p>
            <a:pPr fontAlgn="base">
              <a:spcBef>
                <a:spcPts val="0"/>
              </a:spcBef>
              <a:buNone/>
            </a:pPr>
            <a:r>
              <a:rPr lang="en-US" sz="1600" dirty="0"/>
              <a:t>Now, a = 3 and </a:t>
            </a:r>
            <a:r>
              <a:rPr lang="en-US" sz="1600" dirty="0" err="1"/>
              <a:t>b</a:t>
            </a:r>
            <a:r>
              <a:rPr lang="en-US" sz="1600" baseline="30000" dirty="0" err="1"/>
              <a:t>k</a:t>
            </a:r>
            <a:r>
              <a:rPr lang="en-US" sz="1600" dirty="0"/>
              <a:t> = 3</a:t>
            </a:r>
            <a:r>
              <a:rPr lang="en-US" sz="1600" baseline="30000" dirty="0"/>
              <a:t>1</a:t>
            </a:r>
            <a:r>
              <a:rPr lang="en-US" sz="1600" dirty="0"/>
              <a:t> = 3.</a:t>
            </a:r>
          </a:p>
          <a:p>
            <a:pPr fontAlgn="base">
              <a:spcBef>
                <a:spcPts val="0"/>
              </a:spcBef>
              <a:buNone/>
            </a:pPr>
            <a:r>
              <a:rPr lang="en-US" sz="1600" dirty="0"/>
              <a:t>Clearly, a = b</a:t>
            </a:r>
            <a:r>
              <a:rPr lang="en-US" sz="1600" baseline="30000" dirty="0"/>
              <a:t>k</a:t>
            </a:r>
            <a:r>
              <a:rPr lang="en-US" sz="1600" dirty="0"/>
              <a:t>.  So, we follow case-02.</a:t>
            </a:r>
          </a:p>
          <a:p>
            <a:pPr fontAlgn="base">
              <a:spcBef>
                <a:spcPts val="0"/>
              </a:spcBef>
              <a:buNone/>
            </a:pPr>
            <a:r>
              <a:rPr lang="en-US" sz="1600" dirty="0"/>
              <a:t> </a:t>
            </a:r>
          </a:p>
          <a:p>
            <a:pPr fontAlgn="base">
              <a:spcBef>
                <a:spcPts val="0"/>
              </a:spcBef>
              <a:buNone/>
            </a:pPr>
            <a:r>
              <a:rPr lang="en-US" sz="1600" dirty="0"/>
              <a:t>Since p = 0, so we have-</a:t>
            </a:r>
          </a:p>
          <a:p>
            <a:pPr fontAlgn="base">
              <a:spcBef>
                <a:spcPts val="0"/>
              </a:spcBef>
              <a:buNone/>
            </a:pPr>
            <a:r>
              <a:rPr lang="en-US" sz="1600" dirty="0"/>
              <a:t>T(n) = θ (n</a:t>
            </a:r>
            <a:r>
              <a:rPr lang="en-US" sz="1600" baseline="30000" dirty="0"/>
              <a:t>log</a:t>
            </a:r>
            <a:r>
              <a:rPr lang="en-US" sz="1600" baseline="-25000" dirty="0"/>
              <a:t>b</a:t>
            </a:r>
            <a:r>
              <a:rPr lang="en-US" sz="1600" baseline="30000" dirty="0"/>
              <a:t>a</a:t>
            </a:r>
            <a:r>
              <a:rPr lang="en-US" sz="1600" dirty="0"/>
              <a:t>.log</a:t>
            </a:r>
            <a:r>
              <a:rPr lang="en-US" sz="1600" baseline="30000" dirty="0"/>
              <a:t>p+1</a:t>
            </a:r>
            <a:r>
              <a:rPr lang="en-US" sz="1600" dirty="0"/>
              <a:t>n)</a:t>
            </a:r>
          </a:p>
          <a:p>
            <a:pPr fontAlgn="base">
              <a:spcBef>
                <a:spcPts val="0"/>
              </a:spcBef>
              <a:buNone/>
            </a:pPr>
            <a:r>
              <a:rPr lang="en-US" sz="1600" dirty="0"/>
              <a:t>T(n) = θ (n</a:t>
            </a:r>
            <a:r>
              <a:rPr lang="en-US" sz="1600" baseline="30000" dirty="0"/>
              <a:t>log</a:t>
            </a:r>
            <a:r>
              <a:rPr lang="en-US" sz="1600" baseline="-25000" dirty="0"/>
              <a:t>3</a:t>
            </a:r>
            <a:r>
              <a:rPr lang="en-US" sz="1600" baseline="30000" dirty="0"/>
              <a:t>3</a:t>
            </a:r>
            <a:r>
              <a:rPr lang="en-US" sz="1600" dirty="0"/>
              <a:t>.log</a:t>
            </a:r>
            <a:r>
              <a:rPr lang="en-US" sz="1600" baseline="30000" dirty="0"/>
              <a:t>0+1</a:t>
            </a:r>
            <a:r>
              <a:rPr lang="en-US" sz="1600" dirty="0"/>
              <a:t>n)</a:t>
            </a:r>
          </a:p>
          <a:p>
            <a:pPr fontAlgn="base">
              <a:spcBef>
                <a:spcPts val="0"/>
              </a:spcBef>
              <a:buNone/>
            </a:pPr>
            <a:r>
              <a:rPr lang="en-US" sz="1600" dirty="0"/>
              <a:t>T(n) = θ (n</a:t>
            </a:r>
            <a:r>
              <a:rPr lang="en-US" sz="1600" baseline="30000" dirty="0"/>
              <a:t>1</a:t>
            </a:r>
            <a:r>
              <a:rPr lang="en-US" sz="1600" dirty="0"/>
              <a:t>.log</a:t>
            </a:r>
            <a:r>
              <a:rPr lang="en-US" sz="1600" baseline="30000" dirty="0"/>
              <a:t>1</a:t>
            </a:r>
            <a:r>
              <a:rPr lang="en-US" sz="1600" dirty="0"/>
              <a:t>n)</a:t>
            </a:r>
          </a:p>
          <a:p>
            <a:pPr fontAlgn="base">
              <a:spcBef>
                <a:spcPts val="0"/>
              </a:spcBef>
              <a:buNone/>
            </a:pPr>
            <a:r>
              <a:rPr lang="en-US" sz="1600" dirty="0"/>
              <a:t> </a:t>
            </a:r>
          </a:p>
          <a:p>
            <a:pPr fontAlgn="base">
              <a:spcBef>
                <a:spcPts val="0"/>
              </a:spcBef>
              <a:buNone/>
            </a:pPr>
            <a:r>
              <a:rPr lang="en-US" sz="1600" dirty="0"/>
              <a:t>Thus,    </a:t>
            </a:r>
            <a:r>
              <a:rPr lang="en-US" sz="1600" b="1" dirty="0"/>
              <a:t>T(n) = θ (</a:t>
            </a:r>
            <a:r>
              <a:rPr lang="en-US" sz="1600" b="1" dirty="0" err="1"/>
              <a:t>nlogn</a:t>
            </a:r>
            <a:r>
              <a:rPr lang="en-US" sz="1600" b="1" dirty="0"/>
              <a:t>)</a:t>
            </a:r>
            <a:endParaRPr lang="en-US" sz="16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240</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9" name="Rectangle 8"/>
          <p:cNvSpPr/>
          <p:nvPr/>
        </p:nvSpPr>
        <p:spPr>
          <a:xfrm>
            <a:off x="6858000" y="3352800"/>
            <a:ext cx="4343400" cy="2893100"/>
          </a:xfrm>
          <a:prstGeom prst="rect">
            <a:avLst/>
          </a:prstGeom>
        </p:spPr>
        <p:txBody>
          <a:bodyPr wrap="square">
            <a:spAutoFit/>
          </a:bodyPr>
          <a:lstStyle/>
          <a:p>
            <a:pPr fontAlgn="base"/>
            <a:r>
              <a:rPr lang="en-US" b="1" u="sng" dirty="0">
                <a:solidFill>
                  <a:srgbClr val="002060"/>
                </a:solidFill>
              </a:rPr>
              <a:t>Case-01:</a:t>
            </a:r>
            <a:endParaRPr lang="en-US" b="1" dirty="0">
              <a:solidFill>
                <a:srgbClr val="002060"/>
              </a:solidFill>
            </a:endParaRPr>
          </a:p>
          <a:p>
            <a:pPr fontAlgn="base"/>
            <a:r>
              <a:rPr lang="en-US" b="1" dirty="0">
                <a:solidFill>
                  <a:srgbClr val="002060"/>
                </a:solidFill>
              </a:rPr>
              <a:t> If a &gt; </a:t>
            </a:r>
            <a:r>
              <a:rPr lang="en-US" b="1" dirty="0" err="1">
                <a:solidFill>
                  <a:srgbClr val="002060"/>
                </a:solidFill>
              </a:rPr>
              <a:t>b</a:t>
            </a:r>
            <a:r>
              <a:rPr lang="en-US" b="1" baseline="30000" dirty="0" err="1">
                <a:solidFill>
                  <a:srgbClr val="002060"/>
                </a:solidFill>
              </a:rPr>
              <a:t>k</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&gt;k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Case-02:</a:t>
            </a:r>
            <a:endParaRPr lang="en-US" b="1" dirty="0">
              <a:solidFill>
                <a:srgbClr val="002060"/>
              </a:solidFill>
            </a:endParaRPr>
          </a:p>
          <a:p>
            <a:pPr fontAlgn="base"/>
            <a:r>
              <a:rPr lang="en-US" b="1" dirty="0">
                <a:solidFill>
                  <a:srgbClr val="002060"/>
                </a:solidFill>
              </a:rPr>
              <a:t> If a =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dirty="0" err="1">
                <a:solidFill>
                  <a:srgbClr val="002060"/>
                </a:solidFill>
              </a:rPr>
              <a:t>a</a:t>
            </a:r>
            <a:r>
              <a:rPr lang="en-US" b="1" dirty="0">
                <a:solidFill>
                  <a:srgbClr val="002060"/>
                </a:solidFill>
              </a:rPr>
              <a:t>=k and</a:t>
            </a:r>
          </a:p>
          <a:p>
            <a:pPr fontAlgn="base"/>
            <a:r>
              <a:rPr lang="en-US" b="1" dirty="0">
                <a:solidFill>
                  <a:srgbClr val="002060"/>
                </a:solidFill>
              </a:rPr>
              <a:t>If p &lt; -1,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r>
              <a:rPr lang="en-US" b="1" dirty="0">
                <a:solidFill>
                  <a:srgbClr val="002060"/>
                </a:solidFill>
              </a:rPr>
              <a:t>If p =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2</a:t>
            </a:r>
            <a:r>
              <a:rPr lang="en-US" b="1" dirty="0">
                <a:solidFill>
                  <a:srgbClr val="002060"/>
                </a:solidFill>
              </a:rPr>
              <a:t>n)</a:t>
            </a:r>
          </a:p>
          <a:p>
            <a:pPr fontAlgn="base"/>
            <a:r>
              <a:rPr lang="en-US" b="1" dirty="0">
                <a:solidFill>
                  <a:srgbClr val="002060"/>
                </a:solidFill>
              </a:rPr>
              <a:t>If p &gt;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p+1</a:t>
            </a:r>
            <a:r>
              <a:rPr lang="en-US" b="1" dirty="0">
                <a:solidFill>
                  <a:srgbClr val="002060"/>
                </a:solidFill>
              </a:rPr>
              <a:t>n)</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Case-03:</a:t>
            </a:r>
            <a:r>
              <a:rPr lang="en-US" b="1" dirty="0">
                <a:solidFill>
                  <a:srgbClr val="002060"/>
                </a:solidFill>
              </a:rPr>
              <a:t> </a:t>
            </a:r>
          </a:p>
          <a:p>
            <a:pPr fontAlgn="base"/>
            <a:r>
              <a:rPr lang="en-US" b="1" dirty="0">
                <a:solidFill>
                  <a:srgbClr val="002060"/>
                </a:solidFill>
              </a:rPr>
              <a:t>If a &lt;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&lt;k and</a:t>
            </a:r>
          </a:p>
          <a:p>
            <a:pPr fontAlgn="base"/>
            <a:r>
              <a:rPr lang="en-US" b="1" dirty="0">
                <a:solidFill>
                  <a:srgbClr val="002060"/>
                </a:solidFill>
              </a:rPr>
              <a:t>If p &lt; 0, then T(n) = O (</a:t>
            </a:r>
            <a:r>
              <a:rPr lang="en-US" b="1" dirty="0" err="1">
                <a:solidFill>
                  <a:srgbClr val="002060"/>
                </a:solidFill>
              </a:rPr>
              <a:t>n</a:t>
            </a:r>
            <a:r>
              <a:rPr lang="en-US" b="1" baseline="30000" dirty="0" err="1">
                <a:solidFill>
                  <a:srgbClr val="002060"/>
                </a:solidFill>
              </a:rPr>
              <a:t>k</a:t>
            </a:r>
            <a:r>
              <a:rPr lang="en-US" b="1" dirty="0">
                <a:solidFill>
                  <a:srgbClr val="002060"/>
                </a:solidFill>
              </a:rPr>
              <a:t>)</a:t>
            </a:r>
          </a:p>
          <a:p>
            <a:pPr fontAlgn="base"/>
            <a:r>
              <a:rPr lang="en-US" b="1" dirty="0">
                <a:solidFill>
                  <a:srgbClr val="002060"/>
                </a:solidFill>
              </a:rPr>
              <a:t>If p &gt;= 0,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k</a:t>
            </a:r>
            <a:r>
              <a:rPr lang="en-US" b="1" dirty="0" err="1">
                <a:solidFill>
                  <a:srgbClr val="002060"/>
                </a:solidFill>
              </a:rPr>
              <a:t>log</a:t>
            </a:r>
            <a:r>
              <a:rPr lang="en-US" b="1" baseline="30000" dirty="0" err="1">
                <a:solidFill>
                  <a:srgbClr val="002060"/>
                </a:solidFill>
              </a:rPr>
              <a:t>p</a:t>
            </a:r>
            <a:r>
              <a:rPr lang="en-US" b="1" dirty="0" err="1">
                <a:solidFill>
                  <a:srgbClr val="002060"/>
                </a:solidFill>
              </a:rPr>
              <a:t>n</a:t>
            </a:r>
            <a:r>
              <a:rPr lang="en-US" b="1" dirty="0">
                <a:solidFill>
                  <a:srgbClr val="002060"/>
                </a:solidFill>
              </a:rPr>
              <a:t>)</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1- Case 3</a:t>
            </a:r>
          </a:p>
        </p:txBody>
      </p:sp>
      <p:sp>
        <p:nvSpPr>
          <p:cNvPr id="7" name="Text Placeholder 6"/>
          <p:cNvSpPr>
            <a:spLocks noGrp="1"/>
          </p:cNvSpPr>
          <p:nvPr>
            <p:ph type="body" idx="1"/>
          </p:nvPr>
        </p:nvSpPr>
        <p:spPr>
          <a:xfrm>
            <a:off x="838200" y="1295400"/>
            <a:ext cx="10515600" cy="4881563"/>
          </a:xfrm>
        </p:spPr>
        <p:txBody>
          <a:bodyPr/>
          <a:lstStyle/>
          <a:p>
            <a:pPr fontAlgn="base">
              <a:buNone/>
            </a:pPr>
            <a:r>
              <a:rPr lang="en-US" sz="1600" dirty="0"/>
              <a:t>Solve the following recurrence relation using Master’s theorem-</a:t>
            </a:r>
          </a:p>
          <a:p>
            <a:pPr fontAlgn="base">
              <a:buNone/>
            </a:pPr>
            <a:r>
              <a:rPr lang="en-US" sz="1600" dirty="0"/>
              <a:t>T(n) = 3T(n/2) + n</a:t>
            </a:r>
            <a:r>
              <a:rPr lang="en-US" sz="1600" baseline="30000" dirty="0"/>
              <a:t>2</a:t>
            </a:r>
          </a:p>
          <a:p>
            <a:pPr fontAlgn="base">
              <a:buNone/>
            </a:pPr>
            <a:r>
              <a:rPr lang="en-US" sz="1600" dirty="0"/>
              <a:t>compare the given recurrence relation with T(n) = </a:t>
            </a:r>
            <a:r>
              <a:rPr lang="en-US" sz="1600" dirty="0" err="1"/>
              <a:t>aT</a:t>
            </a:r>
            <a:r>
              <a:rPr lang="en-US" sz="1600" dirty="0"/>
              <a:t>(n/b) + 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fontAlgn="base">
              <a:lnSpc>
                <a:spcPct val="100000"/>
              </a:lnSpc>
              <a:spcBef>
                <a:spcPts val="0"/>
              </a:spcBef>
              <a:buNone/>
            </a:pPr>
            <a:r>
              <a:rPr lang="en-US" sz="1600" dirty="0"/>
              <a:t>Then, we have-</a:t>
            </a:r>
          </a:p>
          <a:p>
            <a:pPr fontAlgn="base">
              <a:lnSpc>
                <a:spcPct val="100000"/>
              </a:lnSpc>
              <a:spcBef>
                <a:spcPts val="0"/>
              </a:spcBef>
              <a:buNone/>
            </a:pPr>
            <a:r>
              <a:rPr lang="en-US" sz="1600" b="1" dirty="0">
                <a:solidFill>
                  <a:srgbClr val="7030A0"/>
                </a:solidFill>
              </a:rPr>
              <a:t>a = 3</a:t>
            </a:r>
          </a:p>
          <a:p>
            <a:pPr fontAlgn="base">
              <a:lnSpc>
                <a:spcPct val="100000"/>
              </a:lnSpc>
              <a:spcBef>
                <a:spcPts val="0"/>
              </a:spcBef>
              <a:buNone/>
            </a:pPr>
            <a:r>
              <a:rPr lang="en-US" sz="1600" b="1" dirty="0">
                <a:solidFill>
                  <a:srgbClr val="7030A0"/>
                </a:solidFill>
              </a:rPr>
              <a:t>b = 2</a:t>
            </a:r>
          </a:p>
          <a:p>
            <a:pPr fontAlgn="base">
              <a:lnSpc>
                <a:spcPct val="100000"/>
              </a:lnSpc>
              <a:spcBef>
                <a:spcPts val="0"/>
              </a:spcBef>
              <a:buNone/>
            </a:pPr>
            <a:r>
              <a:rPr lang="en-US" sz="1600" b="1" dirty="0">
                <a:solidFill>
                  <a:srgbClr val="7030A0"/>
                </a:solidFill>
              </a:rPr>
              <a:t>k = 2</a:t>
            </a:r>
          </a:p>
          <a:p>
            <a:pPr fontAlgn="base">
              <a:lnSpc>
                <a:spcPct val="100000"/>
              </a:lnSpc>
              <a:spcBef>
                <a:spcPts val="0"/>
              </a:spcBef>
              <a:buNone/>
            </a:pPr>
            <a:r>
              <a:rPr lang="en-US" sz="1600" b="1" dirty="0">
                <a:solidFill>
                  <a:srgbClr val="7030A0"/>
                </a:solidFill>
              </a:rPr>
              <a:t>p = 0</a:t>
            </a:r>
          </a:p>
          <a:p>
            <a:pPr fontAlgn="base">
              <a:lnSpc>
                <a:spcPct val="100000"/>
              </a:lnSpc>
              <a:spcBef>
                <a:spcPts val="0"/>
              </a:spcBef>
              <a:buNone/>
            </a:pPr>
            <a:r>
              <a:rPr lang="en-US" sz="1600" dirty="0"/>
              <a:t> </a:t>
            </a:r>
          </a:p>
          <a:p>
            <a:pPr fontAlgn="base">
              <a:lnSpc>
                <a:spcPct val="100000"/>
              </a:lnSpc>
              <a:spcBef>
                <a:spcPts val="0"/>
              </a:spcBef>
              <a:buNone/>
            </a:pPr>
            <a:r>
              <a:rPr lang="en-US" sz="1600" dirty="0"/>
              <a:t>Now, a = 3 and </a:t>
            </a:r>
            <a:r>
              <a:rPr lang="en-US" sz="1600" dirty="0" err="1"/>
              <a:t>b</a:t>
            </a:r>
            <a:r>
              <a:rPr lang="en-US" sz="1600" baseline="30000" dirty="0" err="1"/>
              <a:t>k</a:t>
            </a:r>
            <a:r>
              <a:rPr lang="en-US" sz="1600" dirty="0"/>
              <a:t> = 2</a:t>
            </a:r>
            <a:r>
              <a:rPr lang="en-US" sz="1600" baseline="30000" dirty="0"/>
              <a:t>2</a:t>
            </a:r>
            <a:r>
              <a:rPr lang="en-US" sz="1600" dirty="0"/>
              <a:t> = 4.</a:t>
            </a:r>
          </a:p>
          <a:p>
            <a:pPr fontAlgn="base">
              <a:lnSpc>
                <a:spcPct val="100000"/>
              </a:lnSpc>
              <a:spcBef>
                <a:spcPts val="0"/>
              </a:spcBef>
              <a:buNone/>
            </a:pPr>
            <a:r>
              <a:rPr lang="en-US" sz="1600" dirty="0"/>
              <a:t>Clearly, a &lt; b</a:t>
            </a:r>
            <a:r>
              <a:rPr lang="en-US" sz="1600" baseline="30000" dirty="0"/>
              <a:t>k</a:t>
            </a:r>
            <a:r>
              <a:rPr lang="en-US" sz="1600" dirty="0"/>
              <a:t>.</a:t>
            </a:r>
          </a:p>
          <a:p>
            <a:pPr fontAlgn="base">
              <a:lnSpc>
                <a:spcPct val="100000"/>
              </a:lnSpc>
              <a:spcBef>
                <a:spcPts val="0"/>
              </a:spcBef>
              <a:buNone/>
            </a:pPr>
            <a:r>
              <a:rPr lang="en-US" sz="1600" dirty="0"/>
              <a:t>So, we follow case-03.</a:t>
            </a:r>
          </a:p>
          <a:p>
            <a:pPr fontAlgn="base">
              <a:lnSpc>
                <a:spcPct val="100000"/>
              </a:lnSpc>
              <a:spcBef>
                <a:spcPts val="0"/>
              </a:spcBef>
              <a:buNone/>
            </a:pPr>
            <a:r>
              <a:rPr lang="en-US" sz="1600" dirty="0"/>
              <a:t> </a:t>
            </a:r>
          </a:p>
          <a:p>
            <a:pPr fontAlgn="base">
              <a:lnSpc>
                <a:spcPct val="100000"/>
              </a:lnSpc>
              <a:spcBef>
                <a:spcPts val="0"/>
              </a:spcBef>
              <a:buNone/>
            </a:pPr>
            <a:r>
              <a:rPr lang="en-US" sz="1600" dirty="0"/>
              <a:t>Since p = 0, so we have-</a:t>
            </a:r>
          </a:p>
          <a:p>
            <a:pPr fontAlgn="base">
              <a:lnSpc>
                <a:spcPct val="100000"/>
              </a:lnSpc>
              <a:spcBef>
                <a:spcPts val="0"/>
              </a:spcBef>
              <a:buNone/>
            </a:pPr>
            <a:r>
              <a:rPr lang="en-US" sz="1600" dirty="0"/>
              <a:t>T(n) = 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fontAlgn="base">
              <a:lnSpc>
                <a:spcPct val="100000"/>
              </a:lnSpc>
              <a:spcBef>
                <a:spcPts val="0"/>
              </a:spcBef>
              <a:buNone/>
            </a:pPr>
            <a:r>
              <a:rPr lang="en-US" sz="1600" dirty="0"/>
              <a:t>T(n) = θ (n</a:t>
            </a:r>
            <a:r>
              <a:rPr lang="en-US" sz="1600" baseline="30000" dirty="0"/>
              <a:t>2</a:t>
            </a:r>
            <a:r>
              <a:rPr lang="en-US" sz="1600" dirty="0"/>
              <a:t>log</a:t>
            </a:r>
            <a:r>
              <a:rPr lang="en-US" sz="1600" baseline="30000" dirty="0"/>
              <a:t>0</a:t>
            </a:r>
            <a:r>
              <a:rPr lang="en-US" sz="1600" dirty="0"/>
              <a:t>n)</a:t>
            </a:r>
          </a:p>
          <a:p>
            <a:pPr fontAlgn="base">
              <a:lnSpc>
                <a:spcPct val="100000"/>
              </a:lnSpc>
              <a:spcBef>
                <a:spcPts val="0"/>
              </a:spcBef>
              <a:buNone/>
            </a:pPr>
            <a:r>
              <a:rPr lang="en-US" sz="1600" dirty="0"/>
              <a:t> </a:t>
            </a:r>
          </a:p>
          <a:p>
            <a:pPr fontAlgn="base">
              <a:lnSpc>
                <a:spcPct val="100000"/>
              </a:lnSpc>
              <a:spcBef>
                <a:spcPts val="0"/>
              </a:spcBef>
              <a:buNone/>
            </a:pPr>
            <a:r>
              <a:rPr lang="en-US" sz="1600" dirty="0"/>
              <a:t>Thus,    </a:t>
            </a:r>
            <a:r>
              <a:rPr lang="en-US" sz="1600" b="1" dirty="0"/>
              <a:t>T(n) = θ (n</a:t>
            </a:r>
            <a:r>
              <a:rPr lang="en-US" sz="1600" b="1" baseline="30000" dirty="0"/>
              <a:t>2</a:t>
            </a:r>
            <a:r>
              <a:rPr lang="en-US" sz="1600" b="1" dirty="0"/>
              <a:t>)</a:t>
            </a:r>
            <a:endParaRPr lang="en-US" sz="16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241</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9" name="Rectangle 8"/>
          <p:cNvSpPr/>
          <p:nvPr/>
        </p:nvSpPr>
        <p:spPr>
          <a:xfrm>
            <a:off x="6629400" y="2971800"/>
            <a:ext cx="4343400" cy="2893100"/>
          </a:xfrm>
          <a:prstGeom prst="rect">
            <a:avLst/>
          </a:prstGeom>
        </p:spPr>
        <p:txBody>
          <a:bodyPr wrap="square">
            <a:spAutoFit/>
          </a:bodyPr>
          <a:lstStyle/>
          <a:p>
            <a:pPr fontAlgn="base"/>
            <a:r>
              <a:rPr lang="en-US" b="1" u="sng" dirty="0">
                <a:solidFill>
                  <a:srgbClr val="002060"/>
                </a:solidFill>
              </a:rPr>
              <a:t>Case-01:</a:t>
            </a:r>
            <a:endParaRPr lang="en-US" b="1" dirty="0">
              <a:solidFill>
                <a:srgbClr val="002060"/>
              </a:solidFill>
            </a:endParaRPr>
          </a:p>
          <a:p>
            <a:pPr fontAlgn="base"/>
            <a:r>
              <a:rPr lang="en-US" b="1" dirty="0">
                <a:solidFill>
                  <a:srgbClr val="002060"/>
                </a:solidFill>
              </a:rPr>
              <a:t> If a &gt; </a:t>
            </a:r>
            <a:r>
              <a:rPr lang="en-US" b="1" dirty="0" err="1">
                <a:solidFill>
                  <a:srgbClr val="002060"/>
                </a:solidFill>
              </a:rPr>
              <a:t>b</a:t>
            </a:r>
            <a:r>
              <a:rPr lang="en-US" b="1" baseline="30000" dirty="0" err="1">
                <a:solidFill>
                  <a:srgbClr val="002060"/>
                </a:solidFill>
              </a:rPr>
              <a:t>k</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&gt;k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Case-02:</a:t>
            </a:r>
            <a:endParaRPr lang="en-US" b="1" dirty="0">
              <a:solidFill>
                <a:srgbClr val="002060"/>
              </a:solidFill>
            </a:endParaRPr>
          </a:p>
          <a:p>
            <a:pPr fontAlgn="base"/>
            <a:r>
              <a:rPr lang="en-US" b="1" dirty="0">
                <a:solidFill>
                  <a:srgbClr val="002060"/>
                </a:solidFill>
              </a:rPr>
              <a:t> If a =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dirty="0" err="1">
                <a:solidFill>
                  <a:srgbClr val="002060"/>
                </a:solidFill>
              </a:rPr>
              <a:t>a</a:t>
            </a:r>
            <a:r>
              <a:rPr lang="en-US" b="1" dirty="0">
                <a:solidFill>
                  <a:srgbClr val="002060"/>
                </a:solidFill>
              </a:rPr>
              <a:t>=k and</a:t>
            </a:r>
          </a:p>
          <a:p>
            <a:pPr fontAlgn="base"/>
            <a:r>
              <a:rPr lang="en-US" b="1" dirty="0">
                <a:solidFill>
                  <a:srgbClr val="002060"/>
                </a:solidFill>
              </a:rPr>
              <a:t>If p &lt; -1,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r>
              <a:rPr lang="en-US" b="1" dirty="0">
                <a:solidFill>
                  <a:srgbClr val="002060"/>
                </a:solidFill>
              </a:rPr>
              <a:t>If p =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2</a:t>
            </a:r>
            <a:r>
              <a:rPr lang="en-US" b="1" dirty="0">
                <a:solidFill>
                  <a:srgbClr val="002060"/>
                </a:solidFill>
              </a:rPr>
              <a:t>n)</a:t>
            </a:r>
          </a:p>
          <a:p>
            <a:pPr fontAlgn="base"/>
            <a:r>
              <a:rPr lang="en-US" b="1" dirty="0">
                <a:solidFill>
                  <a:srgbClr val="002060"/>
                </a:solidFill>
              </a:rPr>
              <a:t>If p &gt;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p+1</a:t>
            </a:r>
            <a:r>
              <a:rPr lang="en-US" b="1" dirty="0">
                <a:solidFill>
                  <a:srgbClr val="002060"/>
                </a:solidFill>
              </a:rPr>
              <a:t>n)</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Case-03:</a:t>
            </a:r>
            <a:r>
              <a:rPr lang="en-US" b="1" dirty="0">
                <a:solidFill>
                  <a:srgbClr val="002060"/>
                </a:solidFill>
              </a:rPr>
              <a:t> </a:t>
            </a:r>
          </a:p>
          <a:p>
            <a:pPr fontAlgn="base"/>
            <a:r>
              <a:rPr lang="en-US" b="1" dirty="0">
                <a:solidFill>
                  <a:srgbClr val="002060"/>
                </a:solidFill>
              </a:rPr>
              <a:t>If a &lt;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&lt;k and</a:t>
            </a:r>
          </a:p>
          <a:p>
            <a:pPr fontAlgn="base"/>
            <a:r>
              <a:rPr lang="en-US" b="1" dirty="0">
                <a:solidFill>
                  <a:srgbClr val="002060"/>
                </a:solidFill>
              </a:rPr>
              <a:t>If p &lt; 0, then T(n) = O (</a:t>
            </a:r>
            <a:r>
              <a:rPr lang="en-US" b="1" dirty="0" err="1">
                <a:solidFill>
                  <a:srgbClr val="002060"/>
                </a:solidFill>
              </a:rPr>
              <a:t>n</a:t>
            </a:r>
            <a:r>
              <a:rPr lang="en-US" b="1" baseline="30000" dirty="0" err="1">
                <a:solidFill>
                  <a:srgbClr val="002060"/>
                </a:solidFill>
              </a:rPr>
              <a:t>k</a:t>
            </a:r>
            <a:r>
              <a:rPr lang="en-US" b="1" dirty="0">
                <a:solidFill>
                  <a:srgbClr val="002060"/>
                </a:solidFill>
              </a:rPr>
              <a:t>)</a:t>
            </a:r>
          </a:p>
          <a:p>
            <a:pPr fontAlgn="base"/>
            <a:r>
              <a:rPr lang="en-US" b="1" dirty="0">
                <a:solidFill>
                  <a:srgbClr val="002060"/>
                </a:solidFill>
              </a:rPr>
              <a:t>If p &gt;= 0,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k</a:t>
            </a:r>
            <a:r>
              <a:rPr lang="en-US" b="1" dirty="0" err="1">
                <a:solidFill>
                  <a:srgbClr val="002060"/>
                </a:solidFill>
              </a:rPr>
              <a:t>log</a:t>
            </a:r>
            <a:r>
              <a:rPr lang="en-US" b="1" baseline="30000" dirty="0" err="1">
                <a:solidFill>
                  <a:srgbClr val="002060"/>
                </a:solidFill>
              </a:rPr>
              <a:t>p</a:t>
            </a:r>
            <a:r>
              <a:rPr lang="en-US" b="1" dirty="0" err="1">
                <a:solidFill>
                  <a:srgbClr val="002060"/>
                </a:solidFill>
              </a:rPr>
              <a:t>n</a:t>
            </a:r>
            <a:r>
              <a:rPr lang="en-US" b="1" dirty="0">
                <a:solidFill>
                  <a:srgbClr val="002060"/>
                </a:solidFill>
              </a:rPr>
              <a:t>)</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2-Case 3</a:t>
            </a:r>
          </a:p>
        </p:txBody>
      </p:sp>
      <p:sp>
        <p:nvSpPr>
          <p:cNvPr id="7" name="Text Placeholder 6"/>
          <p:cNvSpPr>
            <a:spLocks noGrp="1"/>
          </p:cNvSpPr>
          <p:nvPr>
            <p:ph type="body" idx="1"/>
          </p:nvPr>
        </p:nvSpPr>
        <p:spPr>
          <a:xfrm>
            <a:off x="838200" y="1371600"/>
            <a:ext cx="10515600" cy="4805363"/>
          </a:xfrm>
        </p:spPr>
        <p:txBody>
          <a:bodyPr/>
          <a:lstStyle/>
          <a:p>
            <a:pPr marL="365760" fontAlgn="base">
              <a:spcBef>
                <a:spcPts val="0"/>
              </a:spcBef>
              <a:buNone/>
            </a:pPr>
            <a:r>
              <a:rPr lang="en-US" sz="1600" dirty="0"/>
              <a:t>Solve the following recurrence relation using Master’s theorem-</a:t>
            </a:r>
          </a:p>
          <a:p>
            <a:pPr marL="365760" fontAlgn="base">
              <a:spcBef>
                <a:spcPts val="0"/>
              </a:spcBef>
              <a:buNone/>
            </a:pPr>
            <a:r>
              <a:rPr lang="en-US" sz="1600" dirty="0"/>
              <a:t>T(n) = 2T(n/4) + n</a:t>
            </a:r>
            <a:r>
              <a:rPr lang="en-US" sz="1600" baseline="30000" dirty="0"/>
              <a:t>0.51</a:t>
            </a:r>
            <a:endParaRPr lang="en-US" sz="1600" dirty="0"/>
          </a:p>
          <a:p>
            <a:pPr marL="365760" fontAlgn="base">
              <a:spcBef>
                <a:spcPts val="0"/>
              </a:spcBef>
              <a:buNone/>
            </a:pPr>
            <a:r>
              <a:rPr lang="en-US" sz="1600" dirty="0"/>
              <a:t> </a:t>
            </a:r>
          </a:p>
          <a:p>
            <a:pPr marL="365760" fontAlgn="base">
              <a:spcBef>
                <a:spcPts val="0"/>
              </a:spcBef>
              <a:buNone/>
            </a:pPr>
            <a:r>
              <a:rPr lang="en-US" sz="1600" b="1" u="sng" dirty="0"/>
              <a:t>Solution-</a:t>
            </a:r>
            <a:endParaRPr lang="en-US" sz="1600" b="1" dirty="0"/>
          </a:p>
          <a:p>
            <a:pPr marL="365760" fontAlgn="base">
              <a:spcBef>
                <a:spcPts val="0"/>
              </a:spcBef>
              <a:buNone/>
            </a:pPr>
            <a:r>
              <a:rPr lang="en-US" sz="1600" dirty="0"/>
              <a:t> </a:t>
            </a:r>
          </a:p>
          <a:p>
            <a:pPr marL="365760" fontAlgn="base">
              <a:spcBef>
                <a:spcPts val="0"/>
              </a:spcBef>
              <a:buNone/>
            </a:pPr>
            <a:r>
              <a:rPr lang="en-US" sz="1600" dirty="0"/>
              <a:t>We compare the given recurrence relation with T(n) = </a:t>
            </a:r>
            <a:r>
              <a:rPr lang="en-US" sz="1600" dirty="0" err="1"/>
              <a:t>aT</a:t>
            </a:r>
            <a:r>
              <a:rPr lang="en-US" sz="1600" dirty="0"/>
              <a:t>(n/b) + 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marL="365760" fontAlgn="base">
              <a:spcBef>
                <a:spcPts val="0"/>
              </a:spcBef>
              <a:buNone/>
            </a:pPr>
            <a:r>
              <a:rPr lang="en-US" sz="1600" dirty="0"/>
              <a:t>Then, we have-</a:t>
            </a:r>
          </a:p>
          <a:p>
            <a:pPr marL="365760" fontAlgn="base">
              <a:spcBef>
                <a:spcPts val="0"/>
              </a:spcBef>
              <a:buNone/>
            </a:pPr>
            <a:r>
              <a:rPr lang="en-US" sz="1600" b="1" dirty="0">
                <a:solidFill>
                  <a:srgbClr val="7030A0"/>
                </a:solidFill>
              </a:rPr>
              <a:t>a = 2</a:t>
            </a:r>
          </a:p>
          <a:p>
            <a:pPr marL="365760" fontAlgn="base">
              <a:spcBef>
                <a:spcPts val="0"/>
              </a:spcBef>
              <a:buNone/>
            </a:pPr>
            <a:r>
              <a:rPr lang="en-US" sz="1600" b="1" dirty="0">
                <a:solidFill>
                  <a:srgbClr val="7030A0"/>
                </a:solidFill>
              </a:rPr>
              <a:t>b = 4</a:t>
            </a:r>
          </a:p>
          <a:p>
            <a:pPr marL="365760" fontAlgn="base">
              <a:spcBef>
                <a:spcPts val="0"/>
              </a:spcBef>
              <a:buNone/>
            </a:pPr>
            <a:r>
              <a:rPr lang="en-US" sz="1600" b="1" dirty="0">
                <a:solidFill>
                  <a:srgbClr val="7030A0"/>
                </a:solidFill>
              </a:rPr>
              <a:t>k = 0.51</a:t>
            </a:r>
          </a:p>
          <a:p>
            <a:pPr marL="365760" fontAlgn="base">
              <a:spcBef>
                <a:spcPts val="0"/>
              </a:spcBef>
              <a:buNone/>
            </a:pPr>
            <a:r>
              <a:rPr lang="en-US" sz="1600" b="1" dirty="0">
                <a:solidFill>
                  <a:srgbClr val="7030A0"/>
                </a:solidFill>
              </a:rPr>
              <a:t>p = 0</a:t>
            </a:r>
          </a:p>
          <a:p>
            <a:pPr marL="365760" fontAlgn="base">
              <a:spcBef>
                <a:spcPts val="0"/>
              </a:spcBef>
              <a:buNone/>
            </a:pPr>
            <a:r>
              <a:rPr lang="en-US" sz="1600" dirty="0"/>
              <a:t> </a:t>
            </a:r>
          </a:p>
          <a:p>
            <a:pPr marL="365760" fontAlgn="base">
              <a:spcBef>
                <a:spcPts val="0"/>
              </a:spcBef>
              <a:buNone/>
            </a:pPr>
            <a:r>
              <a:rPr lang="en-US" sz="1600" dirty="0"/>
              <a:t>Now, a = 2 and </a:t>
            </a:r>
            <a:r>
              <a:rPr lang="en-US" sz="1600" dirty="0" err="1"/>
              <a:t>b</a:t>
            </a:r>
            <a:r>
              <a:rPr lang="en-US" sz="1600" baseline="30000" dirty="0" err="1"/>
              <a:t>k</a:t>
            </a:r>
            <a:r>
              <a:rPr lang="en-US" sz="1600" dirty="0"/>
              <a:t> = 4</a:t>
            </a:r>
            <a:r>
              <a:rPr lang="en-US" sz="1600" baseline="30000" dirty="0"/>
              <a:t>0.51</a:t>
            </a:r>
            <a:r>
              <a:rPr lang="en-US" sz="1600" dirty="0"/>
              <a:t> = 2.0279.</a:t>
            </a:r>
          </a:p>
          <a:p>
            <a:pPr marL="365760" fontAlgn="base">
              <a:spcBef>
                <a:spcPts val="0"/>
              </a:spcBef>
              <a:buNone/>
            </a:pPr>
            <a:r>
              <a:rPr lang="en-US" sz="1600" dirty="0"/>
              <a:t>Clearly, a &lt; b</a:t>
            </a:r>
            <a:r>
              <a:rPr lang="en-US" sz="1600" baseline="30000" dirty="0"/>
              <a:t>k</a:t>
            </a:r>
            <a:r>
              <a:rPr lang="en-US" sz="1600" dirty="0"/>
              <a:t>.</a:t>
            </a:r>
          </a:p>
          <a:p>
            <a:pPr marL="365760" fontAlgn="base">
              <a:spcBef>
                <a:spcPts val="0"/>
              </a:spcBef>
              <a:buNone/>
            </a:pPr>
            <a:r>
              <a:rPr lang="en-US" sz="1600" dirty="0"/>
              <a:t>So, we follow case-03.</a:t>
            </a:r>
          </a:p>
          <a:p>
            <a:pPr marL="365760" fontAlgn="base">
              <a:spcBef>
                <a:spcPts val="0"/>
              </a:spcBef>
              <a:buNone/>
            </a:pPr>
            <a:r>
              <a:rPr lang="en-US" sz="1600" dirty="0"/>
              <a:t> </a:t>
            </a:r>
          </a:p>
          <a:p>
            <a:pPr marL="365760" fontAlgn="base">
              <a:spcBef>
                <a:spcPts val="0"/>
              </a:spcBef>
              <a:buNone/>
            </a:pPr>
            <a:r>
              <a:rPr lang="en-US" sz="1600" dirty="0"/>
              <a:t>Since p = 0, so we have-</a:t>
            </a:r>
          </a:p>
          <a:p>
            <a:pPr marL="365760" fontAlgn="base">
              <a:spcBef>
                <a:spcPts val="0"/>
              </a:spcBef>
              <a:buNone/>
            </a:pPr>
            <a:r>
              <a:rPr lang="en-US" sz="1600" dirty="0"/>
              <a:t>T(n) = θ (</a:t>
            </a:r>
            <a:r>
              <a:rPr lang="en-US" sz="1600" dirty="0" err="1"/>
              <a:t>n</a:t>
            </a:r>
            <a:r>
              <a:rPr lang="en-US" sz="1600" baseline="30000" dirty="0" err="1"/>
              <a:t>k</a:t>
            </a:r>
            <a:r>
              <a:rPr lang="en-US" sz="1600" dirty="0" err="1"/>
              <a:t>log</a:t>
            </a:r>
            <a:r>
              <a:rPr lang="en-US" sz="1600" baseline="30000" dirty="0" err="1"/>
              <a:t>p</a:t>
            </a:r>
            <a:r>
              <a:rPr lang="en-US" sz="1600" dirty="0" err="1"/>
              <a:t>n</a:t>
            </a:r>
            <a:r>
              <a:rPr lang="en-US" sz="1600" dirty="0"/>
              <a:t>)</a:t>
            </a:r>
          </a:p>
          <a:p>
            <a:pPr marL="365760" fontAlgn="base">
              <a:spcBef>
                <a:spcPts val="0"/>
              </a:spcBef>
              <a:buNone/>
            </a:pPr>
            <a:r>
              <a:rPr lang="en-US" sz="1600" dirty="0"/>
              <a:t>T(n) = θ (n</a:t>
            </a:r>
            <a:r>
              <a:rPr lang="en-US" sz="1600" baseline="30000" dirty="0"/>
              <a:t>0.51</a:t>
            </a:r>
            <a:r>
              <a:rPr lang="en-US" sz="1600" dirty="0"/>
              <a:t>log</a:t>
            </a:r>
            <a:r>
              <a:rPr lang="en-US" sz="1600" baseline="30000" dirty="0"/>
              <a:t>0</a:t>
            </a:r>
            <a:r>
              <a:rPr lang="en-US" sz="1600" dirty="0"/>
              <a:t>n)</a:t>
            </a:r>
          </a:p>
          <a:p>
            <a:pPr marL="365760" fontAlgn="base">
              <a:spcBef>
                <a:spcPts val="0"/>
              </a:spcBef>
              <a:buNone/>
            </a:pPr>
            <a:r>
              <a:rPr lang="en-US" sz="1600" dirty="0"/>
              <a:t> </a:t>
            </a:r>
          </a:p>
          <a:p>
            <a:pPr marL="365760" fontAlgn="base">
              <a:spcBef>
                <a:spcPts val="0"/>
              </a:spcBef>
              <a:buNone/>
            </a:pPr>
            <a:r>
              <a:rPr lang="en-US" sz="1600" dirty="0"/>
              <a:t>Thus,   </a:t>
            </a:r>
            <a:r>
              <a:rPr lang="en-US" sz="1600" b="1" dirty="0"/>
              <a:t>T(n) = θ (n</a:t>
            </a:r>
            <a:r>
              <a:rPr lang="en-US" sz="1600" b="1" baseline="30000" dirty="0"/>
              <a:t>0.51</a:t>
            </a:r>
            <a:r>
              <a:rPr lang="en-US" sz="1600" b="1" dirty="0"/>
              <a:t>)</a:t>
            </a:r>
            <a:endParaRPr lang="en-US" sz="1600"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242</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9" name="Rectangle 8"/>
          <p:cNvSpPr/>
          <p:nvPr/>
        </p:nvSpPr>
        <p:spPr>
          <a:xfrm>
            <a:off x="6629400" y="2971800"/>
            <a:ext cx="4343400" cy="2893100"/>
          </a:xfrm>
          <a:prstGeom prst="rect">
            <a:avLst/>
          </a:prstGeom>
        </p:spPr>
        <p:txBody>
          <a:bodyPr wrap="square">
            <a:spAutoFit/>
          </a:bodyPr>
          <a:lstStyle/>
          <a:p>
            <a:pPr fontAlgn="base"/>
            <a:r>
              <a:rPr lang="en-US" b="1" u="sng" dirty="0">
                <a:solidFill>
                  <a:srgbClr val="002060"/>
                </a:solidFill>
              </a:rPr>
              <a:t>Case-01:</a:t>
            </a:r>
            <a:endParaRPr lang="en-US" b="1" dirty="0">
              <a:solidFill>
                <a:srgbClr val="002060"/>
              </a:solidFill>
            </a:endParaRPr>
          </a:p>
          <a:p>
            <a:pPr fontAlgn="base"/>
            <a:r>
              <a:rPr lang="en-US" b="1" dirty="0">
                <a:solidFill>
                  <a:srgbClr val="002060"/>
                </a:solidFill>
              </a:rPr>
              <a:t> If a &gt; </a:t>
            </a:r>
            <a:r>
              <a:rPr lang="en-US" b="1" dirty="0" err="1">
                <a:solidFill>
                  <a:srgbClr val="002060"/>
                </a:solidFill>
              </a:rPr>
              <a:t>b</a:t>
            </a:r>
            <a:r>
              <a:rPr lang="en-US" b="1" baseline="30000" dirty="0" err="1">
                <a:solidFill>
                  <a:srgbClr val="002060"/>
                </a:solidFill>
              </a:rPr>
              <a:t>k</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&gt;k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Case-02:</a:t>
            </a:r>
            <a:endParaRPr lang="en-US" b="1" dirty="0">
              <a:solidFill>
                <a:srgbClr val="002060"/>
              </a:solidFill>
            </a:endParaRPr>
          </a:p>
          <a:p>
            <a:pPr fontAlgn="base"/>
            <a:r>
              <a:rPr lang="en-US" b="1" dirty="0">
                <a:solidFill>
                  <a:srgbClr val="002060"/>
                </a:solidFill>
              </a:rPr>
              <a:t> If a =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dirty="0" err="1">
                <a:solidFill>
                  <a:srgbClr val="002060"/>
                </a:solidFill>
              </a:rPr>
              <a:t>a</a:t>
            </a:r>
            <a:r>
              <a:rPr lang="en-US" b="1" dirty="0">
                <a:solidFill>
                  <a:srgbClr val="002060"/>
                </a:solidFill>
              </a:rPr>
              <a:t>=k and</a:t>
            </a:r>
          </a:p>
          <a:p>
            <a:pPr fontAlgn="base"/>
            <a:r>
              <a:rPr lang="en-US" b="1" dirty="0">
                <a:solidFill>
                  <a:srgbClr val="002060"/>
                </a:solidFill>
              </a:rPr>
              <a:t>If p &lt; -1,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a:t>
            </a:r>
          </a:p>
          <a:p>
            <a:pPr fontAlgn="base"/>
            <a:r>
              <a:rPr lang="en-US" b="1" dirty="0">
                <a:solidFill>
                  <a:srgbClr val="002060"/>
                </a:solidFill>
              </a:rPr>
              <a:t>If p =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2</a:t>
            </a:r>
            <a:r>
              <a:rPr lang="en-US" b="1" dirty="0">
                <a:solidFill>
                  <a:srgbClr val="002060"/>
                </a:solidFill>
              </a:rPr>
              <a:t>n)</a:t>
            </a:r>
          </a:p>
          <a:p>
            <a:pPr fontAlgn="base"/>
            <a:r>
              <a:rPr lang="en-US" b="1" dirty="0">
                <a:solidFill>
                  <a:srgbClr val="002060"/>
                </a:solidFill>
              </a:rPr>
              <a:t>If p &gt; -1, then T(n) = </a:t>
            </a:r>
            <a:r>
              <a:rPr lang="el-GR" b="1" dirty="0">
                <a:solidFill>
                  <a:srgbClr val="002060"/>
                </a:solidFill>
              </a:rPr>
              <a:t>θ (</a:t>
            </a:r>
            <a:r>
              <a:rPr lang="en-US" b="1" dirty="0">
                <a:solidFill>
                  <a:srgbClr val="002060"/>
                </a:solidFill>
              </a:rPr>
              <a:t>n</a:t>
            </a:r>
            <a:r>
              <a:rPr lang="en-US" b="1" baseline="30000" dirty="0">
                <a:solidFill>
                  <a:srgbClr val="002060"/>
                </a:solidFill>
              </a:rPr>
              <a:t>log</a:t>
            </a:r>
            <a:r>
              <a:rPr lang="en-US" b="1" baseline="-25000" dirty="0">
                <a:solidFill>
                  <a:srgbClr val="002060"/>
                </a:solidFill>
              </a:rPr>
              <a:t>b</a:t>
            </a:r>
            <a:r>
              <a:rPr lang="en-US" b="1" baseline="30000" dirty="0">
                <a:solidFill>
                  <a:srgbClr val="002060"/>
                </a:solidFill>
              </a:rPr>
              <a:t>a</a:t>
            </a:r>
            <a:r>
              <a:rPr lang="en-US" b="1" dirty="0">
                <a:solidFill>
                  <a:srgbClr val="002060"/>
                </a:solidFill>
              </a:rPr>
              <a:t>.log</a:t>
            </a:r>
            <a:r>
              <a:rPr lang="en-US" b="1" baseline="30000" dirty="0">
                <a:solidFill>
                  <a:srgbClr val="002060"/>
                </a:solidFill>
              </a:rPr>
              <a:t>p+1</a:t>
            </a:r>
            <a:r>
              <a:rPr lang="en-US" b="1" dirty="0">
                <a:solidFill>
                  <a:srgbClr val="002060"/>
                </a:solidFill>
              </a:rPr>
              <a:t>n)</a:t>
            </a:r>
          </a:p>
          <a:p>
            <a:pPr fontAlgn="base"/>
            <a:endParaRPr lang="en-US" b="1" dirty="0">
              <a:solidFill>
                <a:srgbClr val="002060"/>
              </a:solidFill>
            </a:endParaRPr>
          </a:p>
          <a:p>
            <a:pPr fontAlgn="base"/>
            <a:r>
              <a:rPr lang="en-US" b="1" dirty="0">
                <a:solidFill>
                  <a:srgbClr val="002060"/>
                </a:solidFill>
              </a:rPr>
              <a:t> </a:t>
            </a:r>
            <a:r>
              <a:rPr lang="en-US" b="1" u="sng" dirty="0">
                <a:solidFill>
                  <a:srgbClr val="002060"/>
                </a:solidFill>
              </a:rPr>
              <a:t>Case-03:</a:t>
            </a:r>
            <a:r>
              <a:rPr lang="en-US" b="1" dirty="0">
                <a:solidFill>
                  <a:srgbClr val="002060"/>
                </a:solidFill>
              </a:rPr>
              <a:t> </a:t>
            </a:r>
          </a:p>
          <a:p>
            <a:pPr fontAlgn="base"/>
            <a:r>
              <a:rPr lang="en-US" b="1" dirty="0">
                <a:solidFill>
                  <a:srgbClr val="002060"/>
                </a:solidFill>
              </a:rPr>
              <a:t>If a &lt; </a:t>
            </a:r>
            <a:r>
              <a:rPr lang="en-US" b="1" dirty="0" err="1">
                <a:solidFill>
                  <a:srgbClr val="002060"/>
                </a:solidFill>
              </a:rPr>
              <a:t>b</a:t>
            </a:r>
            <a:r>
              <a:rPr lang="en-US" b="1" baseline="30000" dirty="0" err="1">
                <a:solidFill>
                  <a:srgbClr val="002060"/>
                </a:solidFill>
              </a:rPr>
              <a:t>k</a:t>
            </a:r>
            <a:r>
              <a:rPr lang="en-US" b="1" baseline="30000" dirty="0">
                <a:solidFill>
                  <a:srgbClr val="002060"/>
                </a:solidFill>
              </a:rPr>
              <a:t>  </a:t>
            </a:r>
            <a:r>
              <a:rPr lang="en-US" b="1" dirty="0">
                <a:solidFill>
                  <a:srgbClr val="002060"/>
                </a:solidFill>
              </a:rPr>
              <a:t>  or     </a:t>
            </a:r>
            <a:r>
              <a:rPr lang="en-US" b="1" baseline="30000" dirty="0" err="1">
                <a:solidFill>
                  <a:srgbClr val="002060"/>
                </a:solidFill>
              </a:rPr>
              <a:t>log</a:t>
            </a:r>
            <a:r>
              <a:rPr lang="en-US" b="1" baseline="-25000" dirty="0" err="1">
                <a:solidFill>
                  <a:srgbClr val="002060"/>
                </a:solidFill>
              </a:rPr>
              <a:t>b</a:t>
            </a:r>
            <a:r>
              <a:rPr lang="en-US" b="1" baseline="30000" dirty="0" err="1">
                <a:solidFill>
                  <a:srgbClr val="002060"/>
                </a:solidFill>
              </a:rPr>
              <a:t>a</a:t>
            </a:r>
            <a:r>
              <a:rPr lang="en-US" b="1" dirty="0">
                <a:solidFill>
                  <a:srgbClr val="002060"/>
                </a:solidFill>
              </a:rPr>
              <a:t>&lt;k and</a:t>
            </a:r>
          </a:p>
          <a:p>
            <a:pPr fontAlgn="base"/>
            <a:r>
              <a:rPr lang="en-US" b="1" dirty="0">
                <a:solidFill>
                  <a:srgbClr val="002060"/>
                </a:solidFill>
              </a:rPr>
              <a:t>If p &lt; 0, then T(n) = O (</a:t>
            </a:r>
            <a:r>
              <a:rPr lang="en-US" b="1" dirty="0" err="1">
                <a:solidFill>
                  <a:srgbClr val="002060"/>
                </a:solidFill>
              </a:rPr>
              <a:t>n</a:t>
            </a:r>
            <a:r>
              <a:rPr lang="en-US" b="1" baseline="30000" dirty="0" err="1">
                <a:solidFill>
                  <a:srgbClr val="002060"/>
                </a:solidFill>
              </a:rPr>
              <a:t>k</a:t>
            </a:r>
            <a:r>
              <a:rPr lang="en-US" b="1" dirty="0">
                <a:solidFill>
                  <a:srgbClr val="002060"/>
                </a:solidFill>
              </a:rPr>
              <a:t>)</a:t>
            </a:r>
          </a:p>
          <a:p>
            <a:pPr fontAlgn="base"/>
            <a:r>
              <a:rPr lang="en-US" b="1" dirty="0">
                <a:solidFill>
                  <a:srgbClr val="002060"/>
                </a:solidFill>
              </a:rPr>
              <a:t>If p &gt;= 0, then T(n) = </a:t>
            </a:r>
            <a:r>
              <a:rPr lang="el-GR" b="1" dirty="0">
                <a:solidFill>
                  <a:srgbClr val="002060"/>
                </a:solidFill>
              </a:rPr>
              <a:t>θ (</a:t>
            </a:r>
            <a:r>
              <a:rPr lang="en-US" b="1" dirty="0" err="1">
                <a:solidFill>
                  <a:srgbClr val="002060"/>
                </a:solidFill>
              </a:rPr>
              <a:t>n</a:t>
            </a:r>
            <a:r>
              <a:rPr lang="en-US" b="1" baseline="30000" dirty="0" err="1">
                <a:solidFill>
                  <a:srgbClr val="002060"/>
                </a:solidFill>
              </a:rPr>
              <a:t>k</a:t>
            </a:r>
            <a:r>
              <a:rPr lang="en-US" b="1" dirty="0" err="1">
                <a:solidFill>
                  <a:srgbClr val="002060"/>
                </a:solidFill>
              </a:rPr>
              <a:t>log</a:t>
            </a:r>
            <a:r>
              <a:rPr lang="en-US" b="1" baseline="30000" dirty="0" err="1">
                <a:solidFill>
                  <a:srgbClr val="002060"/>
                </a:solidFill>
              </a:rPr>
              <a:t>p</a:t>
            </a:r>
            <a:r>
              <a:rPr lang="en-US" b="1" dirty="0" err="1">
                <a:solidFill>
                  <a:srgbClr val="002060"/>
                </a:solidFill>
              </a:rPr>
              <a:t>n</a:t>
            </a:r>
            <a:r>
              <a:rPr lang="en-US" b="1" dirty="0">
                <a:solidFill>
                  <a:srgbClr val="002060"/>
                </a:solidFill>
              </a:rPr>
              <a:t>)</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Home Assignments</a:t>
            </a:r>
          </a:p>
        </p:txBody>
      </p:sp>
      <p:sp>
        <p:nvSpPr>
          <p:cNvPr id="7" name="Text Placeholder 6"/>
          <p:cNvSpPr>
            <a:spLocks noGrp="1"/>
          </p:cNvSpPr>
          <p:nvPr>
            <p:ph type="body" idx="1"/>
          </p:nvPr>
        </p:nvSpPr>
        <p:spPr>
          <a:xfrm>
            <a:off x="762000" y="1371600"/>
            <a:ext cx="10515600" cy="4351338"/>
          </a:xfrm>
        </p:spPr>
        <p:txBody>
          <a:bodyPr/>
          <a:lstStyle/>
          <a:p>
            <a:r>
              <a:rPr lang="en-US" dirty="0"/>
              <a:t>T(n)=2T(n/2)+1</a:t>
            </a:r>
          </a:p>
          <a:p>
            <a:r>
              <a:rPr lang="en-US" dirty="0"/>
              <a:t>T(n)=4T(n/2)+n</a:t>
            </a:r>
          </a:p>
          <a:p>
            <a:r>
              <a:rPr lang="en-US" dirty="0"/>
              <a:t>T(n)=8T(n/2)+</a:t>
            </a:r>
          </a:p>
          <a:p>
            <a:r>
              <a:rPr lang="en-US" dirty="0"/>
              <a:t>T(n)=9T(n/3)+</a:t>
            </a:r>
          </a:p>
          <a:p>
            <a:r>
              <a:rPr lang="en-US" dirty="0"/>
              <a:t>T(n)=2T(n/2)+n</a:t>
            </a:r>
          </a:p>
          <a:p>
            <a:r>
              <a:rPr lang="en-US" dirty="0"/>
              <a:t>T(n)= 4T(n/2)+</a:t>
            </a:r>
          </a:p>
          <a:p>
            <a:r>
              <a:rPr lang="en-US" dirty="0"/>
              <a:t> T(n)= 4T(n/2)+      log n</a:t>
            </a:r>
          </a:p>
          <a:p>
            <a:r>
              <a:rPr lang="en-US" dirty="0"/>
              <a:t>T(n)= 8T(n/2) +</a:t>
            </a:r>
          </a:p>
          <a:p>
            <a:r>
              <a:rPr lang="en-US" dirty="0"/>
              <a:t>T(n)= T(n/2)+</a:t>
            </a:r>
          </a:p>
          <a:p>
            <a:endParaRPr lang="en-US" dirty="0"/>
          </a:p>
        </p:txBody>
      </p:sp>
      <p:sp>
        <p:nvSpPr>
          <p:cNvPr id="4" name="Date Placeholder 3"/>
          <p:cNvSpPr>
            <a:spLocks noGrp="1"/>
          </p:cNvSpPr>
          <p:nvPr>
            <p:ph type="dt" idx="10"/>
          </p:nvPr>
        </p:nvSpPr>
        <p:spPr/>
        <p:txBody>
          <a:bodyPr/>
          <a:lstStyle/>
          <a:p>
            <a:fld id="{ACF9491A-3676-4A38-B1BE-3359FDAB595F}"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243</a:t>
            </a:fld>
            <a:endParaRPr lang="en-US"/>
          </a:p>
        </p:txBody>
      </p:sp>
      <p:pic>
        <p:nvPicPr>
          <p:cNvPr id="8" name="Google Shape;218;p30"/>
          <p:cNvPicPr preferRelativeResize="0"/>
          <p:nvPr/>
        </p:nvPicPr>
        <p:blipFill rotWithShape="1">
          <a:blip r:embed="rId2">
            <a:alphaModFix/>
          </a:blip>
          <a:srcRect/>
          <a:stretch/>
        </p:blipFill>
        <p:spPr>
          <a:xfrm>
            <a:off x="10363200" y="228600"/>
            <a:ext cx="1481667" cy="762000"/>
          </a:xfrm>
          <a:prstGeom prst="rect">
            <a:avLst/>
          </a:prstGeom>
          <a:noFill/>
          <a:ln>
            <a:noFill/>
          </a:ln>
        </p:spPr>
      </p:pic>
      <p:sp>
        <p:nvSpPr>
          <p:cNvPr id="286722"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6721"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733800" y="2590800"/>
            <a:ext cx="304800" cy="406400"/>
          </a:xfrm>
          <a:prstGeom prst="rect">
            <a:avLst/>
          </a:prstGeom>
          <a:noFill/>
        </p:spPr>
      </p:pic>
      <p:sp>
        <p:nvSpPr>
          <p:cNvPr id="286724" name="Rectangle 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6723"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733800" y="3124200"/>
            <a:ext cx="304800" cy="406400"/>
          </a:xfrm>
          <a:prstGeom prst="rect">
            <a:avLst/>
          </a:prstGeom>
          <a:noFill/>
        </p:spPr>
      </p:pic>
      <p:sp>
        <p:nvSpPr>
          <p:cNvPr id="286726" name="Rectangle 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6725"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886200" y="4038600"/>
            <a:ext cx="304800" cy="406400"/>
          </a:xfrm>
          <a:prstGeom prst="rect">
            <a:avLst/>
          </a:prstGeom>
          <a:noFill/>
        </p:spPr>
      </p:pic>
      <p:pic>
        <p:nvPicPr>
          <p:cNvPr id="13"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886200" y="4572000"/>
            <a:ext cx="304800" cy="406400"/>
          </a:xfrm>
          <a:prstGeom prst="rect">
            <a:avLst/>
          </a:prstGeom>
          <a:noFill/>
        </p:spPr>
      </p:pic>
      <p:sp>
        <p:nvSpPr>
          <p:cNvPr id="286728" name="Rectangle 8"/>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6727"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886200" y="5105400"/>
            <a:ext cx="304800" cy="406400"/>
          </a:xfrm>
          <a:prstGeom prst="rect">
            <a:avLst/>
          </a:prstGeom>
          <a:noFill/>
        </p:spPr>
      </p:pic>
      <p:pic>
        <p:nvPicPr>
          <p:cNvPr id="16"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81400" y="5562600"/>
            <a:ext cx="304800" cy="4064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477982" y="364332"/>
            <a:ext cx="10515600" cy="91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Correctness of Algorithm</a:t>
            </a:r>
            <a:endParaRPr/>
          </a:p>
        </p:txBody>
      </p:sp>
      <p:sp>
        <p:nvSpPr>
          <p:cNvPr id="239" name="Google Shape;239;p32"/>
          <p:cNvSpPr txBox="1">
            <a:spLocks noGrp="1"/>
          </p:cNvSpPr>
          <p:nvPr>
            <p:ph type="body" idx="1"/>
          </p:nvPr>
        </p:nvSpPr>
        <p:spPr>
          <a:xfrm>
            <a:off x="1401617" y="1348869"/>
            <a:ext cx="9247910" cy="517200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805"/>
              <a:buNone/>
            </a:pPr>
            <a:r>
              <a:rPr lang="en-US" sz="2805" b="1">
                <a:solidFill>
                  <a:schemeClr val="accent1"/>
                </a:solidFill>
              </a:rPr>
              <a:t>Session Learning Outcome-SLO</a:t>
            </a:r>
            <a:r>
              <a:rPr lang="en-US" sz="1540" b="1">
                <a:solidFill>
                  <a:schemeClr val="accent1"/>
                </a:solidFill>
              </a:rPr>
              <a:t>: </a:t>
            </a:r>
            <a:endParaRPr/>
          </a:p>
          <a:p>
            <a:pPr marL="685800" lvl="1" indent="-228600" algn="l" rtl="0">
              <a:lnSpc>
                <a:spcPct val="100000"/>
              </a:lnSpc>
              <a:spcBef>
                <a:spcPts val="1200"/>
              </a:spcBef>
              <a:spcAft>
                <a:spcPts val="0"/>
              </a:spcAft>
              <a:buClr>
                <a:schemeClr val="accent1"/>
              </a:buClr>
              <a:buSzPts val="1979"/>
              <a:buChar char="•"/>
            </a:pPr>
            <a:r>
              <a:rPr lang="en-US" sz="1979">
                <a:solidFill>
                  <a:schemeClr val="accent1"/>
                </a:solidFill>
              </a:rPr>
              <a:t>	</a:t>
            </a:r>
            <a:r>
              <a:rPr lang="en-US" sz="1979"/>
              <a:t>Able to prove the correctness of an algorithm by any of the methods.</a:t>
            </a:r>
            <a:endParaRPr sz="1979">
              <a:solidFill>
                <a:schemeClr val="accent1"/>
              </a:solidFill>
            </a:endParaRPr>
          </a:p>
          <a:p>
            <a:pPr marL="0" lvl="0" indent="0" algn="just" rtl="0">
              <a:lnSpc>
                <a:spcPct val="100000"/>
              </a:lnSpc>
              <a:spcBef>
                <a:spcPts val="1200"/>
              </a:spcBef>
              <a:spcAft>
                <a:spcPts val="0"/>
              </a:spcAft>
              <a:buClr>
                <a:schemeClr val="dk1"/>
              </a:buClr>
              <a:buSzPts val="1815"/>
              <a:buNone/>
            </a:pPr>
            <a:r>
              <a:rPr lang="en-US" sz="1815" b="1"/>
              <a:t>A proof of correctness </a:t>
            </a:r>
            <a:r>
              <a:rPr lang="en-US" sz="1815"/>
              <a:t>requires that the solution be stated in two forms. </a:t>
            </a:r>
            <a:endParaRPr sz="1815"/>
          </a:p>
          <a:p>
            <a:pPr marL="685800" lvl="1" indent="-228600" algn="just" rtl="0">
              <a:lnSpc>
                <a:spcPct val="100000"/>
              </a:lnSpc>
              <a:spcBef>
                <a:spcPts val="1200"/>
              </a:spcBef>
              <a:spcAft>
                <a:spcPts val="0"/>
              </a:spcAft>
              <a:buClr>
                <a:schemeClr val="dk1"/>
              </a:buClr>
              <a:buSzPts val="1595"/>
              <a:buChar char="•"/>
            </a:pPr>
            <a:r>
              <a:rPr lang="en-US" sz="1595"/>
              <a:t>One form is usually as a program which is annotated by a set of assertions about the input and output variables of the program. These assertions are often expressed in the predicate calculus.</a:t>
            </a:r>
            <a:endParaRPr/>
          </a:p>
          <a:p>
            <a:pPr marL="685800" lvl="1" indent="-228600" algn="just" rtl="0">
              <a:lnSpc>
                <a:spcPct val="100000"/>
              </a:lnSpc>
              <a:spcBef>
                <a:spcPts val="1200"/>
              </a:spcBef>
              <a:spcAft>
                <a:spcPts val="0"/>
              </a:spcAft>
              <a:buClr>
                <a:schemeClr val="dk1"/>
              </a:buClr>
              <a:buSzPts val="1595"/>
              <a:buChar char="•"/>
            </a:pPr>
            <a:r>
              <a:rPr lang="en-US" sz="1595"/>
              <a:t>The second form is called a specification, and this may also be expressed in the predicate calculus.</a:t>
            </a:r>
            <a:endParaRPr/>
          </a:p>
          <a:p>
            <a:pPr marL="228600" lvl="0" indent="-228600" algn="just" rtl="0">
              <a:lnSpc>
                <a:spcPct val="100000"/>
              </a:lnSpc>
              <a:spcBef>
                <a:spcPts val="1200"/>
              </a:spcBef>
              <a:spcAft>
                <a:spcPts val="0"/>
              </a:spcAft>
              <a:buClr>
                <a:schemeClr val="dk1"/>
              </a:buClr>
              <a:buSzPts val="1815"/>
              <a:buChar char="•"/>
            </a:pPr>
            <a:r>
              <a:rPr lang="en-US" sz="1815"/>
              <a:t>A proof consists of showing that these two forms are equivalent in that for every given legal input, they describe the same output. A complete proof of program correctness requires that each statement of the programming language be precisely defined and all basic operations be proved correct.</a:t>
            </a:r>
            <a:endParaRPr/>
          </a:p>
          <a:p>
            <a:pPr marL="228600" lvl="0" indent="-228600" algn="just" rtl="0">
              <a:lnSpc>
                <a:spcPct val="100000"/>
              </a:lnSpc>
              <a:spcBef>
                <a:spcPts val="1200"/>
              </a:spcBef>
              <a:spcAft>
                <a:spcPts val="0"/>
              </a:spcAft>
              <a:buClr>
                <a:schemeClr val="dk1"/>
              </a:buClr>
              <a:buSzPts val="1815"/>
              <a:buChar char="•"/>
            </a:pPr>
            <a:r>
              <a:rPr lang="en-US" sz="1815"/>
              <a:t>A proof of correctness is much more valuable than a thousand tests(if that proof is correct),since it guarantees that the program will work correctly for all possible inputs.</a:t>
            </a:r>
            <a:endParaRPr sz="1815"/>
          </a:p>
        </p:txBody>
      </p:sp>
      <p:sp>
        <p:nvSpPr>
          <p:cNvPr id="240" name="Google Shape;24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25</a:t>
            </a:fld>
            <a:endParaRPr/>
          </a:p>
        </p:txBody>
      </p:sp>
      <p:sp>
        <p:nvSpPr>
          <p:cNvPr id="6" name="Date Placeholder 5"/>
          <p:cNvSpPr>
            <a:spLocks noGrp="1"/>
          </p:cNvSpPr>
          <p:nvPr>
            <p:ph type="dt" idx="10"/>
          </p:nvPr>
        </p:nvSpPr>
        <p:spPr/>
        <p:txBody>
          <a:bodyPr/>
          <a:lstStyle/>
          <a:p>
            <a:fld id="{F5E197F0-CDD8-4225-ACB5-D5B0970A69BF}" type="datetime1">
              <a:rPr lang="en-US" smtClean="0"/>
              <a:pPr/>
              <a:t>4/1/2022</a:t>
            </a:fld>
            <a:endParaRPr lang="en-US"/>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838200" y="914400"/>
            <a:ext cx="7772400" cy="5492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mbria"/>
              <a:buNone/>
            </a:pPr>
            <a:r>
              <a:rPr lang="en-US" sz="3200" b="1"/>
              <a:t>Methods of proving correctness</a:t>
            </a:r>
            <a:endParaRPr sz="3200" b="1"/>
          </a:p>
        </p:txBody>
      </p:sp>
      <p:sp>
        <p:nvSpPr>
          <p:cNvPr id="247" name="Google Shape;247;p33"/>
          <p:cNvSpPr txBox="1">
            <a:spLocks noGrp="1"/>
          </p:cNvSpPr>
          <p:nvPr>
            <p:ph type="body" idx="1"/>
          </p:nvPr>
        </p:nvSpPr>
        <p:spPr>
          <a:xfrm>
            <a:off x="1145309" y="1622425"/>
            <a:ext cx="9282546" cy="509905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800"/>
              <a:buNone/>
            </a:pPr>
            <a:r>
              <a:rPr lang="en-US" sz="1800"/>
              <a:t>How to prove that an algorithm is correct? </a:t>
            </a:r>
            <a:endParaRPr sz="1800"/>
          </a:p>
          <a:p>
            <a:pPr marL="0" lvl="0" indent="0" algn="l" rtl="0">
              <a:lnSpc>
                <a:spcPct val="120000"/>
              </a:lnSpc>
              <a:spcBef>
                <a:spcPts val="1200"/>
              </a:spcBef>
              <a:spcAft>
                <a:spcPts val="0"/>
              </a:spcAft>
              <a:buClr>
                <a:schemeClr val="dk1"/>
              </a:buClr>
              <a:buSzPts val="1800"/>
              <a:buNone/>
            </a:pPr>
            <a:r>
              <a:rPr lang="en-US" sz="1800" b="1"/>
              <a:t>Proof by: </a:t>
            </a:r>
            <a:endParaRPr sz="1800" b="1"/>
          </a:p>
          <a:p>
            <a:pPr marL="1143000" lvl="2" indent="-228600" algn="l" rtl="0">
              <a:lnSpc>
                <a:spcPct val="100000"/>
              </a:lnSpc>
              <a:spcBef>
                <a:spcPts val="600"/>
              </a:spcBef>
              <a:spcAft>
                <a:spcPts val="0"/>
              </a:spcAft>
              <a:buClr>
                <a:schemeClr val="dk1"/>
              </a:buClr>
              <a:buSzPts val="1000"/>
              <a:buFont typeface="Noto Sans Symbols"/>
              <a:buChar char="▪"/>
            </a:pPr>
            <a:r>
              <a:rPr lang="en-US" sz="1000"/>
              <a:t> </a:t>
            </a:r>
            <a:r>
              <a:rPr lang="en-US" sz="1600"/>
              <a:t>Counterexample (indirect proof ) </a:t>
            </a:r>
            <a:endParaRPr sz="1600"/>
          </a:p>
          <a:p>
            <a:pPr marL="1143000" lvl="2" indent="-228600" algn="l" rtl="0">
              <a:lnSpc>
                <a:spcPct val="100000"/>
              </a:lnSpc>
              <a:spcBef>
                <a:spcPts val="600"/>
              </a:spcBef>
              <a:spcAft>
                <a:spcPts val="0"/>
              </a:spcAft>
              <a:buClr>
                <a:schemeClr val="dk1"/>
              </a:buClr>
              <a:buSzPts val="1600"/>
              <a:buFont typeface="Noto Sans Symbols"/>
              <a:buChar char="▪"/>
            </a:pPr>
            <a:r>
              <a:rPr lang="en-US" sz="1600"/>
              <a:t>Induction (direct proof ) </a:t>
            </a:r>
            <a:endParaRPr sz="1600"/>
          </a:p>
          <a:p>
            <a:pPr marL="1143000" lvl="2" indent="-228600" algn="l" rtl="0">
              <a:lnSpc>
                <a:spcPct val="100000"/>
              </a:lnSpc>
              <a:spcBef>
                <a:spcPts val="600"/>
              </a:spcBef>
              <a:spcAft>
                <a:spcPts val="0"/>
              </a:spcAft>
              <a:buClr>
                <a:schemeClr val="dk1"/>
              </a:buClr>
              <a:buSzPts val="1600"/>
              <a:buFont typeface="Noto Sans Symbols"/>
              <a:buChar char="▪"/>
            </a:pPr>
            <a:r>
              <a:rPr lang="en-US" sz="1600"/>
              <a:t>Loop Invariant </a:t>
            </a:r>
            <a:endParaRPr sz="1600"/>
          </a:p>
          <a:p>
            <a:pPr marL="228600" lvl="0" indent="-228600" algn="l" rtl="0">
              <a:lnSpc>
                <a:spcPct val="100000"/>
              </a:lnSpc>
              <a:spcBef>
                <a:spcPts val="600"/>
              </a:spcBef>
              <a:spcAft>
                <a:spcPts val="0"/>
              </a:spcAft>
              <a:buClr>
                <a:schemeClr val="dk1"/>
              </a:buClr>
              <a:buSzPts val="1800"/>
              <a:buFont typeface="Noto Sans Symbols"/>
              <a:buChar char="▪"/>
            </a:pPr>
            <a:r>
              <a:rPr lang="en-US" sz="1800" b="1"/>
              <a:t>Other approaches:</a:t>
            </a:r>
            <a:endParaRPr/>
          </a:p>
          <a:p>
            <a:pPr marL="1143000" lvl="2" indent="-228600" algn="l" rtl="0">
              <a:lnSpc>
                <a:spcPct val="100000"/>
              </a:lnSpc>
              <a:spcBef>
                <a:spcPts val="600"/>
              </a:spcBef>
              <a:spcAft>
                <a:spcPts val="0"/>
              </a:spcAft>
              <a:buClr>
                <a:schemeClr val="dk1"/>
              </a:buClr>
              <a:buSzPts val="1600"/>
              <a:buFont typeface="Noto Sans Symbols"/>
              <a:buChar char="▪"/>
            </a:pPr>
            <a:r>
              <a:rPr lang="en-US" sz="1600"/>
              <a:t>proof by cases/enumeration</a:t>
            </a:r>
            <a:endParaRPr/>
          </a:p>
          <a:p>
            <a:pPr marL="1143000" lvl="2" indent="-228600" algn="l" rtl="0">
              <a:lnSpc>
                <a:spcPct val="100000"/>
              </a:lnSpc>
              <a:spcBef>
                <a:spcPts val="600"/>
              </a:spcBef>
              <a:spcAft>
                <a:spcPts val="0"/>
              </a:spcAft>
              <a:buClr>
                <a:schemeClr val="dk1"/>
              </a:buClr>
              <a:buSzPts val="1600"/>
              <a:buFont typeface="Noto Sans Symbols"/>
              <a:buChar char="▪"/>
            </a:pPr>
            <a:r>
              <a:rPr lang="en-US" sz="1600"/>
              <a:t>proof by chain of iffs </a:t>
            </a:r>
            <a:endParaRPr sz="1600"/>
          </a:p>
          <a:p>
            <a:pPr marL="1143000" lvl="2" indent="-228600" algn="l" rtl="0">
              <a:lnSpc>
                <a:spcPct val="100000"/>
              </a:lnSpc>
              <a:spcBef>
                <a:spcPts val="600"/>
              </a:spcBef>
              <a:spcAft>
                <a:spcPts val="0"/>
              </a:spcAft>
              <a:buClr>
                <a:schemeClr val="dk1"/>
              </a:buClr>
              <a:buSzPts val="1600"/>
              <a:buFont typeface="Noto Sans Symbols"/>
              <a:buChar char="▪"/>
            </a:pPr>
            <a:r>
              <a:rPr lang="en-US" sz="1600"/>
              <a:t> proof by contradiction </a:t>
            </a:r>
            <a:endParaRPr sz="1600"/>
          </a:p>
          <a:p>
            <a:pPr marL="1143000" lvl="2" indent="-228600" algn="l" rtl="0">
              <a:lnSpc>
                <a:spcPct val="100000"/>
              </a:lnSpc>
              <a:spcBef>
                <a:spcPts val="600"/>
              </a:spcBef>
              <a:spcAft>
                <a:spcPts val="0"/>
              </a:spcAft>
              <a:buClr>
                <a:schemeClr val="dk1"/>
              </a:buClr>
              <a:buSzPts val="1600"/>
              <a:buFont typeface="Noto Sans Symbols"/>
              <a:buChar char="▪"/>
            </a:pPr>
            <a:r>
              <a:rPr lang="en-US" sz="1600"/>
              <a:t>proof by contrapositive </a:t>
            </a:r>
            <a:endParaRPr sz="1600"/>
          </a:p>
          <a:p>
            <a:pPr marL="228600" lvl="0" indent="-228600" algn="just" rtl="0">
              <a:lnSpc>
                <a:spcPct val="120000"/>
              </a:lnSpc>
              <a:spcBef>
                <a:spcPts val="1200"/>
              </a:spcBef>
              <a:spcAft>
                <a:spcPts val="0"/>
              </a:spcAft>
              <a:buClr>
                <a:schemeClr val="dk1"/>
              </a:buClr>
              <a:buSzPts val="1800"/>
              <a:buChar char="•"/>
            </a:pPr>
            <a:r>
              <a:rPr lang="en-US" sz="1800"/>
              <a:t>For any algorithm, we must prove that it always returns the desired output for all legal instances of the problem. For sorting, this means even if the input is already sorted or it contains repeated elements.</a:t>
            </a:r>
            <a:endParaRPr sz="1800"/>
          </a:p>
        </p:txBody>
      </p:sp>
      <p:sp>
        <p:nvSpPr>
          <p:cNvPr id="248" name="Google Shape;24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sp>
        <p:nvSpPr>
          <p:cNvPr id="6" name="Date Placeholder 5"/>
          <p:cNvSpPr>
            <a:spLocks noGrp="1"/>
          </p:cNvSpPr>
          <p:nvPr>
            <p:ph type="dt" idx="10"/>
          </p:nvPr>
        </p:nvSpPr>
        <p:spPr/>
        <p:txBody>
          <a:bodyPr/>
          <a:lstStyle/>
          <a:p>
            <a:fld id="{CAB73536-E59E-4B0B-AED2-1FDD9422282E}" type="datetime1">
              <a:rPr lang="en-US" smtClean="0"/>
              <a:pPr/>
              <a:t>4/1/2022</a:t>
            </a:fld>
            <a:endParaRPr lang="en-US"/>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714587" y="468834"/>
            <a:ext cx="10664613" cy="702115"/>
          </a:xfrm>
          <a:prstGeom prst="rect">
            <a:avLst/>
          </a:prstGeom>
        </p:spPr>
        <p:txBody>
          <a:bodyPr vert="horz" wrap="square" lIns="0" tIns="12065" rIns="0" bIns="0" rtlCol="0">
            <a:spAutoFit/>
          </a:bodyPr>
          <a:lstStyle/>
          <a:p>
            <a:pPr marL="12700">
              <a:lnSpc>
                <a:spcPct val="100000"/>
              </a:lnSpc>
              <a:spcBef>
                <a:spcPts val="95"/>
              </a:spcBef>
            </a:pPr>
            <a:r>
              <a:rPr spc="-5" dirty="0"/>
              <a:t>Assertions</a:t>
            </a:r>
          </a:p>
        </p:txBody>
      </p:sp>
      <p:sp>
        <p:nvSpPr>
          <p:cNvPr id="11" name="object 11"/>
          <p:cNvSpPr txBox="1"/>
          <p:nvPr/>
        </p:nvSpPr>
        <p:spPr>
          <a:xfrm>
            <a:off x="714587" y="1319530"/>
            <a:ext cx="10457179" cy="3654205"/>
          </a:xfrm>
          <a:prstGeom prst="rect">
            <a:avLst/>
          </a:prstGeom>
        </p:spPr>
        <p:txBody>
          <a:bodyPr vert="horz" wrap="square" lIns="0" tIns="12065" rIns="0" bIns="0" rtlCol="0">
            <a:spAutoFit/>
          </a:bodyPr>
          <a:lstStyle/>
          <a:p>
            <a:pPr marL="355600" marR="23495" indent="-342900">
              <a:lnSpc>
                <a:spcPct val="100000"/>
              </a:lnSpc>
              <a:spcBef>
                <a:spcPts val="95"/>
              </a:spcBef>
              <a:buClr>
                <a:srgbClr val="9999CC"/>
              </a:buClr>
              <a:buSzPct val="80357"/>
              <a:buFont typeface="Wingdings"/>
              <a:buChar char=""/>
              <a:tabLst>
                <a:tab pos="355600" algn="l"/>
              </a:tabLst>
            </a:pPr>
            <a:r>
              <a:rPr sz="2800" spc="-165" dirty="0">
                <a:latin typeface="Arial"/>
                <a:cs typeface="Arial"/>
              </a:rPr>
              <a:t>To </a:t>
            </a:r>
            <a:r>
              <a:rPr sz="2800" dirty="0">
                <a:latin typeface="Arial"/>
                <a:cs typeface="Arial"/>
              </a:rPr>
              <a:t>prove correctness </a:t>
            </a:r>
            <a:r>
              <a:rPr sz="2800" spc="-5" dirty="0">
                <a:latin typeface="Arial"/>
                <a:cs typeface="Arial"/>
              </a:rPr>
              <a:t>we </a:t>
            </a:r>
            <a:r>
              <a:rPr sz="2800" dirty="0">
                <a:latin typeface="Arial"/>
                <a:cs typeface="Arial"/>
              </a:rPr>
              <a:t>associate </a:t>
            </a:r>
            <a:r>
              <a:rPr sz="2800" spc="-5" dirty="0">
                <a:latin typeface="Arial"/>
                <a:cs typeface="Arial"/>
              </a:rPr>
              <a:t>a number of  </a:t>
            </a:r>
            <a:r>
              <a:rPr sz="2800" b="1" spc="-5" dirty="0">
                <a:latin typeface="Arial"/>
                <a:cs typeface="Arial"/>
              </a:rPr>
              <a:t>assertions </a:t>
            </a:r>
            <a:r>
              <a:rPr sz="2800" spc="-5" dirty="0">
                <a:latin typeface="Arial"/>
                <a:cs typeface="Arial"/>
              </a:rPr>
              <a:t>(statements </a:t>
            </a:r>
            <a:r>
              <a:rPr sz="2800" dirty="0">
                <a:latin typeface="Arial"/>
                <a:cs typeface="Arial"/>
              </a:rPr>
              <a:t>about the </a:t>
            </a:r>
            <a:r>
              <a:rPr sz="2800" spc="-5" dirty="0">
                <a:latin typeface="Arial"/>
                <a:cs typeface="Arial"/>
              </a:rPr>
              <a:t>state of the  </a:t>
            </a:r>
            <a:r>
              <a:rPr sz="2800" dirty="0">
                <a:latin typeface="Arial"/>
                <a:cs typeface="Arial"/>
              </a:rPr>
              <a:t>execution) </a:t>
            </a:r>
            <a:r>
              <a:rPr sz="2800" spc="-5" dirty="0">
                <a:latin typeface="Arial"/>
                <a:cs typeface="Arial"/>
              </a:rPr>
              <a:t>with </a:t>
            </a:r>
            <a:r>
              <a:rPr sz="2800" dirty="0">
                <a:latin typeface="Arial"/>
                <a:cs typeface="Arial"/>
              </a:rPr>
              <a:t>specific checkpoints </a:t>
            </a:r>
            <a:r>
              <a:rPr sz="2800" spc="-5" dirty="0">
                <a:latin typeface="Arial"/>
                <a:cs typeface="Arial"/>
              </a:rPr>
              <a:t>in </a:t>
            </a:r>
            <a:r>
              <a:rPr sz="2800" dirty="0">
                <a:latin typeface="Arial"/>
                <a:cs typeface="Arial"/>
              </a:rPr>
              <a:t>the  </a:t>
            </a:r>
            <a:r>
              <a:rPr sz="2800" spc="-5" dirty="0">
                <a:latin typeface="Arial"/>
                <a:cs typeface="Arial"/>
              </a:rPr>
              <a:t>algorithm.</a:t>
            </a:r>
            <a:endParaRPr sz="2800">
              <a:latin typeface="Arial"/>
              <a:cs typeface="Arial"/>
            </a:endParaRPr>
          </a:p>
          <a:p>
            <a:pPr marL="756285" lvl="1" indent="-287020">
              <a:lnSpc>
                <a:spcPct val="100000"/>
              </a:lnSpc>
              <a:spcBef>
                <a:spcPts val="595"/>
              </a:spcBef>
              <a:buClr>
                <a:srgbClr val="9999CC"/>
              </a:buClr>
              <a:buSzPct val="79166"/>
              <a:buFont typeface="Wingdings"/>
              <a:buChar char=""/>
              <a:tabLst>
                <a:tab pos="756920" algn="l"/>
              </a:tabLst>
            </a:pPr>
            <a:r>
              <a:rPr sz="2400" dirty="0">
                <a:latin typeface="Arial"/>
                <a:cs typeface="Arial"/>
              </a:rPr>
              <a:t>E.g., </a:t>
            </a:r>
            <a:r>
              <a:rPr sz="2400" i="1" dirty="0">
                <a:latin typeface="Arial"/>
                <a:cs typeface="Arial"/>
              </a:rPr>
              <a:t>A</a:t>
            </a:r>
            <a:r>
              <a:rPr sz="2400" dirty="0">
                <a:latin typeface="Arial"/>
                <a:cs typeface="Arial"/>
              </a:rPr>
              <a:t>[1], …, </a:t>
            </a:r>
            <a:r>
              <a:rPr sz="2400" i="1" spc="-5" dirty="0">
                <a:latin typeface="Arial"/>
                <a:cs typeface="Arial"/>
              </a:rPr>
              <a:t>A</a:t>
            </a:r>
            <a:r>
              <a:rPr sz="2400" spc="-5" dirty="0">
                <a:latin typeface="Arial"/>
                <a:cs typeface="Arial"/>
              </a:rPr>
              <a:t>[k] </a:t>
            </a:r>
            <a:r>
              <a:rPr sz="2400" dirty="0">
                <a:latin typeface="Arial"/>
                <a:cs typeface="Arial"/>
              </a:rPr>
              <a:t>form </a:t>
            </a:r>
            <a:r>
              <a:rPr sz="2400" spc="-5" dirty="0">
                <a:latin typeface="Arial"/>
                <a:cs typeface="Arial"/>
              </a:rPr>
              <a:t>an increasing</a:t>
            </a:r>
            <a:r>
              <a:rPr sz="2400" spc="-45" dirty="0">
                <a:latin typeface="Arial"/>
                <a:cs typeface="Arial"/>
              </a:rPr>
              <a:t> </a:t>
            </a:r>
            <a:r>
              <a:rPr sz="2400" spc="-5" dirty="0">
                <a:latin typeface="Arial"/>
                <a:cs typeface="Arial"/>
              </a:rPr>
              <a:t>sequence</a:t>
            </a:r>
            <a:endParaRPr sz="2400">
              <a:latin typeface="Arial"/>
              <a:cs typeface="Arial"/>
            </a:endParaRPr>
          </a:p>
          <a:p>
            <a:pPr marL="355600" marR="203835" indent="-342900">
              <a:lnSpc>
                <a:spcPct val="100000"/>
              </a:lnSpc>
              <a:spcBef>
                <a:spcPts val="660"/>
              </a:spcBef>
              <a:buClr>
                <a:srgbClr val="9999CC"/>
              </a:buClr>
              <a:buSzPct val="80357"/>
              <a:buFont typeface="Wingdings"/>
              <a:buChar char=""/>
              <a:tabLst>
                <a:tab pos="355600" algn="l"/>
              </a:tabLst>
            </a:pPr>
            <a:r>
              <a:rPr sz="2800" b="1" spc="-5" dirty="0">
                <a:latin typeface="Arial"/>
                <a:cs typeface="Arial"/>
              </a:rPr>
              <a:t>Preconditions </a:t>
            </a:r>
            <a:r>
              <a:rPr sz="2800" spc="-5" dirty="0">
                <a:latin typeface="Arial"/>
                <a:cs typeface="Arial"/>
              </a:rPr>
              <a:t>– </a:t>
            </a:r>
            <a:r>
              <a:rPr sz="2800" dirty="0">
                <a:latin typeface="Arial"/>
                <a:cs typeface="Arial"/>
              </a:rPr>
              <a:t>assertions </a:t>
            </a:r>
            <a:r>
              <a:rPr sz="2800" spc="-5" dirty="0">
                <a:latin typeface="Arial"/>
                <a:cs typeface="Arial"/>
              </a:rPr>
              <a:t>that must be </a:t>
            </a:r>
            <a:r>
              <a:rPr sz="2800" dirty="0">
                <a:latin typeface="Arial"/>
                <a:cs typeface="Arial"/>
              </a:rPr>
              <a:t>valid  </a:t>
            </a:r>
            <a:r>
              <a:rPr sz="2800" i="1" dirty="0">
                <a:latin typeface="Arial"/>
                <a:cs typeface="Arial"/>
              </a:rPr>
              <a:t>before </a:t>
            </a:r>
            <a:r>
              <a:rPr sz="2800" spc="-5" dirty="0">
                <a:latin typeface="Arial"/>
                <a:cs typeface="Arial"/>
              </a:rPr>
              <a:t>the </a:t>
            </a:r>
            <a:r>
              <a:rPr sz="2800" dirty="0">
                <a:latin typeface="Arial"/>
                <a:cs typeface="Arial"/>
              </a:rPr>
              <a:t>execution </a:t>
            </a:r>
            <a:r>
              <a:rPr sz="2800" spc="-5" dirty="0">
                <a:latin typeface="Arial"/>
                <a:cs typeface="Arial"/>
              </a:rPr>
              <a:t>of an algorithm or a  subroutine</a:t>
            </a:r>
            <a:endParaRPr sz="2800">
              <a:latin typeface="Arial"/>
              <a:cs typeface="Arial"/>
            </a:endParaRPr>
          </a:p>
          <a:p>
            <a:pPr marL="355600" marR="5080" indent="-342900">
              <a:lnSpc>
                <a:spcPct val="100000"/>
              </a:lnSpc>
              <a:spcBef>
                <a:spcPts val="670"/>
              </a:spcBef>
              <a:buClr>
                <a:srgbClr val="9999CC"/>
              </a:buClr>
              <a:buSzPct val="80357"/>
              <a:buFont typeface="Wingdings"/>
              <a:buChar char=""/>
              <a:tabLst>
                <a:tab pos="355600" algn="l"/>
              </a:tabLst>
            </a:pPr>
            <a:r>
              <a:rPr sz="2800" b="1" spc="-5" dirty="0">
                <a:latin typeface="Arial"/>
                <a:cs typeface="Arial"/>
              </a:rPr>
              <a:t>Postconditions </a:t>
            </a:r>
            <a:r>
              <a:rPr sz="2800" spc="-5" dirty="0">
                <a:latin typeface="Arial"/>
                <a:cs typeface="Arial"/>
              </a:rPr>
              <a:t>– </a:t>
            </a:r>
            <a:r>
              <a:rPr sz="2800" dirty="0">
                <a:latin typeface="Arial"/>
                <a:cs typeface="Arial"/>
              </a:rPr>
              <a:t>assertions </a:t>
            </a:r>
            <a:r>
              <a:rPr sz="2800" spc="-5" dirty="0">
                <a:latin typeface="Arial"/>
                <a:cs typeface="Arial"/>
              </a:rPr>
              <a:t>that must be </a:t>
            </a:r>
            <a:r>
              <a:rPr sz="2800" dirty="0">
                <a:latin typeface="Arial"/>
                <a:cs typeface="Arial"/>
              </a:rPr>
              <a:t>valid  </a:t>
            </a:r>
            <a:r>
              <a:rPr sz="2800" i="1" dirty="0">
                <a:latin typeface="Arial"/>
                <a:cs typeface="Arial"/>
              </a:rPr>
              <a:t>after </a:t>
            </a:r>
            <a:r>
              <a:rPr sz="2800" spc="-5" dirty="0">
                <a:latin typeface="Arial"/>
                <a:cs typeface="Arial"/>
              </a:rPr>
              <a:t>the </a:t>
            </a:r>
            <a:r>
              <a:rPr sz="2800" dirty="0">
                <a:latin typeface="Arial"/>
                <a:cs typeface="Arial"/>
              </a:rPr>
              <a:t>execution </a:t>
            </a:r>
            <a:r>
              <a:rPr sz="2800" spc="-5" dirty="0">
                <a:latin typeface="Arial"/>
                <a:cs typeface="Arial"/>
              </a:rPr>
              <a:t>of an </a:t>
            </a:r>
            <a:r>
              <a:rPr sz="2800" dirty="0">
                <a:latin typeface="Arial"/>
                <a:cs typeface="Arial"/>
              </a:rPr>
              <a:t>algorithm </a:t>
            </a:r>
            <a:r>
              <a:rPr sz="2800" spc="-5" dirty="0">
                <a:latin typeface="Arial"/>
                <a:cs typeface="Arial"/>
              </a:rPr>
              <a:t>or a  subroutine</a:t>
            </a:r>
            <a:endParaRPr sz="2800">
              <a:latin typeface="Arial"/>
              <a:cs typeface="Arial"/>
            </a:endParaRPr>
          </a:p>
        </p:txBody>
      </p:sp>
      <p:sp>
        <p:nvSpPr>
          <p:cNvPr id="13" name="Date Placeholder 12"/>
          <p:cNvSpPr>
            <a:spLocks noGrp="1"/>
          </p:cNvSpPr>
          <p:nvPr>
            <p:ph type="dt" sz="half" idx="10"/>
          </p:nvPr>
        </p:nvSpPr>
        <p:spPr/>
        <p:txBody>
          <a:bodyPr/>
          <a:lstStyle/>
          <a:p>
            <a:fld id="{E3524BA5-22D3-49D3-BA75-E83EC7C7DFD1}" type="datetime1">
              <a:rPr lang="en-US" smtClean="0"/>
              <a:pPr/>
              <a:t>4/1/2022</a:t>
            </a:fld>
            <a:endParaRPr lang="en-US"/>
          </a:p>
        </p:txBody>
      </p:sp>
      <p:sp>
        <p:nvSpPr>
          <p:cNvPr id="14" name="Slide Number Placeholder 13"/>
          <p:cNvSpPr>
            <a:spLocks noGrp="1"/>
          </p:cNvSpPr>
          <p:nvPr>
            <p:ph type="sldNum" sz="quarter" idx="12"/>
          </p:nvPr>
        </p:nvSpPr>
        <p:spPr/>
        <p:txBody>
          <a:bodyPr/>
          <a:lstStyle/>
          <a:p>
            <a:fld id="{69572EDE-1938-46BA-8734-99E68C80D35D}"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714587" y="468834"/>
            <a:ext cx="10664613" cy="702115"/>
          </a:xfrm>
          <a:prstGeom prst="rect">
            <a:avLst/>
          </a:prstGeom>
        </p:spPr>
        <p:txBody>
          <a:bodyPr vert="horz" wrap="square" lIns="0" tIns="12065" rIns="0" bIns="0" rtlCol="0">
            <a:spAutoFit/>
          </a:bodyPr>
          <a:lstStyle/>
          <a:p>
            <a:pPr marL="12700">
              <a:lnSpc>
                <a:spcPct val="100000"/>
              </a:lnSpc>
              <a:spcBef>
                <a:spcPts val="95"/>
              </a:spcBef>
            </a:pPr>
            <a:r>
              <a:rPr spc="-5" dirty="0"/>
              <a:t>Loop</a:t>
            </a:r>
            <a:r>
              <a:rPr spc="-60" dirty="0"/>
              <a:t> </a:t>
            </a:r>
            <a:r>
              <a:rPr spc="-5" dirty="0"/>
              <a:t>Invariants</a:t>
            </a:r>
          </a:p>
        </p:txBody>
      </p:sp>
      <p:sp>
        <p:nvSpPr>
          <p:cNvPr id="11" name="object 11"/>
          <p:cNvSpPr txBox="1"/>
          <p:nvPr/>
        </p:nvSpPr>
        <p:spPr>
          <a:xfrm>
            <a:off x="533400" y="1676400"/>
            <a:ext cx="11277600" cy="4376325"/>
          </a:xfrm>
          <a:prstGeom prst="rect">
            <a:avLst/>
          </a:prstGeom>
        </p:spPr>
        <p:txBody>
          <a:bodyPr vert="horz" wrap="square" lIns="0" tIns="110489" rIns="0" bIns="0" rtlCol="0">
            <a:spAutoFit/>
          </a:bodyPr>
          <a:lstStyle/>
          <a:p>
            <a:pPr marL="355600" marR="61594" indent="-342900" algn="just">
              <a:lnSpc>
                <a:spcPct val="80000"/>
              </a:lnSpc>
              <a:spcBef>
                <a:spcPts val="869"/>
              </a:spcBef>
              <a:buClr>
                <a:srgbClr val="9999CC"/>
              </a:buClr>
              <a:buSzPct val="79687"/>
              <a:buFont typeface="Wingdings"/>
              <a:buChar char=""/>
              <a:tabLst>
                <a:tab pos="355600" algn="l"/>
              </a:tabLst>
            </a:pPr>
            <a:r>
              <a:rPr sz="3200" b="1" spc="-5" dirty="0">
                <a:latin typeface="Calibri" pitchFamily="34" charset="0"/>
                <a:cs typeface="Calibri" pitchFamily="34" charset="0"/>
              </a:rPr>
              <a:t>Invariants </a:t>
            </a:r>
            <a:r>
              <a:rPr sz="3200" dirty="0">
                <a:latin typeface="Calibri" pitchFamily="34" charset="0"/>
                <a:cs typeface="Calibri" pitchFamily="34" charset="0"/>
              </a:rPr>
              <a:t>– </a:t>
            </a:r>
            <a:r>
              <a:rPr sz="3200" spc="-5" dirty="0">
                <a:latin typeface="Calibri" pitchFamily="34" charset="0"/>
                <a:cs typeface="Calibri" pitchFamily="34" charset="0"/>
              </a:rPr>
              <a:t>assertions that </a:t>
            </a:r>
            <a:r>
              <a:rPr sz="3200" dirty="0">
                <a:latin typeface="Calibri" pitchFamily="34" charset="0"/>
                <a:cs typeface="Calibri" pitchFamily="34" charset="0"/>
              </a:rPr>
              <a:t>are valid </a:t>
            </a:r>
            <a:r>
              <a:rPr sz="3200" spc="-5" dirty="0">
                <a:latin typeface="Calibri" pitchFamily="34" charset="0"/>
                <a:cs typeface="Calibri" pitchFamily="34" charset="0"/>
              </a:rPr>
              <a:t>any  time they are reached (many times during  the </a:t>
            </a:r>
            <a:r>
              <a:rPr sz="3200" dirty="0">
                <a:latin typeface="Calibri" pitchFamily="34" charset="0"/>
                <a:cs typeface="Calibri" pitchFamily="34" charset="0"/>
              </a:rPr>
              <a:t>execution of </a:t>
            </a:r>
            <a:r>
              <a:rPr sz="3200" spc="-5" dirty="0">
                <a:latin typeface="Calibri" pitchFamily="34" charset="0"/>
                <a:cs typeface="Calibri" pitchFamily="34" charset="0"/>
              </a:rPr>
              <a:t>an algorithm, e.g., </a:t>
            </a:r>
            <a:r>
              <a:rPr sz="3200" dirty="0">
                <a:latin typeface="Calibri" pitchFamily="34" charset="0"/>
                <a:cs typeface="Calibri" pitchFamily="34" charset="0"/>
              </a:rPr>
              <a:t>in  </a:t>
            </a:r>
            <a:r>
              <a:rPr sz="3200" spc="-5">
                <a:latin typeface="Calibri" pitchFamily="34" charset="0"/>
                <a:cs typeface="Calibri" pitchFamily="34" charset="0"/>
              </a:rPr>
              <a:t>loops)</a:t>
            </a:r>
            <a:endParaRPr lang="en-US" sz="3200" spc="-5" dirty="0">
              <a:latin typeface="Calibri" pitchFamily="34" charset="0"/>
              <a:cs typeface="Calibri" pitchFamily="34" charset="0"/>
            </a:endParaRPr>
          </a:p>
          <a:p>
            <a:pPr marL="355600" marR="61594" indent="-342900" algn="just">
              <a:lnSpc>
                <a:spcPct val="80000"/>
              </a:lnSpc>
              <a:spcBef>
                <a:spcPts val="869"/>
              </a:spcBef>
              <a:buClr>
                <a:srgbClr val="9999CC"/>
              </a:buClr>
              <a:buSzPct val="79687"/>
              <a:buFont typeface="Wingdings"/>
              <a:buChar char=""/>
              <a:tabLst>
                <a:tab pos="355600" algn="l"/>
              </a:tabLst>
            </a:pPr>
            <a:endParaRPr sz="3200">
              <a:latin typeface="Calibri" pitchFamily="34" charset="0"/>
              <a:cs typeface="Calibri" pitchFamily="34" charset="0"/>
            </a:endParaRPr>
          </a:p>
          <a:p>
            <a:pPr marL="355600" marR="655955" indent="-342900" algn="just">
              <a:lnSpc>
                <a:spcPts val="3070"/>
              </a:lnSpc>
              <a:spcBef>
                <a:spcPts val="745"/>
              </a:spcBef>
              <a:buClr>
                <a:srgbClr val="9999CC"/>
              </a:buClr>
              <a:buSzPct val="79687"/>
              <a:buFont typeface="Wingdings"/>
              <a:buChar char=""/>
              <a:tabLst>
                <a:tab pos="355600" algn="l"/>
              </a:tabLst>
            </a:pPr>
            <a:r>
              <a:rPr sz="3200" spc="-30" dirty="0">
                <a:latin typeface="Calibri" pitchFamily="34" charset="0"/>
                <a:cs typeface="Calibri" pitchFamily="34" charset="0"/>
              </a:rPr>
              <a:t>We </a:t>
            </a:r>
            <a:r>
              <a:rPr sz="3200" spc="-5" dirty="0">
                <a:latin typeface="Calibri" pitchFamily="34" charset="0"/>
                <a:cs typeface="Calibri" pitchFamily="34" charset="0"/>
              </a:rPr>
              <a:t>must </a:t>
            </a:r>
            <a:r>
              <a:rPr sz="3200" dirty="0">
                <a:latin typeface="Calibri" pitchFamily="34" charset="0"/>
                <a:cs typeface="Calibri" pitchFamily="34" charset="0"/>
              </a:rPr>
              <a:t>show </a:t>
            </a:r>
            <a:r>
              <a:rPr sz="3200" spc="-5" dirty="0">
                <a:latin typeface="Calibri" pitchFamily="34" charset="0"/>
                <a:cs typeface="Calibri" pitchFamily="34" charset="0"/>
              </a:rPr>
              <a:t>three things about</a:t>
            </a:r>
            <a:r>
              <a:rPr sz="3200" spc="-65" dirty="0">
                <a:latin typeface="Calibri" pitchFamily="34" charset="0"/>
                <a:cs typeface="Calibri" pitchFamily="34" charset="0"/>
              </a:rPr>
              <a:t> </a:t>
            </a:r>
            <a:r>
              <a:rPr sz="3200" spc="-5" dirty="0">
                <a:latin typeface="Calibri" pitchFamily="34" charset="0"/>
                <a:cs typeface="Calibri" pitchFamily="34" charset="0"/>
              </a:rPr>
              <a:t>loop  </a:t>
            </a:r>
            <a:r>
              <a:rPr sz="3200" spc="-5">
                <a:latin typeface="Calibri" pitchFamily="34" charset="0"/>
                <a:cs typeface="Calibri" pitchFamily="34" charset="0"/>
              </a:rPr>
              <a:t>invariants</a:t>
            </a:r>
            <a:r>
              <a:rPr sz="2800" spc="-5">
                <a:latin typeface="Calibri" pitchFamily="34" charset="0"/>
                <a:cs typeface="Calibri" pitchFamily="34" charset="0"/>
              </a:rPr>
              <a:t>:</a:t>
            </a:r>
            <a:endParaRPr lang="en-US" sz="2800" spc="-5" dirty="0">
              <a:latin typeface="Calibri" pitchFamily="34" charset="0"/>
              <a:cs typeface="Calibri" pitchFamily="34" charset="0"/>
            </a:endParaRPr>
          </a:p>
          <a:p>
            <a:pPr marL="355600" marR="655955" indent="-342900" algn="just">
              <a:lnSpc>
                <a:spcPts val="3070"/>
              </a:lnSpc>
              <a:spcBef>
                <a:spcPts val="745"/>
              </a:spcBef>
              <a:buClr>
                <a:srgbClr val="9999CC"/>
              </a:buClr>
              <a:buSzPct val="79687"/>
              <a:buFont typeface="Wingdings"/>
              <a:buChar char=""/>
              <a:tabLst>
                <a:tab pos="355600" algn="l"/>
              </a:tabLst>
            </a:pPr>
            <a:endParaRPr sz="2800">
              <a:latin typeface="Calibri" pitchFamily="34" charset="0"/>
              <a:cs typeface="Calibri" pitchFamily="34" charset="0"/>
            </a:endParaRPr>
          </a:p>
          <a:p>
            <a:pPr marL="756285" marR="979169" lvl="1" indent="-287020" algn="just">
              <a:lnSpc>
                <a:spcPct val="80000"/>
              </a:lnSpc>
              <a:spcBef>
                <a:spcPts val="720"/>
              </a:spcBef>
              <a:buClr>
                <a:srgbClr val="9999CC"/>
              </a:buClr>
              <a:buSzPct val="80357"/>
              <a:buFont typeface="Wingdings"/>
              <a:buChar char=""/>
              <a:tabLst>
                <a:tab pos="756920" algn="l"/>
              </a:tabLst>
            </a:pPr>
            <a:r>
              <a:rPr sz="2800" b="1" dirty="0">
                <a:latin typeface="Calibri" pitchFamily="34" charset="0"/>
                <a:cs typeface="Calibri" pitchFamily="34" charset="0"/>
              </a:rPr>
              <a:t>Initialization </a:t>
            </a:r>
            <a:r>
              <a:rPr sz="2800" spc="-5" dirty="0">
                <a:latin typeface="Calibri" pitchFamily="34" charset="0"/>
                <a:cs typeface="Calibri" pitchFamily="34" charset="0"/>
              </a:rPr>
              <a:t>– it </a:t>
            </a:r>
            <a:r>
              <a:rPr sz="2800" dirty="0">
                <a:latin typeface="Calibri" pitchFamily="34" charset="0"/>
                <a:cs typeface="Calibri" pitchFamily="34" charset="0"/>
              </a:rPr>
              <a:t>is </a:t>
            </a:r>
            <a:r>
              <a:rPr sz="2800" spc="-5" dirty="0">
                <a:latin typeface="Calibri" pitchFamily="34" charset="0"/>
                <a:cs typeface="Calibri" pitchFamily="34" charset="0"/>
              </a:rPr>
              <a:t>true </a:t>
            </a:r>
            <a:r>
              <a:rPr sz="2800" dirty="0">
                <a:latin typeface="Calibri" pitchFamily="34" charset="0"/>
                <a:cs typeface="Calibri" pitchFamily="34" charset="0"/>
              </a:rPr>
              <a:t>prior </a:t>
            </a:r>
            <a:r>
              <a:rPr sz="2800" spc="-5" dirty="0">
                <a:latin typeface="Calibri" pitchFamily="34" charset="0"/>
                <a:cs typeface="Calibri" pitchFamily="34" charset="0"/>
              </a:rPr>
              <a:t>to the </a:t>
            </a:r>
            <a:r>
              <a:rPr sz="2800" dirty="0">
                <a:latin typeface="Calibri" pitchFamily="34" charset="0"/>
                <a:cs typeface="Calibri" pitchFamily="34" charset="0"/>
              </a:rPr>
              <a:t>first  </a:t>
            </a:r>
            <a:r>
              <a:rPr sz="2800" spc="-5" dirty="0">
                <a:latin typeface="Calibri" pitchFamily="34" charset="0"/>
                <a:cs typeface="Calibri" pitchFamily="34" charset="0"/>
              </a:rPr>
              <a:t>iteration</a:t>
            </a:r>
            <a:endParaRPr sz="2800">
              <a:latin typeface="Calibri" pitchFamily="34" charset="0"/>
              <a:cs typeface="Calibri" pitchFamily="34" charset="0"/>
            </a:endParaRPr>
          </a:p>
          <a:p>
            <a:pPr marL="756285" marR="5080" lvl="1" indent="-287020" algn="just">
              <a:lnSpc>
                <a:spcPct val="80000"/>
              </a:lnSpc>
              <a:spcBef>
                <a:spcPts val="670"/>
              </a:spcBef>
              <a:buClr>
                <a:srgbClr val="9999CC"/>
              </a:buClr>
              <a:buSzPct val="80357"/>
              <a:buFont typeface="Wingdings"/>
              <a:buChar char=""/>
              <a:tabLst>
                <a:tab pos="756920" algn="l"/>
              </a:tabLst>
            </a:pPr>
            <a:r>
              <a:rPr sz="2800" b="1" spc="-5" dirty="0">
                <a:latin typeface="Calibri" pitchFamily="34" charset="0"/>
                <a:cs typeface="Calibri" pitchFamily="34" charset="0"/>
              </a:rPr>
              <a:t>Maintenance </a:t>
            </a:r>
            <a:r>
              <a:rPr sz="2800" spc="-5" dirty="0">
                <a:latin typeface="Calibri" pitchFamily="34" charset="0"/>
                <a:cs typeface="Calibri" pitchFamily="34" charset="0"/>
              </a:rPr>
              <a:t>– if it </a:t>
            </a:r>
            <a:r>
              <a:rPr sz="2800" dirty="0">
                <a:latin typeface="Calibri" pitchFamily="34" charset="0"/>
                <a:cs typeface="Calibri" pitchFamily="34" charset="0"/>
              </a:rPr>
              <a:t>is </a:t>
            </a:r>
            <a:r>
              <a:rPr sz="2800" spc="-5" dirty="0">
                <a:latin typeface="Calibri" pitchFamily="34" charset="0"/>
                <a:cs typeface="Calibri" pitchFamily="34" charset="0"/>
              </a:rPr>
              <a:t>true </a:t>
            </a:r>
            <a:r>
              <a:rPr sz="2800" dirty="0">
                <a:latin typeface="Calibri" pitchFamily="34" charset="0"/>
                <a:cs typeface="Calibri" pitchFamily="34" charset="0"/>
              </a:rPr>
              <a:t>before </a:t>
            </a:r>
            <a:r>
              <a:rPr sz="2800" spc="-5" dirty="0">
                <a:latin typeface="Calibri" pitchFamily="34" charset="0"/>
                <a:cs typeface="Calibri" pitchFamily="34" charset="0"/>
              </a:rPr>
              <a:t>an </a:t>
            </a:r>
            <a:r>
              <a:rPr sz="2800" dirty="0">
                <a:latin typeface="Calibri" pitchFamily="34" charset="0"/>
                <a:cs typeface="Calibri" pitchFamily="34" charset="0"/>
              </a:rPr>
              <a:t>iteration,  </a:t>
            </a:r>
            <a:r>
              <a:rPr sz="2800" spc="-5" dirty="0">
                <a:latin typeface="Calibri" pitchFamily="34" charset="0"/>
                <a:cs typeface="Calibri" pitchFamily="34" charset="0"/>
              </a:rPr>
              <a:t>it remains </a:t>
            </a:r>
            <a:r>
              <a:rPr sz="2800" dirty="0">
                <a:latin typeface="Calibri" pitchFamily="34" charset="0"/>
                <a:cs typeface="Calibri" pitchFamily="34" charset="0"/>
              </a:rPr>
              <a:t>true before </a:t>
            </a:r>
            <a:r>
              <a:rPr sz="2800" spc="-5" dirty="0">
                <a:latin typeface="Calibri" pitchFamily="34" charset="0"/>
                <a:cs typeface="Calibri" pitchFamily="34" charset="0"/>
              </a:rPr>
              <a:t>the </a:t>
            </a:r>
            <a:r>
              <a:rPr sz="2800" dirty="0">
                <a:latin typeface="Calibri" pitchFamily="34" charset="0"/>
                <a:cs typeface="Calibri" pitchFamily="34" charset="0"/>
              </a:rPr>
              <a:t>next</a:t>
            </a:r>
            <a:r>
              <a:rPr sz="2800" spc="5" dirty="0">
                <a:latin typeface="Calibri" pitchFamily="34" charset="0"/>
                <a:cs typeface="Calibri" pitchFamily="34" charset="0"/>
              </a:rPr>
              <a:t> </a:t>
            </a:r>
            <a:r>
              <a:rPr sz="2800" spc="-5" dirty="0">
                <a:latin typeface="Calibri" pitchFamily="34" charset="0"/>
                <a:cs typeface="Calibri" pitchFamily="34" charset="0"/>
              </a:rPr>
              <a:t>iteration</a:t>
            </a:r>
            <a:endParaRPr sz="2800">
              <a:latin typeface="Calibri" pitchFamily="34" charset="0"/>
              <a:cs typeface="Calibri" pitchFamily="34" charset="0"/>
            </a:endParaRPr>
          </a:p>
          <a:p>
            <a:pPr marL="756285" marR="205104" lvl="1" indent="-287020" algn="just">
              <a:lnSpc>
                <a:spcPct val="80000"/>
              </a:lnSpc>
              <a:spcBef>
                <a:spcPts val="675"/>
              </a:spcBef>
              <a:buClr>
                <a:srgbClr val="9999CC"/>
              </a:buClr>
              <a:buSzPct val="80357"/>
              <a:buFont typeface="Wingdings"/>
              <a:buChar char=""/>
              <a:tabLst>
                <a:tab pos="756920" algn="l"/>
              </a:tabLst>
            </a:pPr>
            <a:r>
              <a:rPr sz="2800" b="1" spc="-20" dirty="0">
                <a:latin typeface="Calibri" pitchFamily="34" charset="0"/>
                <a:cs typeface="Calibri" pitchFamily="34" charset="0"/>
              </a:rPr>
              <a:t>Termination </a:t>
            </a:r>
            <a:r>
              <a:rPr sz="2800" spc="-5" dirty="0">
                <a:latin typeface="Calibri" pitchFamily="34" charset="0"/>
                <a:cs typeface="Calibri" pitchFamily="34" charset="0"/>
              </a:rPr>
              <a:t>– when </a:t>
            </a:r>
            <a:r>
              <a:rPr sz="2800" dirty="0">
                <a:latin typeface="Calibri" pitchFamily="34" charset="0"/>
                <a:cs typeface="Calibri" pitchFamily="34" charset="0"/>
              </a:rPr>
              <a:t>loop terminates </a:t>
            </a:r>
            <a:r>
              <a:rPr sz="2800" spc="-5" dirty="0">
                <a:latin typeface="Calibri" pitchFamily="34" charset="0"/>
                <a:cs typeface="Calibri" pitchFamily="34" charset="0"/>
              </a:rPr>
              <a:t>the  </a:t>
            </a:r>
            <a:r>
              <a:rPr sz="2800" dirty="0">
                <a:latin typeface="Calibri" pitchFamily="34" charset="0"/>
                <a:cs typeface="Calibri" pitchFamily="34" charset="0"/>
              </a:rPr>
              <a:t>invariant </a:t>
            </a:r>
            <a:r>
              <a:rPr sz="2800" spc="-5" dirty="0">
                <a:latin typeface="Calibri" pitchFamily="34" charset="0"/>
                <a:cs typeface="Calibri" pitchFamily="34" charset="0"/>
              </a:rPr>
              <a:t>gives a </a:t>
            </a:r>
            <a:r>
              <a:rPr sz="2800" dirty="0">
                <a:latin typeface="Calibri" pitchFamily="34" charset="0"/>
                <a:cs typeface="Calibri" pitchFamily="34" charset="0"/>
              </a:rPr>
              <a:t>useful property </a:t>
            </a:r>
            <a:r>
              <a:rPr sz="2800" spc="-5" dirty="0">
                <a:latin typeface="Calibri" pitchFamily="34" charset="0"/>
                <a:cs typeface="Calibri" pitchFamily="34" charset="0"/>
              </a:rPr>
              <a:t>to show </a:t>
            </a:r>
            <a:r>
              <a:rPr sz="2800" dirty="0">
                <a:latin typeface="Calibri" pitchFamily="34" charset="0"/>
                <a:cs typeface="Calibri" pitchFamily="34" charset="0"/>
              </a:rPr>
              <a:t>the  correctness </a:t>
            </a:r>
            <a:r>
              <a:rPr sz="2800" spc="-5" dirty="0">
                <a:latin typeface="Calibri" pitchFamily="34" charset="0"/>
                <a:cs typeface="Calibri" pitchFamily="34" charset="0"/>
              </a:rPr>
              <a:t>of the</a:t>
            </a:r>
            <a:r>
              <a:rPr sz="2800" spc="-15" dirty="0">
                <a:latin typeface="Calibri" pitchFamily="34" charset="0"/>
                <a:cs typeface="Calibri" pitchFamily="34" charset="0"/>
              </a:rPr>
              <a:t> </a:t>
            </a:r>
            <a:r>
              <a:rPr sz="2800" spc="-5" dirty="0">
                <a:latin typeface="Calibri" pitchFamily="34" charset="0"/>
                <a:cs typeface="Calibri" pitchFamily="34" charset="0"/>
              </a:rPr>
              <a:t>algorithm</a:t>
            </a:r>
            <a:endParaRPr sz="2800">
              <a:latin typeface="Calibri" pitchFamily="34" charset="0"/>
              <a:cs typeface="Calibri" pitchFamily="34" charset="0"/>
            </a:endParaRPr>
          </a:p>
        </p:txBody>
      </p:sp>
      <p:sp>
        <p:nvSpPr>
          <p:cNvPr id="13" name="Date Placeholder 12"/>
          <p:cNvSpPr>
            <a:spLocks noGrp="1"/>
          </p:cNvSpPr>
          <p:nvPr>
            <p:ph type="dt" sz="half" idx="10"/>
          </p:nvPr>
        </p:nvSpPr>
        <p:spPr/>
        <p:txBody>
          <a:bodyPr/>
          <a:lstStyle/>
          <a:p>
            <a:fld id="{3F17FDBC-CC37-4293-9745-0E052D457489}" type="datetime1">
              <a:rPr lang="en-US" smtClean="0"/>
              <a:pPr/>
              <a:t>4/1/2022</a:t>
            </a:fld>
            <a:endParaRPr lang="en-US"/>
          </a:p>
        </p:txBody>
      </p:sp>
      <p:sp>
        <p:nvSpPr>
          <p:cNvPr id="14" name="Slide Number Placeholder 13"/>
          <p:cNvSpPr>
            <a:spLocks noGrp="1"/>
          </p:cNvSpPr>
          <p:nvPr>
            <p:ph type="sldNum" sz="quarter" idx="12"/>
          </p:nvPr>
        </p:nvSpPr>
        <p:spPr/>
        <p:txBody>
          <a:bodyPr/>
          <a:lstStyle/>
          <a:p>
            <a:fld id="{69572EDE-1938-46BA-8734-99E68C80D35D}"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Proof by mathematical induction</a:t>
            </a:r>
            <a:endParaRPr b="1"/>
          </a:p>
        </p:txBody>
      </p:sp>
      <p:sp>
        <p:nvSpPr>
          <p:cNvPr id="255" name="Google Shape;255;p34"/>
          <p:cNvSpPr txBox="1">
            <a:spLocks noGrp="1"/>
          </p:cNvSpPr>
          <p:nvPr>
            <p:ph type="body" idx="1"/>
          </p:nvPr>
        </p:nvSpPr>
        <p:spPr>
          <a:xfrm>
            <a:off x="773545" y="1576243"/>
            <a:ext cx="10515600" cy="435133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5F5F6F"/>
              </a:buClr>
              <a:buSzPts val="2100"/>
              <a:buNone/>
            </a:pPr>
            <a:r>
              <a:rPr lang="en-US" sz="2100" i="1" dirty="0">
                <a:solidFill>
                  <a:schemeClr val="tx1"/>
                </a:solidFill>
                <a:latin typeface="Cambria"/>
                <a:ea typeface="Cambria"/>
                <a:cs typeface="Cambria"/>
                <a:sym typeface="Cambria"/>
              </a:rPr>
              <a:t>Mathematical induction</a:t>
            </a:r>
            <a:r>
              <a:rPr lang="en-US" sz="2100" dirty="0">
                <a:solidFill>
                  <a:schemeClr val="tx1"/>
                </a:solidFill>
                <a:latin typeface="Cambria"/>
                <a:ea typeface="Cambria"/>
                <a:cs typeface="Cambria"/>
                <a:sym typeface="Cambria"/>
              </a:rPr>
              <a:t> (MI) is an essential tool for proving the statement that proves an algorithm's correctness. The general idea of MI is to prove that a statement is true for every natural number n. </a:t>
            </a:r>
            <a:endParaRPr>
              <a:solidFill>
                <a:schemeClr val="tx1"/>
              </a:solidFill>
            </a:endParaRPr>
          </a:p>
          <a:p>
            <a:pPr marL="0" lvl="0" indent="0" algn="l" rtl="0">
              <a:lnSpc>
                <a:spcPct val="100000"/>
              </a:lnSpc>
              <a:spcBef>
                <a:spcPts val="1200"/>
              </a:spcBef>
              <a:spcAft>
                <a:spcPts val="0"/>
              </a:spcAft>
              <a:buClr>
                <a:schemeClr val="dk1"/>
              </a:buClr>
              <a:buSzPts val="2100"/>
              <a:buNone/>
            </a:pPr>
            <a:r>
              <a:rPr lang="en-US" sz="2100" dirty="0">
                <a:solidFill>
                  <a:schemeClr val="tx1"/>
                </a:solidFill>
                <a:latin typeface="Cambria"/>
                <a:ea typeface="Cambria"/>
                <a:cs typeface="Cambria"/>
                <a:sym typeface="Cambria"/>
              </a:rPr>
              <a:t>It contains 3 steps:</a:t>
            </a:r>
            <a:endParaRPr>
              <a:solidFill>
                <a:schemeClr val="tx1"/>
              </a:solidFill>
            </a:endParaRPr>
          </a:p>
          <a:p>
            <a:pPr marL="0" lvl="0" indent="-133350" algn="l" rtl="0">
              <a:lnSpc>
                <a:spcPct val="100000"/>
              </a:lnSpc>
              <a:spcBef>
                <a:spcPts val="1200"/>
              </a:spcBef>
              <a:spcAft>
                <a:spcPts val="0"/>
              </a:spcAft>
              <a:buClr>
                <a:srgbClr val="5F5F6F"/>
              </a:buClr>
              <a:buSzPts val="2100"/>
              <a:buFont typeface="Cambria"/>
              <a:buAutoNum type="arabicPeriod"/>
            </a:pPr>
            <a:r>
              <a:rPr lang="en-US" sz="2100" b="1" dirty="0">
                <a:solidFill>
                  <a:schemeClr val="tx1"/>
                </a:solidFill>
                <a:latin typeface="Cambria"/>
                <a:ea typeface="Cambria"/>
                <a:cs typeface="Cambria"/>
                <a:sym typeface="Cambria"/>
              </a:rPr>
              <a:t>Induction Hypothesis</a:t>
            </a:r>
            <a:r>
              <a:rPr lang="en-US" sz="2100" dirty="0">
                <a:solidFill>
                  <a:schemeClr val="tx1"/>
                </a:solidFill>
                <a:latin typeface="Cambria"/>
                <a:ea typeface="Cambria"/>
                <a:cs typeface="Cambria"/>
                <a:sym typeface="Cambria"/>
              </a:rPr>
              <a:t>: Define the rule we want to prove for every n, let's call the rule f(n).</a:t>
            </a:r>
            <a:endParaRPr sz="2100">
              <a:solidFill>
                <a:schemeClr val="tx1"/>
              </a:solidFill>
              <a:latin typeface="Cambria"/>
              <a:ea typeface="Cambria"/>
              <a:cs typeface="Cambria"/>
              <a:sym typeface="Cambria"/>
            </a:endParaRPr>
          </a:p>
          <a:p>
            <a:pPr marL="0" lvl="0" indent="-133350" algn="just" rtl="0">
              <a:lnSpc>
                <a:spcPct val="100000"/>
              </a:lnSpc>
              <a:spcBef>
                <a:spcPts val="1200"/>
              </a:spcBef>
              <a:spcAft>
                <a:spcPts val="0"/>
              </a:spcAft>
              <a:buClr>
                <a:srgbClr val="5F5F6F"/>
              </a:buClr>
              <a:buSzPts val="2100"/>
              <a:buFont typeface="Cambria"/>
              <a:buAutoNum type="arabicPeriod"/>
            </a:pPr>
            <a:r>
              <a:rPr lang="en-US" sz="2100" b="1" dirty="0">
                <a:solidFill>
                  <a:schemeClr val="tx1"/>
                </a:solidFill>
                <a:latin typeface="Cambria"/>
                <a:ea typeface="Cambria"/>
                <a:cs typeface="Cambria"/>
                <a:sym typeface="Cambria"/>
              </a:rPr>
              <a:t>Induction Base</a:t>
            </a:r>
            <a:r>
              <a:rPr lang="en-US" sz="2100" dirty="0">
                <a:solidFill>
                  <a:schemeClr val="tx1"/>
                </a:solidFill>
                <a:latin typeface="Cambria"/>
                <a:ea typeface="Cambria"/>
                <a:cs typeface="Cambria"/>
                <a:sym typeface="Cambria"/>
              </a:rPr>
              <a:t>: Proving the rule is valid for an initial value, or rather a starting point - this is often proven by solving the Induction Hypothesis f(n) for n=1 or whatever initial value is appropriate</a:t>
            </a:r>
            <a:endParaRPr>
              <a:solidFill>
                <a:schemeClr val="tx1"/>
              </a:solidFill>
            </a:endParaRPr>
          </a:p>
          <a:p>
            <a:pPr marL="0" lvl="0" indent="-133350" algn="just" rtl="0">
              <a:lnSpc>
                <a:spcPct val="100000"/>
              </a:lnSpc>
              <a:spcBef>
                <a:spcPts val="1200"/>
              </a:spcBef>
              <a:spcAft>
                <a:spcPts val="0"/>
              </a:spcAft>
              <a:buClr>
                <a:srgbClr val="5F5F6F"/>
              </a:buClr>
              <a:buSzPts val="2100"/>
              <a:buFont typeface="Cambria"/>
              <a:buAutoNum type="arabicPeriod"/>
            </a:pPr>
            <a:r>
              <a:rPr lang="en-US" sz="2100" b="1" dirty="0">
                <a:solidFill>
                  <a:schemeClr val="tx1"/>
                </a:solidFill>
                <a:latin typeface="Cambria"/>
                <a:ea typeface="Cambria"/>
                <a:cs typeface="Cambria"/>
                <a:sym typeface="Cambria"/>
              </a:rPr>
              <a:t>Induction Step</a:t>
            </a:r>
            <a:r>
              <a:rPr lang="en-US" sz="2100" dirty="0">
                <a:solidFill>
                  <a:schemeClr val="tx1"/>
                </a:solidFill>
                <a:latin typeface="Cambria"/>
                <a:ea typeface="Cambria"/>
                <a:cs typeface="Cambria"/>
                <a:sym typeface="Cambria"/>
              </a:rPr>
              <a:t>: Proving that if we know that f(n) is true, we can step one step forward and assume f(n+1) is correct</a:t>
            </a:r>
            <a:endParaRPr>
              <a:solidFill>
                <a:schemeClr val="tx1"/>
              </a:solidFill>
            </a:endParaRPr>
          </a:p>
          <a:p>
            <a:pPr marL="0" lvl="0" indent="0" algn="l" rtl="0">
              <a:lnSpc>
                <a:spcPct val="80000"/>
              </a:lnSpc>
              <a:spcBef>
                <a:spcPts val="600"/>
              </a:spcBef>
              <a:spcAft>
                <a:spcPts val="0"/>
              </a:spcAft>
              <a:buClr>
                <a:schemeClr val="dk1"/>
              </a:buClr>
              <a:buSzPts val="2520"/>
              <a:buNone/>
            </a:pPr>
            <a:endParaRPr sz="2520">
              <a:latin typeface="Cambria"/>
              <a:ea typeface="Cambria"/>
              <a:cs typeface="Cambria"/>
              <a:sym typeface="Cambria"/>
            </a:endParaRPr>
          </a:p>
          <a:p>
            <a:pPr marL="0" lvl="0" indent="0" algn="l" rtl="0">
              <a:lnSpc>
                <a:spcPct val="70000"/>
              </a:lnSpc>
              <a:spcBef>
                <a:spcPts val="1000"/>
              </a:spcBef>
              <a:spcAft>
                <a:spcPts val="0"/>
              </a:spcAft>
              <a:buClr>
                <a:schemeClr val="dk1"/>
              </a:buClr>
              <a:buSzPts val="1960"/>
              <a:buNone/>
            </a:pPr>
            <a:endParaRPr sz="1960">
              <a:latin typeface="Cambria"/>
              <a:ea typeface="Cambria"/>
              <a:cs typeface="Cambria"/>
              <a:sym typeface="Cambria"/>
            </a:endParaRPr>
          </a:p>
        </p:txBody>
      </p:sp>
      <p:sp>
        <p:nvSpPr>
          <p:cNvPr id="256" name="Google Shape;2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29</a:t>
            </a:fld>
            <a:endParaRPr/>
          </a:p>
        </p:txBody>
      </p:sp>
      <p:sp>
        <p:nvSpPr>
          <p:cNvPr id="6" name="Date Placeholder 5"/>
          <p:cNvSpPr>
            <a:spLocks noGrp="1"/>
          </p:cNvSpPr>
          <p:nvPr>
            <p:ph type="dt" idx="10"/>
          </p:nvPr>
        </p:nvSpPr>
        <p:spPr/>
        <p:txBody>
          <a:bodyPr/>
          <a:lstStyle/>
          <a:p>
            <a:fld id="{A9FCF6BF-394F-4159-A3CE-21C6C2A4564E}" type="datetime1">
              <a:rPr lang="en-US" smtClean="0"/>
              <a:pPr/>
              <a:t>4/1/2022</a:t>
            </a:fld>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body" idx="1"/>
          </p:nvPr>
        </p:nvSpPr>
        <p:spPr>
          <a:xfrm>
            <a:off x="1459345" y="914400"/>
            <a:ext cx="9337964" cy="496310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2800"/>
              <a:buNone/>
            </a:pPr>
            <a:r>
              <a:rPr lang="en-US" b="1" dirty="0">
                <a:solidFill>
                  <a:schemeClr val="accent1"/>
                </a:solidFill>
              </a:rPr>
              <a:t>Algorithm:</a:t>
            </a:r>
            <a:endParaRPr/>
          </a:p>
          <a:p>
            <a:pPr marL="914400" lvl="2" indent="0" algn="l" rtl="0">
              <a:lnSpc>
                <a:spcPct val="90000"/>
              </a:lnSpc>
              <a:spcBef>
                <a:spcPts val="500"/>
              </a:spcBef>
              <a:spcAft>
                <a:spcPts val="0"/>
              </a:spcAft>
              <a:buClr>
                <a:schemeClr val="dk1"/>
              </a:buClr>
              <a:buSzPts val="2000"/>
              <a:buNone/>
            </a:pPr>
            <a:r>
              <a:rPr lang="en-US" i="1" dirty="0"/>
              <a:t>Assume 2 arrays </a:t>
            </a:r>
            <a:endParaRPr/>
          </a:p>
          <a:p>
            <a:pPr marL="914400" lvl="2" indent="0" algn="l" rtl="0">
              <a:lnSpc>
                <a:spcPct val="90000"/>
              </a:lnSpc>
              <a:spcBef>
                <a:spcPts val="500"/>
              </a:spcBef>
              <a:spcAft>
                <a:spcPts val="0"/>
              </a:spcAft>
              <a:buClr>
                <a:schemeClr val="dk1"/>
              </a:buClr>
              <a:buSzPts val="2000"/>
              <a:buNone/>
            </a:pPr>
            <a:r>
              <a:rPr lang="en-US" i="1" dirty="0"/>
              <a:t>k=1</a:t>
            </a:r>
            <a:endParaRPr/>
          </a:p>
          <a:p>
            <a:pPr marL="914400" lvl="2" indent="0" algn="l" rtl="0">
              <a:lnSpc>
                <a:spcPct val="90000"/>
              </a:lnSpc>
              <a:spcBef>
                <a:spcPts val="500"/>
              </a:spcBef>
              <a:spcAft>
                <a:spcPts val="0"/>
              </a:spcAft>
              <a:buClr>
                <a:schemeClr val="dk1"/>
              </a:buClr>
              <a:buSzPts val="2000"/>
              <a:buNone/>
            </a:pPr>
            <a:r>
              <a:rPr lang="en-US" i="1" dirty="0"/>
              <a:t>for </a:t>
            </a:r>
            <a:r>
              <a:rPr lang="en-US" i="1" dirty="0" err="1"/>
              <a:t>i</a:t>
            </a:r>
            <a:r>
              <a:rPr lang="en-US" i="1" dirty="0"/>
              <a:t>=1 ton</a:t>
            </a:r>
            <a:endParaRPr/>
          </a:p>
          <a:p>
            <a:pPr marL="914400" lvl="2" indent="0" algn="l" rtl="0">
              <a:lnSpc>
                <a:spcPct val="90000"/>
              </a:lnSpc>
              <a:spcBef>
                <a:spcPts val="500"/>
              </a:spcBef>
              <a:spcAft>
                <a:spcPts val="0"/>
              </a:spcAft>
              <a:buClr>
                <a:schemeClr val="dk1"/>
              </a:buClr>
              <a:buSzPts val="2000"/>
              <a:buNone/>
            </a:pPr>
            <a:r>
              <a:rPr lang="en-US" i="1" dirty="0"/>
              <a:t>     for j=1 to n</a:t>
            </a:r>
            <a:endParaRPr/>
          </a:p>
          <a:p>
            <a:pPr marL="914400" lvl="2" indent="0" algn="l" rtl="0">
              <a:lnSpc>
                <a:spcPct val="90000"/>
              </a:lnSpc>
              <a:spcBef>
                <a:spcPts val="500"/>
              </a:spcBef>
              <a:spcAft>
                <a:spcPts val="0"/>
              </a:spcAft>
              <a:buClr>
                <a:schemeClr val="dk1"/>
              </a:buClr>
              <a:buSzPts val="2000"/>
              <a:buNone/>
            </a:pPr>
            <a:r>
              <a:rPr lang="en-US" i="1" dirty="0"/>
              <a:t>         if A[</a:t>
            </a:r>
            <a:r>
              <a:rPr lang="en-US" i="1" dirty="0" err="1"/>
              <a:t>i</a:t>
            </a:r>
            <a:r>
              <a:rPr lang="en-US" i="1" dirty="0"/>
              <a:t>]=B[j] then C[k] = A[</a:t>
            </a:r>
            <a:r>
              <a:rPr lang="en-US" i="1" dirty="0" err="1"/>
              <a:t>i</a:t>
            </a:r>
            <a:r>
              <a:rPr lang="en-US" i="1" dirty="0"/>
              <a:t>]; k=k+1</a:t>
            </a:r>
            <a:endParaRPr/>
          </a:p>
          <a:p>
            <a:pPr marL="914400" lvl="2" indent="0" algn="l" rtl="0">
              <a:lnSpc>
                <a:spcPct val="90000"/>
              </a:lnSpc>
              <a:spcBef>
                <a:spcPts val="500"/>
              </a:spcBef>
              <a:spcAft>
                <a:spcPts val="0"/>
              </a:spcAft>
              <a:buClr>
                <a:schemeClr val="dk1"/>
              </a:buClr>
              <a:buSzPts val="2000"/>
              <a:buNone/>
            </a:pPr>
            <a:r>
              <a:rPr lang="en-US" i="1" dirty="0"/>
              <a:t>Output the array C</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000"/>
              <a:buChar char="•"/>
            </a:pPr>
            <a:r>
              <a:rPr lang="en-US" sz="2000" dirty="0"/>
              <a:t>Steps taken by the above algorithm is n</a:t>
            </a:r>
            <a:r>
              <a:rPr lang="en-US" sz="2000" baseline="30000" dirty="0"/>
              <a:t>2 </a:t>
            </a:r>
            <a:r>
              <a:rPr lang="en-US" sz="2000" dirty="0"/>
              <a:t>  that is (10</a:t>
            </a:r>
            <a:r>
              <a:rPr lang="en-US" sz="2000" baseline="30000" dirty="0"/>
              <a:t>10</a:t>
            </a:r>
            <a:r>
              <a:rPr lang="en-US" sz="2000" dirty="0"/>
              <a:t> )</a:t>
            </a:r>
            <a:r>
              <a:rPr lang="en-US" sz="2000" baseline="30000" dirty="0"/>
              <a:t> 2</a:t>
            </a:r>
            <a:r>
              <a:rPr lang="en-US" sz="2000" dirty="0"/>
              <a:t> = 10</a:t>
            </a:r>
            <a:r>
              <a:rPr lang="en-US" sz="2000" baseline="30000" dirty="0"/>
              <a:t>20    </a:t>
            </a:r>
            <a:endParaRPr/>
          </a:p>
          <a:p>
            <a:pPr marL="228600" lvl="0" indent="-228600" algn="l" rtl="0">
              <a:lnSpc>
                <a:spcPct val="90000"/>
              </a:lnSpc>
              <a:spcBef>
                <a:spcPts val="1000"/>
              </a:spcBef>
              <a:spcAft>
                <a:spcPts val="0"/>
              </a:spcAft>
              <a:buClr>
                <a:schemeClr val="dk1"/>
              </a:buClr>
              <a:buSzPts val="2000"/>
              <a:buChar char="•"/>
            </a:pPr>
            <a:r>
              <a:rPr lang="en-US" sz="2000" dirty="0"/>
              <a:t>How many seconds 10</a:t>
            </a:r>
            <a:r>
              <a:rPr lang="en-US" sz="2000" baseline="30000" dirty="0"/>
              <a:t>20  </a:t>
            </a:r>
            <a:r>
              <a:rPr lang="en-US" sz="2000" dirty="0"/>
              <a:t>steps take? </a:t>
            </a:r>
            <a:endParaRPr/>
          </a:p>
          <a:p>
            <a:pPr marL="228600" lvl="0" indent="-228600" algn="l" rtl="0">
              <a:lnSpc>
                <a:spcPct val="90000"/>
              </a:lnSpc>
              <a:spcBef>
                <a:spcPts val="1000"/>
              </a:spcBef>
              <a:spcAft>
                <a:spcPts val="0"/>
              </a:spcAft>
              <a:buClr>
                <a:schemeClr val="dk1"/>
              </a:buClr>
              <a:buSzPts val="2000"/>
              <a:buChar char="•"/>
            </a:pPr>
            <a:r>
              <a:rPr lang="en-US" sz="2000" dirty="0"/>
              <a:t>10</a:t>
            </a:r>
            <a:r>
              <a:rPr lang="en-US" sz="2000" baseline="30000" dirty="0"/>
              <a:t>10</a:t>
            </a:r>
            <a:r>
              <a:rPr lang="en-US" sz="2000" dirty="0"/>
              <a:t>  Seconds = </a:t>
            </a:r>
            <a:r>
              <a:rPr lang="en-US" sz="2000" dirty="0">
                <a:solidFill>
                  <a:srgbClr val="FF0000"/>
                </a:solidFill>
              </a:rPr>
              <a:t>317 years </a:t>
            </a:r>
            <a:endParaRPr/>
          </a:p>
          <a:p>
            <a:pPr marL="228600" lvl="0" indent="-228600" algn="l" rtl="0">
              <a:lnSpc>
                <a:spcPct val="90000"/>
              </a:lnSpc>
              <a:spcBef>
                <a:spcPts val="1000"/>
              </a:spcBef>
              <a:spcAft>
                <a:spcPts val="0"/>
              </a:spcAft>
              <a:buClr>
                <a:schemeClr val="dk1"/>
              </a:buClr>
              <a:buSzPts val="2000"/>
              <a:buChar char="•"/>
            </a:pPr>
            <a:r>
              <a:rPr lang="en-US" sz="2000" dirty="0"/>
              <a:t>On a modern powerful computer it takes 3 years.</a:t>
            </a:r>
            <a:endParaRPr/>
          </a:p>
          <a:p>
            <a:pPr marL="228600" lvl="0" indent="-50800" algn="l" rtl="0">
              <a:lnSpc>
                <a:spcPct val="90000"/>
              </a:lnSpc>
              <a:spcBef>
                <a:spcPts val="1000"/>
              </a:spcBef>
              <a:spcAft>
                <a:spcPts val="0"/>
              </a:spcAft>
              <a:buClr>
                <a:schemeClr val="dk1"/>
              </a:buClr>
              <a:buSzPts val="2800"/>
              <a:buNone/>
            </a:pPr>
            <a:endParaRPr/>
          </a:p>
        </p:txBody>
      </p:sp>
      <p:sp>
        <p:nvSpPr>
          <p:cNvPr id="104" name="Google Shape;10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
        <p:nvSpPr>
          <p:cNvPr id="5" name="Date Placeholder 4"/>
          <p:cNvSpPr>
            <a:spLocks noGrp="1"/>
          </p:cNvSpPr>
          <p:nvPr>
            <p:ph type="dt" idx="10"/>
          </p:nvPr>
        </p:nvSpPr>
        <p:spPr/>
        <p:txBody>
          <a:bodyPr/>
          <a:lstStyle/>
          <a:p>
            <a:fld id="{41C6F674-90F3-45B2-8AA5-145834DDA88C}" type="datetime1">
              <a:rPr lang="en-US" smtClean="0"/>
              <a:pPr/>
              <a:t>4/1/2022</a:t>
            </a:fld>
            <a:endParaRPr lang="en-US"/>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701962"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mbria"/>
              <a:buNone/>
            </a:pPr>
            <a:r>
              <a:rPr lang="en-US"/>
              <a:t>Example</a:t>
            </a:r>
            <a:endParaRPr/>
          </a:p>
        </p:txBody>
      </p:sp>
      <p:sp>
        <p:nvSpPr>
          <p:cNvPr id="262" name="Google Shape;26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a:p>
        </p:txBody>
      </p:sp>
      <p:sp>
        <p:nvSpPr>
          <p:cNvPr id="263" name="Google Shape;263;p35"/>
          <p:cNvSpPr/>
          <p:nvPr/>
        </p:nvSpPr>
        <p:spPr>
          <a:xfrm>
            <a:off x="701961" y="1225689"/>
            <a:ext cx="10335493" cy="39395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ambria"/>
                <a:ea typeface="Cambria"/>
                <a:cs typeface="Cambria"/>
                <a:sym typeface="Cambria"/>
              </a:rPr>
              <a:t>If we define </a:t>
            </a:r>
            <a:r>
              <a:rPr lang="en-US" sz="2000" dirty="0">
                <a:solidFill>
                  <a:srgbClr val="C7254E"/>
                </a:solidFill>
                <a:latin typeface="Cambria"/>
                <a:ea typeface="Cambria"/>
                <a:cs typeface="Cambria"/>
                <a:sym typeface="Cambria"/>
              </a:rPr>
              <a:t>S(n)</a:t>
            </a:r>
            <a:r>
              <a:rPr lang="en-US" sz="2000" dirty="0">
                <a:solidFill>
                  <a:schemeClr val="dk1"/>
                </a:solidFill>
                <a:latin typeface="Cambria"/>
                <a:ea typeface="Cambria"/>
                <a:cs typeface="Cambria"/>
                <a:sym typeface="Cambria"/>
              </a:rPr>
              <a:t>  as the sum of the first </a:t>
            </a:r>
            <a:r>
              <a:rPr lang="en-US" sz="2000" dirty="0">
                <a:solidFill>
                  <a:srgbClr val="C7254E"/>
                </a:solidFill>
                <a:latin typeface="Cambria"/>
                <a:ea typeface="Cambria"/>
                <a:cs typeface="Cambria"/>
                <a:sym typeface="Cambria"/>
              </a:rPr>
              <a:t>n</a:t>
            </a:r>
            <a:r>
              <a:rPr lang="en-US" sz="2000" dirty="0">
                <a:solidFill>
                  <a:schemeClr val="dk1"/>
                </a:solidFill>
                <a:latin typeface="Cambria"/>
                <a:ea typeface="Cambria"/>
                <a:cs typeface="Cambria"/>
                <a:sym typeface="Cambria"/>
              </a:rPr>
              <a:t> natural numbers, for example </a:t>
            </a:r>
            <a:r>
              <a:rPr lang="en-US" sz="2000" dirty="0">
                <a:solidFill>
                  <a:srgbClr val="C7254E"/>
                </a:solidFill>
                <a:latin typeface="Cambria"/>
                <a:ea typeface="Cambria"/>
                <a:cs typeface="Cambria"/>
                <a:sym typeface="Cambria"/>
              </a:rPr>
              <a:t>S(3) = 3+2+1</a:t>
            </a:r>
            <a:r>
              <a:rPr lang="en-US" sz="2000" dirty="0">
                <a:solidFill>
                  <a:schemeClr val="dk1"/>
                </a:solidFill>
                <a:latin typeface="Cambria"/>
                <a:ea typeface="Cambria"/>
                <a:cs typeface="Cambria"/>
                <a:sym typeface="Cambria"/>
              </a:rPr>
              <a:t>, prove that the following formula can be applied to any </a:t>
            </a:r>
            <a:r>
              <a:rPr lang="en-US" sz="2000" dirty="0">
                <a:solidFill>
                  <a:srgbClr val="C7254E"/>
                </a:solidFill>
                <a:latin typeface="Cambria"/>
                <a:ea typeface="Cambria"/>
                <a:cs typeface="Cambria"/>
                <a:sym typeface="Cambria"/>
              </a:rPr>
              <a:t>n</a:t>
            </a:r>
            <a:r>
              <a:rPr lang="en-US" sz="2000" dirty="0">
                <a:solidFill>
                  <a:schemeClr val="dk1"/>
                </a:solidFill>
                <a:latin typeface="Cambria"/>
                <a:ea typeface="Cambria"/>
                <a:cs typeface="Cambria"/>
                <a:sym typeface="Cambria"/>
              </a:rPr>
              <a:t>:</a:t>
            </a:r>
            <a:endParaRPr/>
          </a:p>
          <a:p>
            <a:pPr marL="0" marR="0" lvl="0" indent="0" algn="l" rtl="0">
              <a:spcBef>
                <a:spcPts val="1200"/>
              </a:spcBef>
              <a:spcAft>
                <a:spcPts val="0"/>
              </a:spcAft>
              <a:buNone/>
            </a:pPr>
            <a:endParaRPr sz="2000">
              <a:solidFill>
                <a:srgbClr val="5F5F6F"/>
              </a:solidFill>
              <a:latin typeface="Cambria"/>
              <a:ea typeface="Cambria"/>
              <a:cs typeface="Cambria"/>
              <a:sym typeface="Cambria"/>
            </a:endParaRPr>
          </a:p>
          <a:p>
            <a:pPr marL="0" marR="0" lvl="0" indent="0" algn="l" rtl="0">
              <a:spcBef>
                <a:spcPts val="1200"/>
              </a:spcBef>
              <a:spcAft>
                <a:spcPts val="0"/>
              </a:spcAft>
              <a:buNone/>
            </a:pPr>
            <a:endParaRPr sz="2000">
              <a:solidFill>
                <a:srgbClr val="5F5F6F"/>
              </a:solidFill>
              <a:latin typeface="Cambria"/>
              <a:ea typeface="Cambria"/>
              <a:cs typeface="Cambria"/>
              <a:sym typeface="Cambria"/>
            </a:endParaRPr>
          </a:p>
          <a:p>
            <a:pPr marL="0" marR="0" lvl="0" indent="0" algn="l" rtl="0">
              <a:spcBef>
                <a:spcPts val="1200"/>
              </a:spcBef>
              <a:spcAft>
                <a:spcPts val="0"/>
              </a:spcAft>
              <a:buNone/>
            </a:pPr>
            <a:r>
              <a:rPr lang="en-US" sz="2000" dirty="0">
                <a:solidFill>
                  <a:schemeClr val="tx1"/>
                </a:solidFill>
                <a:latin typeface="Cambria"/>
                <a:ea typeface="Cambria"/>
                <a:cs typeface="Cambria"/>
                <a:sym typeface="Cambria"/>
              </a:rPr>
              <a:t>Let's trace our steps:</a:t>
            </a:r>
            <a:endParaRPr sz="2000">
              <a:solidFill>
                <a:schemeClr val="tx1"/>
              </a:solidFill>
              <a:latin typeface="Cambria"/>
              <a:ea typeface="Cambria"/>
              <a:cs typeface="Cambria"/>
              <a:sym typeface="Cambria"/>
            </a:endParaRPr>
          </a:p>
          <a:p>
            <a:pPr marL="0" marR="0" lvl="0" indent="-127000" algn="l" rtl="0">
              <a:spcBef>
                <a:spcPts val="1200"/>
              </a:spcBef>
              <a:spcAft>
                <a:spcPts val="0"/>
              </a:spcAft>
              <a:buClr>
                <a:srgbClr val="5F5F6F"/>
              </a:buClr>
              <a:buSzPts val="2000"/>
              <a:buFont typeface="Cambria"/>
              <a:buAutoNum type="arabicPeriod"/>
            </a:pPr>
            <a:r>
              <a:rPr lang="en-US" sz="2000" b="1" dirty="0">
                <a:solidFill>
                  <a:schemeClr val="tx1"/>
                </a:solidFill>
                <a:latin typeface="Cambria"/>
                <a:ea typeface="Cambria"/>
                <a:cs typeface="Cambria"/>
                <a:sym typeface="Cambria"/>
              </a:rPr>
              <a:t>Induction Hypothesis</a:t>
            </a:r>
            <a:r>
              <a:rPr lang="en-US" sz="2000" dirty="0">
                <a:solidFill>
                  <a:schemeClr val="tx1"/>
                </a:solidFill>
                <a:latin typeface="Cambria"/>
                <a:ea typeface="Cambria"/>
                <a:cs typeface="Cambria"/>
                <a:sym typeface="Cambria"/>
              </a:rPr>
              <a:t>: S(n) defined with the formula above</a:t>
            </a:r>
            <a:endParaRPr>
              <a:solidFill>
                <a:schemeClr val="tx1"/>
              </a:solidFill>
            </a:endParaRPr>
          </a:p>
          <a:p>
            <a:pPr marL="0" marR="0" lvl="0" indent="0" algn="l" rtl="0">
              <a:spcBef>
                <a:spcPts val="1200"/>
              </a:spcBef>
              <a:spcAft>
                <a:spcPts val="0"/>
              </a:spcAft>
              <a:buNone/>
            </a:pPr>
            <a:endParaRPr sz="2000">
              <a:solidFill>
                <a:schemeClr val="tx1"/>
              </a:solidFill>
              <a:latin typeface="Cambria"/>
              <a:ea typeface="Cambria"/>
              <a:cs typeface="Cambria"/>
              <a:sym typeface="Cambria"/>
            </a:endParaRPr>
          </a:p>
          <a:p>
            <a:pPr marL="0" marR="0" lvl="0" indent="-127000" algn="l" rtl="0">
              <a:spcBef>
                <a:spcPts val="1200"/>
              </a:spcBef>
              <a:spcAft>
                <a:spcPts val="0"/>
              </a:spcAft>
              <a:buClr>
                <a:srgbClr val="5F5F6F"/>
              </a:buClr>
              <a:buSzPts val="2000"/>
              <a:buFont typeface="Cambria"/>
              <a:buAutoNum type="arabicPeriod"/>
            </a:pPr>
            <a:r>
              <a:rPr lang="en-US" sz="2000" b="1" dirty="0">
                <a:solidFill>
                  <a:schemeClr val="tx1"/>
                </a:solidFill>
                <a:latin typeface="Cambria"/>
                <a:ea typeface="Cambria"/>
                <a:cs typeface="Cambria"/>
                <a:sym typeface="Cambria"/>
              </a:rPr>
              <a:t>Induction Base</a:t>
            </a:r>
            <a:r>
              <a:rPr lang="en-US" sz="2000" dirty="0">
                <a:solidFill>
                  <a:schemeClr val="tx1"/>
                </a:solidFill>
                <a:latin typeface="Cambria"/>
                <a:ea typeface="Cambria"/>
                <a:cs typeface="Cambria"/>
                <a:sym typeface="Cambria"/>
              </a:rPr>
              <a:t>: I</a:t>
            </a:r>
            <a:r>
              <a:rPr lang="en-US" sz="2000" dirty="0">
                <a:solidFill>
                  <a:srgbClr val="5F5F6F"/>
                </a:solidFill>
                <a:latin typeface="Cambria"/>
                <a:ea typeface="Cambria"/>
                <a:cs typeface="Cambria"/>
                <a:sym typeface="Cambria"/>
              </a:rPr>
              <a:t>n this step we have to prove that </a:t>
            </a:r>
            <a:r>
              <a:rPr lang="en-US" sz="2000" dirty="0">
                <a:solidFill>
                  <a:srgbClr val="C7254E"/>
                </a:solidFill>
                <a:latin typeface="Cambria"/>
                <a:ea typeface="Cambria"/>
                <a:cs typeface="Cambria"/>
                <a:sym typeface="Cambria"/>
              </a:rPr>
              <a:t>S(1) = 1</a:t>
            </a:r>
            <a:endParaRPr/>
          </a:p>
          <a:p>
            <a:pPr marL="0" marR="0" lvl="0" indent="0" algn="l" rtl="0">
              <a:spcBef>
                <a:spcPts val="1200"/>
              </a:spcBef>
              <a:spcAft>
                <a:spcPts val="0"/>
              </a:spcAft>
              <a:buNone/>
            </a:pPr>
            <a:endParaRPr sz="2000">
              <a:solidFill>
                <a:srgbClr val="5F5F6F"/>
              </a:solidFill>
              <a:latin typeface="Cambria"/>
              <a:ea typeface="Cambria"/>
              <a:cs typeface="Cambria"/>
              <a:sym typeface="Cambria"/>
            </a:endParaRPr>
          </a:p>
        </p:txBody>
      </p:sp>
      <p:pic>
        <p:nvPicPr>
          <p:cNvPr id="264" name="Google Shape;264;p35"/>
          <p:cNvPicPr preferRelativeResize="0"/>
          <p:nvPr/>
        </p:nvPicPr>
        <p:blipFill rotWithShape="1">
          <a:blip r:embed="rId3">
            <a:alphaModFix/>
          </a:blip>
          <a:srcRect/>
          <a:stretch/>
        </p:blipFill>
        <p:spPr>
          <a:xfrm>
            <a:off x="3159412" y="2036902"/>
            <a:ext cx="2800350" cy="1028700"/>
          </a:xfrm>
          <a:prstGeom prst="rect">
            <a:avLst/>
          </a:prstGeom>
          <a:noFill/>
          <a:ln>
            <a:noFill/>
          </a:ln>
        </p:spPr>
      </p:pic>
      <p:pic>
        <p:nvPicPr>
          <p:cNvPr id="265" name="Google Shape;265;p35"/>
          <p:cNvPicPr preferRelativeResize="0"/>
          <p:nvPr/>
        </p:nvPicPr>
        <p:blipFill rotWithShape="1">
          <a:blip r:embed="rId4">
            <a:alphaModFix/>
          </a:blip>
          <a:srcRect/>
          <a:stretch/>
        </p:blipFill>
        <p:spPr>
          <a:xfrm>
            <a:off x="2854642" y="3861117"/>
            <a:ext cx="3800475" cy="1228725"/>
          </a:xfrm>
          <a:prstGeom prst="rect">
            <a:avLst/>
          </a:prstGeom>
          <a:noFill/>
          <a:ln>
            <a:noFill/>
          </a:ln>
        </p:spPr>
      </p:pic>
      <p:sp>
        <p:nvSpPr>
          <p:cNvPr id="8" name="Date Placeholder 7"/>
          <p:cNvSpPr>
            <a:spLocks noGrp="1"/>
          </p:cNvSpPr>
          <p:nvPr>
            <p:ph type="dt" idx="10"/>
          </p:nvPr>
        </p:nvSpPr>
        <p:spPr/>
        <p:txBody>
          <a:bodyPr/>
          <a:lstStyle/>
          <a:p>
            <a:fld id="{23388826-8250-476E-ACA7-C7C13D00755F}" type="datetime1">
              <a:rPr lang="en-US" smtClean="0"/>
              <a:pPr/>
              <a:t>4/1/2022</a:t>
            </a:fld>
            <a:endParaRPr lang="en-US"/>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6"/>
          <p:cNvSpPr txBox="1">
            <a:spLocks noGrp="1"/>
          </p:cNvSpPr>
          <p:nvPr>
            <p:ph type="body" idx="1"/>
          </p:nvPr>
        </p:nvSpPr>
        <p:spPr>
          <a:xfrm>
            <a:off x="685800" y="762000"/>
            <a:ext cx="10067638" cy="544544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5F5F6F"/>
              </a:buClr>
              <a:buSzPts val="1800"/>
              <a:buFont typeface="Cambria"/>
              <a:buAutoNum type="arabicPeriod" startAt="3"/>
            </a:pPr>
            <a:r>
              <a:rPr lang="en-US" sz="1800" b="1" dirty="0">
                <a:solidFill>
                  <a:schemeClr val="tx1"/>
                </a:solidFill>
                <a:latin typeface="Cambria"/>
                <a:ea typeface="Cambria"/>
                <a:cs typeface="Cambria"/>
                <a:sym typeface="Cambria"/>
              </a:rPr>
              <a:t>Induction Step</a:t>
            </a:r>
            <a:r>
              <a:rPr lang="en-US" sz="1800" dirty="0">
                <a:solidFill>
                  <a:schemeClr val="tx1"/>
                </a:solidFill>
                <a:latin typeface="Cambria"/>
                <a:ea typeface="Cambria"/>
                <a:cs typeface="Cambria"/>
                <a:sym typeface="Cambria"/>
              </a:rPr>
              <a:t>: In this step we need to prove that if the formula applies to S(n), it also applies to S(n+1) as follows:</a:t>
            </a:r>
            <a:endParaRPr>
              <a:solidFill>
                <a:schemeClr val="tx1"/>
              </a:solidFill>
            </a:endParaRPr>
          </a:p>
          <a:p>
            <a:pPr marL="0" lvl="0" indent="0" algn="l" rtl="0">
              <a:lnSpc>
                <a:spcPct val="90000"/>
              </a:lnSpc>
              <a:spcBef>
                <a:spcPts val="600"/>
              </a:spcBef>
              <a:spcAft>
                <a:spcPts val="0"/>
              </a:spcAft>
              <a:buClr>
                <a:schemeClr val="dk1"/>
              </a:buClr>
              <a:buSzPts val="1800"/>
              <a:buNone/>
            </a:pP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rgbClr val="5F5F6F"/>
              </a:buClr>
              <a:buSzPts val="1800"/>
              <a:buNone/>
            </a:pPr>
            <a:r>
              <a:rPr lang="en-US" sz="1800" dirty="0">
                <a:solidFill>
                  <a:schemeClr val="tx1"/>
                </a:solidFill>
                <a:latin typeface="Cambria"/>
                <a:ea typeface="Cambria"/>
                <a:cs typeface="Cambria"/>
                <a:sym typeface="Cambria"/>
              </a:rPr>
              <a:t>This is known as an </a:t>
            </a:r>
            <a:r>
              <a:rPr lang="en-US" sz="1800" b="1" dirty="0">
                <a:solidFill>
                  <a:schemeClr val="tx1"/>
                </a:solidFill>
                <a:latin typeface="Cambria"/>
                <a:ea typeface="Cambria"/>
                <a:cs typeface="Cambria"/>
                <a:sym typeface="Cambria"/>
              </a:rPr>
              <a:t>implication</a:t>
            </a:r>
            <a:r>
              <a:rPr lang="en-US" sz="1800" dirty="0">
                <a:solidFill>
                  <a:schemeClr val="tx1"/>
                </a:solidFill>
                <a:latin typeface="Cambria"/>
                <a:ea typeface="Cambria"/>
                <a:cs typeface="Cambria"/>
                <a:sym typeface="Cambria"/>
              </a:rPr>
              <a:t> (a=&gt;b), which just means that we have to prove b is correct providing we know a is correct.</a:t>
            </a: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solidFill>
                <a:schemeClr val="tx1"/>
              </a:solidFill>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600"/>
              </a:spcBef>
              <a:spcAft>
                <a:spcPts val="0"/>
              </a:spcAft>
              <a:buClr>
                <a:schemeClr val="dk1"/>
              </a:buClr>
              <a:buSzPts val="1800"/>
              <a:buNone/>
            </a:pPr>
            <a:r>
              <a:rPr lang="en-US" sz="1800" dirty="0">
                <a:latin typeface="Cambria"/>
                <a:ea typeface="Cambria"/>
                <a:cs typeface="Cambria"/>
                <a:sym typeface="Cambria"/>
              </a:rPr>
              <a:t>Note that </a:t>
            </a:r>
            <a:r>
              <a:rPr lang="en-US" sz="1800" dirty="0">
                <a:solidFill>
                  <a:srgbClr val="C7254E"/>
                </a:solidFill>
                <a:latin typeface="Cambria"/>
                <a:ea typeface="Cambria"/>
                <a:cs typeface="Cambria"/>
                <a:sym typeface="Cambria"/>
              </a:rPr>
              <a:t>S(n+1) = S(n) + (n+1)</a:t>
            </a:r>
            <a:r>
              <a:rPr lang="en-US" sz="1800" dirty="0">
                <a:latin typeface="Cambria"/>
                <a:ea typeface="Cambria"/>
                <a:cs typeface="Cambria"/>
                <a:sym typeface="Cambria"/>
              </a:rPr>
              <a:t> just means we are recursively calculating the sum.</a:t>
            </a:r>
            <a:endParaRPr/>
          </a:p>
          <a:p>
            <a:pPr marL="0" lvl="0" indent="0" algn="l" rtl="0">
              <a:lnSpc>
                <a:spcPct val="90000"/>
              </a:lnSpc>
              <a:spcBef>
                <a:spcPts val="600"/>
              </a:spcBef>
              <a:spcAft>
                <a:spcPts val="0"/>
              </a:spcAft>
              <a:buClr>
                <a:schemeClr val="dk1"/>
              </a:buClr>
              <a:buSzPts val="1800"/>
              <a:buNone/>
            </a:pPr>
            <a:r>
              <a:rPr lang="en-US" sz="1800" dirty="0">
                <a:latin typeface="Cambria"/>
                <a:ea typeface="Cambria"/>
                <a:cs typeface="Cambria"/>
                <a:sym typeface="Cambria"/>
              </a:rPr>
              <a:t>Example with literals:</a:t>
            </a:r>
            <a:endParaRPr/>
          </a:p>
          <a:p>
            <a:pPr marL="0" lvl="0" indent="0" algn="l" rtl="0">
              <a:lnSpc>
                <a:spcPct val="90000"/>
              </a:lnSpc>
              <a:spcBef>
                <a:spcPts val="600"/>
              </a:spcBef>
              <a:spcAft>
                <a:spcPts val="0"/>
              </a:spcAft>
              <a:buClr>
                <a:schemeClr val="dk1"/>
              </a:buClr>
              <a:buSzPts val="1800"/>
              <a:buNone/>
            </a:pPr>
            <a:br>
              <a:rPr lang="en-US" sz="1800" dirty="0">
                <a:latin typeface="Cambria"/>
                <a:ea typeface="Cambria"/>
                <a:cs typeface="Cambria"/>
                <a:sym typeface="Cambria"/>
              </a:rPr>
            </a:br>
            <a:r>
              <a:rPr lang="en-US" sz="1800" dirty="0">
                <a:solidFill>
                  <a:srgbClr val="C7254E"/>
                </a:solidFill>
                <a:latin typeface="Cambria"/>
                <a:ea typeface="Cambria"/>
                <a:cs typeface="Cambria"/>
                <a:sym typeface="Cambria"/>
              </a:rPr>
              <a:t>S(3) = S(2) + 3= S(1) + 2 + 3 = 1 + 2 + 3 = 6  Hence proved</a:t>
            </a:r>
            <a:endParaRPr sz="1800">
              <a:solidFill>
                <a:srgbClr val="C7254E"/>
              </a:solidFill>
              <a:latin typeface="Cambria"/>
              <a:ea typeface="Cambria"/>
              <a:cs typeface="Cambria"/>
              <a:sym typeface="Cambria"/>
            </a:endParaRPr>
          </a:p>
        </p:txBody>
      </p:sp>
      <p:sp>
        <p:nvSpPr>
          <p:cNvPr id="271" name="Google Shape;271;p36"/>
          <p:cNvSpPr txBox="1">
            <a:spLocks noGrp="1"/>
          </p:cNvSpPr>
          <p:nvPr>
            <p:ph type="sldNum" idx="12"/>
          </p:nvPr>
        </p:nvSpPr>
        <p:spPr>
          <a:xfrm>
            <a:off x="8573654" y="5599227"/>
            <a:ext cx="2743200" cy="38131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a:latin typeface="Cambria"/>
                <a:ea typeface="Cambria"/>
                <a:cs typeface="Cambria"/>
                <a:sym typeface="Cambria"/>
              </a:rPr>
              <a:pPr marL="0" lvl="0" indent="0" algn="r" rtl="0">
                <a:spcBef>
                  <a:spcPts val="0"/>
                </a:spcBef>
                <a:spcAft>
                  <a:spcPts val="0"/>
                </a:spcAft>
                <a:buNone/>
              </a:pPr>
              <a:t>31</a:t>
            </a:fld>
            <a:endParaRPr sz="2400">
              <a:latin typeface="Cambria"/>
              <a:ea typeface="Cambria"/>
              <a:cs typeface="Cambria"/>
              <a:sym typeface="Cambria"/>
            </a:endParaRPr>
          </a:p>
        </p:txBody>
      </p:sp>
      <p:pic>
        <p:nvPicPr>
          <p:cNvPr id="272" name="Google Shape;272;p36"/>
          <p:cNvPicPr preferRelativeResize="0"/>
          <p:nvPr/>
        </p:nvPicPr>
        <p:blipFill rotWithShape="1">
          <a:blip r:embed="rId3">
            <a:alphaModFix/>
          </a:blip>
          <a:srcRect/>
          <a:stretch/>
        </p:blipFill>
        <p:spPr>
          <a:xfrm>
            <a:off x="1793151" y="1299222"/>
            <a:ext cx="6972300" cy="1054428"/>
          </a:xfrm>
          <a:prstGeom prst="rect">
            <a:avLst/>
          </a:prstGeom>
          <a:noFill/>
          <a:ln>
            <a:noFill/>
          </a:ln>
        </p:spPr>
      </p:pic>
      <p:pic>
        <p:nvPicPr>
          <p:cNvPr id="273" name="Google Shape;273;p36"/>
          <p:cNvPicPr preferRelativeResize="0"/>
          <p:nvPr/>
        </p:nvPicPr>
        <p:blipFill rotWithShape="1">
          <a:blip r:embed="rId4">
            <a:alphaModFix/>
          </a:blip>
          <a:srcRect/>
          <a:stretch/>
        </p:blipFill>
        <p:spPr>
          <a:xfrm>
            <a:off x="1236807" y="3271505"/>
            <a:ext cx="8896350" cy="1796371"/>
          </a:xfrm>
          <a:prstGeom prst="rect">
            <a:avLst/>
          </a:prstGeom>
          <a:noFill/>
          <a:ln>
            <a:noFill/>
          </a:ln>
        </p:spPr>
      </p:pic>
      <p:sp>
        <p:nvSpPr>
          <p:cNvPr id="7" name="Date Placeholder 6"/>
          <p:cNvSpPr>
            <a:spLocks noGrp="1"/>
          </p:cNvSpPr>
          <p:nvPr>
            <p:ph type="dt" idx="10"/>
          </p:nvPr>
        </p:nvSpPr>
        <p:spPr/>
        <p:txBody>
          <a:bodyPr/>
          <a:lstStyle/>
          <a:p>
            <a:fld id="{3B094169-E52D-42AB-A23A-4A9DD6DF2575}" type="datetime1">
              <a:rPr lang="en-US" smtClean="0"/>
              <a:pPr/>
              <a:t>4/1/2022</a:t>
            </a:fld>
            <a:endParaRPr lang="en-US"/>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967509" y="2739149"/>
            <a:ext cx="10515600" cy="6898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3600"/>
              <a:buFont typeface="Cambria"/>
              <a:buNone/>
            </a:pPr>
            <a:r>
              <a:rPr lang="en-US" sz="3600" b="1" dirty="0">
                <a:solidFill>
                  <a:schemeClr val="accent1"/>
                </a:solidFill>
              </a:rPr>
              <a:t>Home Assignment</a:t>
            </a:r>
            <a:endParaRPr sz="3600" b="1">
              <a:solidFill>
                <a:schemeClr val="accent1"/>
              </a:solidFill>
            </a:endParaRPr>
          </a:p>
        </p:txBody>
      </p:sp>
      <p:pic>
        <p:nvPicPr>
          <p:cNvPr id="279" name="Google Shape;279;p37"/>
          <p:cNvPicPr preferRelativeResize="0">
            <a:picLocks noGrp="1"/>
          </p:cNvPicPr>
          <p:nvPr>
            <p:ph type="body" idx="1"/>
          </p:nvPr>
        </p:nvPicPr>
        <p:blipFill rotWithShape="1">
          <a:blip r:embed="rId3">
            <a:alphaModFix/>
          </a:blip>
          <a:srcRect/>
          <a:stretch/>
        </p:blipFill>
        <p:spPr>
          <a:xfrm>
            <a:off x="1089891" y="3429000"/>
            <a:ext cx="6453909" cy="1976005"/>
          </a:xfrm>
          <a:prstGeom prst="rect">
            <a:avLst/>
          </a:prstGeom>
          <a:noFill/>
          <a:ln>
            <a:noFill/>
          </a:ln>
        </p:spPr>
      </p:pic>
      <p:sp>
        <p:nvSpPr>
          <p:cNvPr id="280" name="Google Shape;28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a:p>
        </p:txBody>
      </p:sp>
      <p:sp>
        <p:nvSpPr>
          <p:cNvPr id="281" name="Google Shape;281;p37"/>
          <p:cNvSpPr txBox="1"/>
          <p:nvPr/>
        </p:nvSpPr>
        <p:spPr>
          <a:xfrm>
            <a:off x="1089891" y="849745"/>
            <a:ext cx="9864436"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latin typeface="Cambria"/>
                <a:ea typeface="Cambria"/>
                <a:cs typeface="Cambria"/>
                <a:sym typeface="Cambria"/>
              </a:rPr>
              <a:t>Summary:</a:t>
            </a:r>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US" sz="1800">
                <a:solidFill>
                  <a:schemeClr val="dk1"/>
                </a:solidFill>
                <a:latin typeface="Cambria"/>
                <a:ea typeface="Cambria"/>
                <a:cs typeface="Cambria"/>
                <a:sym typeface="Cambria"/>
              </a:rPr>
              <a:t>For every algorithm proof of correctness is very important to show that the program is correct  in all cases.</a:t>
            </a:r>
            <a:endParaRPr sz="1800">
              <a:solidFill>
                <a:schemeClr val="dk1"/>
              </a:solidFill>
              <a:latin typeface="Cambria"/>
              <a:ea typeface="Cambria"/>
              <a:cs typeface="Cambria"/>
              <a:sym typeface="Cambria"/>
            </a:endParaRPr>
          </a:p>
        </p:txBody>
      </p:sp>
      <p:sp>
        <p:nvSpPr>
          <p:cNvPr id="7" name="Date Placeholder 6"/>
          <p:cNvSpPr>
            <a:spLocks noGrp="1"/>
          </p:cNvSpPr>
          <p:nvPr>
            <p:ph type="dt" idx="10"/>
          </p:nvPr>
        </p:nvSpPr>
        <p:spPr/>
        <p:txBody>
          <a:bodyPr/>
          <a:lstStyle/>
          <a:p>
            <a:fld id="{0964ECAC-5CB0-40B6-A5D2-B47AC1AA42AD}" type="datetime1">
              <a:rPr lang="en-US" smtClean="0"/>
              <a:pPr/>
              <a:t>4/1/2022</a:t>
            </a:fld>
            <a:endParaRPr lang="en-US"/>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DBDFEE-B471-4A4D-A26C-B68A1FFFAACF}"/>
              </a:ext>
            </a:extLst>
          </p:cNvPr>
          <p:cNvPicPr>
            <a:picLocks noChangeAspect="1"/>
          </p:cNvPicPr>
          <p:nvPr/>
        </p:nvPicPr>
        <p:blipFill>
          <a:blip r:embed="rId2"/>
          <a:stretch>
            <a:fillRect/>
          </a:stretch>
        </p:blipFill>
        <p:spPr>
          <a:xfrm>
            <a:off x="2209800" y="304800"/>
            <a:ext cx="7162800" cy="2286000"/>
          </a:xfrm>
          <a:prstGeom prst="rect">
            <a:avLst/>
          </a:prstGeom>
        </p:spPr>
      </p:pic>
      <p:pic>
        <p:nvPicPr>
          <p:cNvPr id="5" name="Picture 4">
            <a:extLst>
              <a:ext uri="{FF2B5EF4-FFF2-40B4-BE49-F238E27FC236}">
                <a16:creationId xmlns:a16="http://schemas.microsoft.com/office/drawing/2014/main" id="{53150C33-4D71-4598-9A99-A15C5FA09753}"/>
              </a:ext>
            </a:extLst>
          </p:cNvPr>
          <p:cNvPicPr>
            <a:picLocks noChangeAspect="1"/>
          </p:cNvPicPr>
          <p:nvPr/>
        </p:nvPicPr>
        <p:blipFill>
          <a:blip r:embed="rId3"/>
          <a:stretch>
            <a:fillRect/>
          </a:stretch>
        </p:blipFill>
        <p:spPr>
          <a:xfrm>
            <a:off x="1371600" y="1905000"/>
            <a:ext cx="8885903" cy="4876800"/>
          </a:xfrm>
          <a:prstGeom prst="rect">
            <a:avLst/>
          </a:prstGeom>
        </p:spPr>
      </p:pic>
    </p:spTree>
    <p:extLst>
      <p:ext uri="{BB962C8B-B14F-4D97-AF65-F5344CB8AC3E}">
        <p14:creationId xmlns:p14="http://schemas.microsoft.com/office/powerpoint/2010/main" val="2420077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B92CA-50C1-48D4-BC98-21C64081F4DD}"/>
              </a:ext>
            </a:extLst>
          </p:cNvPr>
          <p:cNvPicPr>
            <a:picLocks noChangeAspect="1"/>
          </p:cNvPicPr>
          <p:nvPr/>
        </p:nvPicPr>
        <p:blipFill>
          <a:blip r:embed="rId2"/>
          <a:stretch>
            <a:fillRect/>
          </a:stretch>
        </p:blipFill>
        <p:spPr>
          <a:xfrm>
            <a:off x="1981200" y="1219200"/>
            <a:ext cx="8349322" cy="4190999"/>
          </a:xfrm>
          <a:prstGeom prst="rect">
            <a:avLst/>
          </a:prstGeom>
        </p:spPr>
      </p:pic>
      <p:sp>
        <p:nvSpPr>
          <p:cNvPr id="2" name="TextBox 1">
            <a:extLst>
              <a:ext uri="{FF2B5EF4-FFF2-40B4-BE49-F238E27FC236}">
                <a16:creationId xmlns:a16="http://schemas.microsoft.com/office/drawing/2014/main" id="{EC0097F4-5BA1-4177-94C3-17C3E2ED8B58}"/>
              </a:ext>
            </a:extLst>
          </p:cNvPr>
          <p:cNvSpPr txBox="1"/>
          <p:nvPr/>
        </p:nvSpPr>
        <p:spPr>
          <a:xfrm>
            <a:off x="914400" y="533400"/>
            <a:ext cx="3733800" cy="369332"/>
          </a:xfrm>
          <a:prstGeom prst="rect">
            <a:avLst/>
          </a:prstGeom>
          <a:noFill/>
        </p:spPr>
        <p:txBody>
          <a:bodyPr wrap="square" rtlCol="0">
            <a:spAutoFit/>
          </a:bodyPr>
          <a:lstStyle/>
          <a:p>
            <a:r>
              <a:rPr lang="en-US" dirty="0"/>
              <a:t>Conjecture : inferring</a:t>
            </a:r>
            <a:endParaRPr lang="en-IN" dirty="0"/>
          </a:p>
        </p:txBody>
      </p:sp>
    </p:spTree>
    <p:extLst>
      <p:ext uri="{BB962C8B-B14F-4D97-AF65-F5344CB8AC3E}">
        <p14:creationId xmlns:p14="http://schemas.microsoft.com/office/powerpoint/2010/main" val="1324029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726DE9-9461-49D1-A66D-21128283080F}"/>
              </a:ext>
            </a:extLst>
          </p:cNvPr>
          <p:cNvPicPr>
            <a:picLocks noChangeAspect="1"/>
          </p:cNvPicPr>
          <p:nvPr/>
        </p:nvPicPr>
        <p:blipFill>
          <a:blip r:embed="rId2"/>
          <a:stretch>
            <a:fillRect/>
          </a:stretch>
        </p:blipFill>
        <p:spPr>
          <a:xfrm>
            <a:off x="1524000" y="685800"/>
            <a:ext cx="8991600" cy="5475290"/>
          </a:xfrm>
          <a:prstGeom prst="rect">
            <a:avLst/>
          </a:prstGeom>
        </p:spPr>
      </p:pic>
    </p:spTree>
    <p:extLst>
      <p:ext uri="{BB962C8B-B14F-4D97-AF65-F5344CB8AC3E}">
        <p14:creationId xmlns:p14="http://schemas.microsoft.com/office/powerpoint/2010/main" val="4236917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8AE205-0409-41FA-A0B2-36B871D06FE8}"/>
              </a:ext>
            </a:extLst>
          </p:cNvPr>
          <p:cNvPicPr>
            <a:picLocks noChangeAspect="1"/>
          </p:cNvPicPr>
          <p:nvPr/>
        </p:nvPicPr>
        <p:blipFill>
          <a:blip r:embed="rId2"/>
          <a:stretch>
            <a:fillRect/>
          </a:stretch>
        </p:blipFill>
        <p:spPr>
          <a:xfrm>
            <a:off x="1752600" y="685800"/>
            <a:ext cx="9220200" cy="5691025"/>
          </a:xfrm>
          <a:prstGeom prst="rect">
            <a:avLst/>
          </a:prstGeom>
        </p:spPr>
      </p:pic>
    </p:spTree>
    <p:extLst>
      <p:ext uri="{BB962C8B-B14F-4D97-AF65-F5344CB8AC3E}">
        <p14:creationId xmlns:p14="http://schemas.microsoft.com/office/powerpoint/2010/main" val="3822908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953963-E72F-458B-BFC5-2F83A0DDD19B}"/>
              </a:ext>
            </a:extLst>
          </p:cNvPr>
          <p:cNvPicPr>
            <a:picLocks noChangeAspect="1"/>
          </p:cNvPicPr>
          <p:nvPr/>
        </p:nvPicPr>
        <p:blipFill>
          <a:blip r:embed="rId2"/>
          <a:stretch>
            <a:fillRect/>
          </a:stretch>
        </p:blipFill>
        <p:spPr>
          <a:xfrm>
            <a:off x="1371600" y="762000"/>
            <a:ext cx="8915400" cy="4876800"/>
          </a:xfrm>
          <a:prstGeom prst="rect">
            <a:avLst/>
          </a:prstGeom>
        </p:spPr>
      </p:pic>
    </p:spTree>
    <p:extLst>
      <p:ext uri="{BB962C8B-B14F-4D97-AF65-F5344CB8AC3E}">
        <p14:creationId xmlns:p14="http://schemas.microsoft.com/office/powerpoint/2010/main" val="1483621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07B00-15BF-4A5D-8D02-1342DC2F5B43}"/>
              </a:ext>
            </a:extLst>
          </p:cNvPr>
          <p:cNvPicPr>
            <a:picLocks noChangeAspect="1"/>
          </p:cNvPicPr>
          <p:nvPr/>
        </p:nvPicPr>
        <p:blipFill>
          <a:blip r:embed="rId2"/>
          <a:stretch>
            <a:fillRect/>
          </a:stretch>
        </p:blipFill>
        <p:spPr>
          <a:xfrm>
            <a:off x="685800" y="533400"/>
            <a:ext cx="10572750" cy="5562600"/>
          </a:xfrm>
          <a:prstGeom prst="rect">
            <a:avLst/>
          </a:prstGeom>
        </p:spPr>
      </p:pic>
    </p:spTree>
    <p:extLst>
      <p:ext uri="{BB962C8B-B14F-4D97-AF65-F5344CB8AC3E}">
        <p14:creationId xmlns:p14="http://schemas.microsoft.com/office/powerpoint/2010/main" val="1249641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6DC21-7F0C-4738-BE55-E67143EAC7B7}"/>
              </a:ext>
            </a:extLst>
          </p:cNvPr>
          <p:cNvPicPr>
            <a:picLocks noChangeAspect="1"/>
          </p:cNvPicPr>
          <p:nvPr/>
        </p:nvPicPr>
        <p:blipFill>
          <a:blip r:embed="rId2"/>
          <a:stretch>
            <a:fillRect/>
          </a:stretch>
        </p:blipFill>
        <p:spPr>
          <a:xfrm>
            <a:off x="1037519" y="1066800"/>
            <a:ext cx="10116962" cy="4876800"/>
          </a:xfrm>
          <a:prstGeom prst="rect">
            <a:avLst/>
          </a:prstGeom>
        </p:spPr>
      </p:pic>
      <p:sp>
        <p:nvSpPr>
          <p:cNvPr id="3" name="TextBox 2">
            <a:extLst>
              <a:ext uri="{FF2B5EF4-FFF2-40B4-BE49-F238E27FC236}">
                <a16:creationId xmlns:a16="http://schemas.microsoft.com/office/drawing/2014/main" id="{A60676C8-5E47-42FB-825E-41F622DF430E}"/>
              </a:ext>
            </a:extLst>
          </p:cNvPr>
          <p:cNvSpPr txBox="1"/>
          <p:nvPr/>
        </p:nvSpPr>
        <p:spPr>
          <a:xfrm>
            <a:off x="914400" y="533400"/>
            <a:ext cx="3733800" cy="954107"/>
          </a:xfrm>
          <a:prstGeom prst="rect">
            <a:avLst/>
          </a:prstGeom>
          <a:noFill/>
        </p:spPr>
        <p:txBody>
          <a:bodyPr wrap="square" rtlCol="0">
            <a:spAutoFit/>
          </a:bodyPr>
          <a:lstStyle/>
          <a:p>
            <a:r>
              <a:rPr lang="en-US" sz="2800" b="1" dirty="0"/>
              <a:t>Proof by Case method</a:t>
            </a:r>
            <a:endParaRPr lang="en-IN" sz="2800" b="1" dirty="0"/>
          </a:p>
        </p:txBody>
      </p:sp>
    </p:spTree>
    <p:extLst>
      <p:ext uri="{BB962C8B-B14F-4D97-AF65-F5344CB8AC3E}">
        <p14:creationId xmlns:p14="http://schemas.microsoft.com/office/powerpoint/2010/main" val="180620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body" idx="1"/>
          </p:nvPr>
        </p:nvSpPr>
        <p:spPr>
          <a:xfrm>
            <a:off x="690418" y="680315"/>
            <a:ext cx="10515600" cy="5676035"/>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accent1"/>
              </a:buClr>
              <a:buSzPts val="3150"/>
              <a:buNone/>
            </a:pPr>
            <a:r>
              <a:rPr lang="en-US" sz="3150" b="1" dirty="0">
                <a:solidFill>
                  <a:schemeClr val="accent1"/>
                </a:solidFill>
              </a:rPr>
              <a:t>Motivation</a:t>
            </a:r>
            <a:r>
              <a:rPr lang="en-US" sz="2660" b="1" dirty="0">
                <a:solidFill>
                  <a:schemeClr val="accent1"/>
                </a:solidFill>
              </a:rPr>
              <a:t>:</a:t>
            </a:r>
            <a:endParaRPr/>
          </a:p>
          <a:p>
            <a:pPr marL="228600" lvl="0" indent="-228600" algn="l" rtl="0">
              <a:lnSpc>
                <a:spcPct val="100000"/>
              </a:lnSpc>
              <a:spcBef>
                <a:spcPts val="1000"/>
              </a:spcBef>
              <a:spcAft>
                <a:spcPts val="0"/>
              </a:spcAft>
              <a:buClr>
                <a:schemeClr val="dk1"/>
              </a:buClr>
              <a:buSzPts val="1960"/>
              <a:buChar char="•"/>
            </a:pPr>
            <a:r>
              <a:rPr lang="en-US" sz="1960" dirty="0"/>
              <a:t>Whether any way to write an algorithm for the above problem which takes less time than previously mentioned (Yes/No)</a:t>
            </a:r>
            <a:endParaRPr/>
          </a:p>
          <a:p>
            <a:pPr marL="0" lvl="0" indent="0" algn="l" rtl="0">
              <a:lnSpc>
                <a:spcPct val="70000"/>
              </a:lnSpc>
              <a:spcBef>
                <a:spcPts val="1000"/>
              </a:spcBef>
              <a:spcAft>
                <a:spcPts val="0"/>
              </a:spcAft>
              <a:buClr>
                <a:schemeClr val="dk1"/>
              </a:buClr>
              <a:buSzPts val="1960"/>
              <a:buNone/>
            </a:pPr>
            <a:r>
              <a:rPr lang="en-US" sz="1960" dirty="0"/>
              <a:t>                       </a:t>
            </a:r>
            <a:r>
              <a:rPr lang="en-US" sz="1960" b="1" dirty="0"/>
              <a:t>Yes </a:t>
            </a:r>
          </a:p>
          <a:p>
            <a:pPr marL="228600" lvl="0" indent="-228600">
              <a:lnSpc>
                <a:spcPct val="100000"/>
              </a:lnSpc>
              <a:spcBef>
                <a:spcPts val="0"/>
              </a:spcBef>
              <a:buSzPts val="1960"/>
            </a:pPr>
            <a:r>
              <a:rPr lang="en-US" sz="1960" dirty="0"/>
              <a:t>Now take example 1, finding common entries . Assume array B is arranged in increasing order ? Can I get a better algorithm. (yes / no)</a:t>
            </a:r>
            <a:endParaRPr lang="en-US" dirty="0"/>
          </a:p>
          <a:p>
            <a:pPr marL="457200" lvl="1" indent="0">
              <a:lnSpc>
                <a:spcPct val="100000"/>
              </a:lnSpc>
              <a:buSzPts val="1820"/>
              <a:buNone/>
            </a:pPr>
            <a:r>
              <a:rPr lang="en-US" sz="1820" b="1" dirty="0"/>
              <a:t>Yes</a:t>
            </a:r>
            <a:endParaRPr lang="en-US" dirty="0"/>
          </a:p>
          <a:p>
            <a:pPr marL="228600" lvl="0" indent="-228600">
              <a:lnSpc>
                <a:spcPct val="100000"/>
              </a:lnSpc>
              <a:buSzPts val="1960"/>
            </a:pPr>
            <a:r>
              <a:rPr lang="en-US" sz="1960" dirty="0"/>
              <a:t>If the example 2 concept (binary search) is used here. Then algorithm will be</a:t>
            </a:r>
            <a:endParaRPr lang="en-US" dirty="0"/>
          </a:p>
          <a:p>
            <a:pPr marL="1371600" lvl="3" indent="0">
              <a:lnSpc>
                <a:spcPct val="100000"/>
              </a:lnSpc>
              <a:buSzPts val="1260"/>
              <a:buNone/>
            </a:pPr>
            <a:r>
              <a:rPr lang="en-US" sz="1260" baseline="30000" dirty="0"/>
              <a:t> </a:t>
            </a:r>
            <a:r>
              <a:rPr lang="en-US" sz="1260" dirty="0"/>
              <a:t> </a:t>
            </a:r>
            <a:r>
              <a:rPr lang="en-US" sz="2029" i="1" dirty="0"/>
              <a:t>for </a:t>
            </a:r>
            <a:r>
              <a:rPr lang="en-US" sz="2029" i="1" dirty="0" err="1"/>
              <a:t>i</a:t>
            </a:r>
            <a:r>
              <a:rPr lang="en-US" sz="2029" i="1" dirty="0"/>
              <a:t>=1 to n  </a:t>
            </a:r>
            <a:endParaRPr lang="en-US" dirty="0"/>
          </a:p>
          <a:p>
            <a:pPr marL="1371600" lvl="3" indent="0">
              <a:lnSpc>
                <a:spcPct val="100000"/>
              </a:lnSpc>
              <a:buSzPts val="2029"/>
              <a:buNone/>
            </a:pPr>
            <a:r>
              <a:rPr lang="en-US" sz="2029" i="1" dirty="0"/>
              <a:t>       look for A[</a:t>
            </a:r>
            <a:r>
              <a:rPr lang="en-US" sz="2029" i="1" dirty="0" err="1"/>
              <a:t>i</a:t>
            </a:r>
            <a:r>
              <a:rPr lang="en-US" sz="2029" i="1" dirty="0"/>
              <a:t>] in B  by doing binary search and </a:t>
            </a:r>
          </a:p>
          <a:p>
            <a:pPr marL="1371600" lvl="3" indent="0">
              <a:lnSpc>
                <a:spcPct val="100000"/>
              </a:lnSpc>
              <a:buSzPts val="2029"/>
              <a:buNone/>
            </a:pPr>
            <a:r>
              <a:rPr lang="en-US" sz="2029" i="1" dirty="0"/>
              <a:t>             if found  store in C</a:t>
            </a:r>
            <a:endParaRPr lang="en-US" sz="2029" i="1" baseline="30000" dirty="0"/>
          </a:p>
          <a:p>
            <a:pPr marL="1371600" lvl="3" indent="0">
              <a:lnSpc>
                <a:spcPct val="100000"/>
              </a:lnSpc>
              <a:buSzPts val="2029"/>
              <a:buNone/>
            </a:pPr>
            <a:r>
              <a:rPr lang="en-US" sz="2029" i="1" dirty="0"/>
              <a:t> Output the array C</a:t>
            </a:r>
            <a:endParaRPr lang="en-US" dirty="0"/>
          </a:p>
          <a:p>
            <a:pPr marL="0" lvl="0" indent="0" algn="l" rtl="0">
              <a:lnSpc>
                <a:spcPct val="70000"/>
              </a:lnSpc>
              <a:spcBef>
                <a:spcPts val="1000"/>
              </a:spcBef>
              <a:spcAft>
                <a:spcPts val="0"/>
              </a:spcAft>
              <a:buClr>
                <a:schemeClr val="dk1"/>
              </a:buClr>
              <a:buSzPts val="1960"/>
              <a:buNone/>
            </a:pPr>
            <a:endParaRPr/>
          </a:p>
          <a:p>
            <a:pPr marL="0" lvl="0" indent="0" algn="l" rtl="0">
              <a:lnSpc>
                <a:spcPct val="70000"/>
              </a:lnSpc>
              <a:spcBef>
                <a:spcPts val="1000"/>
              </a:spcBef>
              <a:spcAft>
                <a:spcPts val="0"/>
              </a:spcAft>
              <a:buClr>
                <a:schemeClr val="dk1"/>
              </a:buClr>
              <a:buSzPts val="1960"/>
              <a:buNone/>
            </a:pPr>
            <a:endParaRPr sz="1960"/>
          </a:p>
          <a:p>
            <a:pPr marL="0" lvl="0" indent="0" algn="l" rtl="0">
              <a:lnSpc>
                <a:spcPct val="70000"/>
              </a:lnSpc>
              <a:spcBef>
                <a:spcPts val="1000"/>
              </a:spcBef>
              <a:spcAft>
                <a:spcPts val="0"/>
              </a:spcAft>
              <a:buClr>
                <a:schemeClr val="dk1"/>
              </a:buClr>
              <a:buSzPts val="1960"/>
              <a:buNone/>
            </a:pPr>
            <a:endParaRPr/>
          </a:p>
          <a:p>
            <a:pPr marL="0" lvl="0" indent="0" algn="l" rtl="0">
              <a:lnSpc>
                <a:spcPct val="70000"/>
              </a:lnSpc>
              <a:spcBef>
                <a:spcPts val="1000"/>
              </a:spcBef>
              <a:spcAft>
                <a:spcPts val="0"/>
              </a:spcAft>
              <a:buClr>
                <a:schemeClr val="dk1"/>
              </a:buClr>
              <a:buSzPts val="1960"/>
              <a:buNone/>
            </a:pPr>
            <a:endParaRPr sz="1960"/>
          </a:p>
          <a:p>
            <a:pPr marL="0" lvl="0" indent="0" algn="l" rtl="0">
              <a:lnSpc>
                <a:spcPct val="70000"/>
              </a:lnSpc>
              <a:spcBef>
                <a:spcPts val="1000"/>
              </a:spcBef>
              <a:spcAft>
                <a:spcPts val="0"/>
              </a:spcAft>
              <a:buClr>
                <a:schemeClr val="dk1"/>
              </a:buClr>
              <a:buSzPts val="1960"/>
              <a:buNone/>
            </a:pPr>
            <a:endParaRPr sz="1960" baseline="30000"/>
          </a:p>
          <a:p>
            <a:pPr marL="0" lvl="0" indent="0" algn="l" rtl="0">
              <a:lnSpc>
                <a:spcPct val="70000"/>
              </a:lnSpc>
              <a:spcBef>
                <a:spcPts val="1000"/>
              </a:spcBef>
              <a:spcAft>
                <a:spcPts val="0"/>
              </a:spcAft>
              <a:buClr>
                <a:schemeClr val="dk1"/>
              </a:buClr>
              <a:buSzPts val="1960"/>
              <a:buNone/>
            </a:pPr>
            <a:endParaRPr sz="1960"/>
          </a:p>
          <a:p>
            <a:pPr marL="228600" lvl="0" indent="-104140" algn="l" rtl="0">
              <a:lnSpc>
                <a:spcPct val="70000"/>
              </a:lnSpc>
              <a:spcBef>
                <a:spcPts val="1000"/>
              </a:spcBef>
              <a:spcAft>
                <a:spcPts val="0"/>
              </a:spcAft>
              <a:buClr>
                <a:schemeClr val="dk1"/>
              </a:buClr>
              <a:buSzPts val="1960"/>
              <a:buNone/>
            </a:pPr>
            <a:endParaRPr sz="1960"/>
          </a:p>
        </p:txBody>
      </p:sp>
      <p:sp>
        <p:nvSpPr>
          <p:cNvPr id="111" name="Google Shape;11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
        <p:nvSpPr>
          <p:cNvPr id="5" name="Date Placeholder 4"/>
          <p:cNvSpPr>
            <a:spLocks noGrp="1"/>
          </p:cNvSpPr>
          <p:nvPr>
            <p:ph type="dt" idx="10"/>
          </p:nvPr>
        </p:nvSpPr>
        <p:spPr/>
        <p:txBody>
          <a:bodyPr/>
          <a:lstStyle/>
          <a:p>
            <a:fld id="{C8B1F32C-2A53-4C1C-90FE-BA2B312A7ACA}" type="datetime1">
              <a:rPr lang="en-US" smtClean="0"/>
              <a:pPr/>
              <a:t>4/1/2022</a:t>
            </a:fld>
            <a:endParaRPr lang="en-US"/>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42A40-6910-4987-B6B8-D1BD3C33E83D}"/>
              </a:ext>
            </a:extLst>
          </p:cNvPr>
          <p:cNvPicPr>
            <a:picLocks noChangeAspect="1"/>
          </p:cNvPicPr>
          <p:nvPr/>
        </p:nvPicPr>
        <p:blipFill>
          <a:blip r:embed="rId2"/>
          <a:stretch>
            <a:fillRect/>
          </a:stretch>
        </p:blipFill>
        <p:spPr>
          <a:xfrm>
            <a:off x="990600" y="533399"/>
            <a:ext cx="10210800" cy="5232115"/>
          </a:xfrm>
          <a:prstGeom prst="rect">
            <a:avLst/>
          </a:prstGeom>
        </p:spPr>
      </p:pic>
    </p:spTree>
    <p:extLst>
      <p:ext uri="{BB962C8B-B14F-4D97-AF65-F5344CB8AC3E}">
        <p14:creationId xmlns:p14="http://schemas.microsoft.com/office/powerpoint/2010/main" val="2033086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C8907F-F854-4F51-8E33-77035188A5BC}"/>
              </a:ext>
            </a:extLst>
          </p:cNvPr>
          <p:cNvPicPr>
            <a:picLocks noChangeAspect="1"/>
          </p:cNvPicPr>
          <p:nvPr/>
        </p:nvPicPr>
        <p:blipFill>
          <a:blip r:embed="rId2"/>
          <a:stretch>
            <a:fillRect/>
          </a:stretch>
        </p:blipFill>
        <p:spPr>
          <a:xfrm>
            <a:off x="838200" y="399853"/>
            <a:ext cx="10744200" cy="6058294"/>
          </a:xfrm>
          <a:prstGeom prst="rect">
            <a:avLst/>
          </a:prstGeom>
        </p:spPr>
      </p:pic>
    </p:spTree>
    <p:extLst>
      <p:ext uri="{BB962C8B-B14F-4D97-AF65-F5344CB8AC3E}">
        <p14:creationId xmlns:p14="http://schemas.microsoft.com/office/powerpoint/2010/main" val="128257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F3D36FA-A5FF-47CD-9894-4B252BA078E1}"/>
              </a:ext>
            </a:extLst>
          </p:cNvPr>
          <p:cNvSpPr>
            <a:spLocks noChangeArrowheads="1"/>
          </p:cNvSpPr>
          <p:nvPr/>
        </p:nvSpPr>
        <p:spPr bwMode="auto">
          <a:xfrm>
            <a:off x="304800" y="317214"/>
            <a:ext cx="40126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Proof by chain of IFFs?</a:t>
            </a:r>
            <a:endParaRPr kumimoji="0" lang="en-US" altLang="en-US" sz="3200" b="1" i="0" u="none" strike="noStrike" cap="none" normalizeH="0" baseline="0" dirty="0">
              <a:ln>
                <a:noFill/>
              </a:ln>
              <a:solidFill>
                <a:schemeClr val="tx1"/>
              </a:solidFill>
              <a:effectLst/>
              <a:latin typeface="Arial" panose="020B0604020202020204" pitchFamily="34" charset="0"/>
            </a:endParaRPr>
          </a:p>
        </p:txBody>
      </p:sp>
      <p:pic>
        <p:nvPicPr>
          <p:cNvPr id="1025" name="Picture 13">
            <a:extLst>
              <a:ext uri="{FF2B5EF4-FFF2-40B4-BE49-F238E27FC236}">
                <a16:creationId xmlns:a16="http://schemas.microsoft.com/office/drawing/2014/main" id="{73DA23EA-B6EE-4A5D-AC1C-83B8879AC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27878"/>
            <a:ext cx="9144000" cy="49771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99C23A72-E144-4639-921C-5DED607DCE12}"/>
              </a:ext>
            </a:extLst>
          </p:cNvPr>
          <p:cNvSpPr>
            <a:spLocks noChangeArrowheads="1"/>
          </p:cNvSpPr>
          <p:nvPr/>
        </p:nvSpPr>
        <p:spPr bwMode="auto">
          <a:xfrm>
            <a:off x="685800" y="5051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 name="TextBox 1">
            <a:extLst>
              <a:ext uri="{FF2B5EF4-FFF2-40B4-BE49-F238E27FC236}">
                <a16:creationId xmlns:a16="http://schemas.microsoft.com/office/drawing/2014/main" id="{645FC5B3-1022-40C1-9586-1B94CAC3B2D8}"/>
              </a:ext>
            </a:extLst>
          </p:cNvPr>
          <p:cNvSpPr txBox="1"/>
          <p:nvPr/>
        </p:nvSpPr>
        <p:spPr>
          <a:xfrm>
            <a:off x="4648200" y="304800"/>
            <a:ext cx="3352800" cy="369332"/>
          </a:xfrm>
          <a:prstGeom prst="rect">
            <a:avLst/>
          </a:prstGeom>
          <a:noFill/>
        </p:spPr>
        <p:txBody>
          <a:bodyPr wrap="square" rtlCol="0">
            <a:spAutoFit/>
          </a:bodyPr>
          <a:lstStyle/>
          <a:p>
            <a:r>
              <a:rPr lang="en-US" dirty="0"/>
              <a:t>Assume I didn’t Saving in bank</a:t>
            </a:r>
            <a:endParaRPr lang="en-IN" dirty="0"/>
          </a:p>
        </p:txBody>
      </p:sp>
      <p:pic>
        <p:nvPicPr>
          <p:cNvPr id="6" name="Picture 5">
            <a:extLst>
              <a:ext uri="{FF2B5EF4-FFF2-40B4-BE49-F238E27FC236}">
                <a16:creationId xmlns:a16="http://schemas.microsoft.com/office/drawing/2014/main" id="{F45DD27D-D26D-4E56-AACF-F4984DE97D23}"/>
              </a:ext>
            </a:extLst>
          </p:cNvPr>
          <p:cNvPicPr>
            <a:picLocks noChangeAspect="1"/>
          </p:cNvPicPr>
          <p:nvPr/>
        </p:nvPicPr>
        <p:blipFill>
          <a:blip r:embed="rId3"/>
          <a:stretch>
            <a:fillRect/>
          </a:stretch>
        </p:blipFill>
        <p:spPr>
          <a:xfrm>
            <a:off x="3128751" y="1991714"/>
            <a:ext cx="2281449" cy="304843"/>
          </a:xfrm>
          <a:prstGeom prst="rect">
            <a:avLst/>
          </a:prstGeom>
        </p:spPr>
      </p:pic>
      <p:pic>
        <p:nvPicPr>
          <p:cNvPr id="10" name="Picture 9">
            <a:extLst>
              <a:ext uri="{FF2B5EF4-FFF2-40B4-BE49-F238E27FC236}">
                <a16:creationId xmlns:a16="http://schemas.microsoft.com/office/drawing/2014/main" id="{0DA7B755-D692-4755-A511-9A08D7AF6DDE}"/>
              </a:ext>
            </a:extLst>
          </p:cNvPr>
          <p:cNvPicPr>
            <a:picLocks noChangeAspect="1"/>
          </p:cNvPicPr>
          <p:nvPr/>
        </p:nvPicPr>
        <p:blipFill>
          <a:blip r:embed="rId4"/>
          <a:stretch>
            <a:fillRect/>
          </a:stretch>
        </p:blipFill>
        <p:spPr>
          <a:xfrm>
            <a:off x="3119421" y="5178109"/>
            <a:ext cx="2290780" cy="419158"/>
          </a:xfrm>
          <a:prstGeom prst="rect">
            <a:avLst/>
          </a:prstGeom>
        </p:spPr>
      </p:pic>
    </p:spTree>
    <p:extLst>
      <p:ext uri="{BB962C8B-B14F-4D97-AF65-F5344CB8AC3E}">
        <p14:creationId xmlns:p14="http://schemas.microsoft.com/office/powerpoint/2010/main" val="1004802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9C85B-95E0-4DB3-A9D7-C0E6B2D902E3}"/>
              </a:ext>
            </a:extLst>
          </p:cNvPr>
          <p:cNvPicPr>
            <a:picLocks noChangeAspect="1"/>
          </p:cNvPicPr>
          <p:nvPr/>
        </p:nvPicPr>
        <p:blipFill>
          <a:blip r:embed="rId2"/>
          <a:stretch>
            <a:fillRect/>
          </a:stretch>
        </p:blipFill>
        <p:spPr>
          <a:xfrm>
            <a:off x="495300" y="914400"/>
            <a:ext cx="11201400" cy="5886292"/>
          </a:xfrm>
          <a:prstGeom prst="rect">
            <a:avLst/>
          </a:prstGeom>
        </p:spPr>
      </p:pic>
      <p:sp>
        <p:nvSpPr>
          <p:cNvPr id="5" name="TextBox 4">
            <a:extLst>
              <a:ext uri="{FF2B5EF4-FFF2-40B4-BE49-F238E27FC236}">
                <a16:creationId xmlns:a16="http://schemas.microsoft.com/office/drawing/2014/main" id="{86651E5A-312C-452E-B77E-915E778E33E5}"/>
              </a:ext>
            </a:extLst>
          </p:cNvPr>
          <p:cNvSpPr txBox="1"/>
          <p:nvPr/>
        </p:nvSpPr>
        <p:spPr>
          <a:xfrm>
            <a:off x="3429000" y="5105400"/>
            <a:ext cx="6097554" cy="369332"/>
          </a:xfrm>
          <a:prstGeom prst="rect">
            <a:avLst/>
          </a:prstGeom>
          <a:noFill/>
        </p:spPr>
        <p:txBody>
          <a:bodyPr wrap="square">
            <a:spAutoFit/>
          </a:bodyPr>
          <a:lstStyle/>
          <a:p>
            <a:r>
              <a:rPr lang="en-IN" dirty="0"/>
              <a:t>not at all logical </a:t>
            </a:r>
          </a:p>
        </p:txBody>
      </p:sp>
      <p:pic>
        <p:nvPicPr>
          <p:cNvPr id="6" name="Picture 5">
            <a:extLst>
              <a:ext uri="{FF2B5EF4-FFF2-40B4-BE49-F238E27FC236}">
                <a16:creationId xmlns:a16="http://schemas.microsoft.com/office/drawing/2014/main" id="{B1EC77D6-A8FA-46E7-BB30-C342C2861D2E}"/>
              </a:ext>
            </a:extLst>
          </p:cNvPr>
          <p:cNvPicPr>
            <a:picLocks noChangeAspect="1"/>
          </p:cNvPicPr>
          <p:nvPr/>
        </p:nvPicPr>
        <p:blipFill>
          <a:blip r:embed="rId3"/>
          <a:stretch>
            <a:fillRect/>
          </a:stretch>
        </p:blipFill>
        <p:spPr>
          <a:xfrm>
            <a:off x="485969" y="304800"/>
            <a:ext cx="5074026" cy="609600"/>
          </a:xfrm>
          <a:prstGeom prst="rect">
            <a:avLst/>
          </a:prstGeom>
        </p:spPr>
      </p:pic>
    </p:spTree>
    <p:extLst>
      <p:ext uri="{BB962C8B-B14F-4D97-AF65-F5344CB8AC3E}">
        <p14:creationId xmlns:p14="http://schemas.microsoft.com/office/powerpoint/2010/main" val="3754392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BCE905-3C74-4A8C-BB08-FF7C96F80A92}"/>
              </a:ext>
            </a:extLst>
          </p:cNvPr>
          <p:cNvPicPr>
            <a:picLocks noChangeAspect="1"/>
          </p:cNvPicPr>
          <p:nvPr/>
        </p:nvPicPr>
        <p:blipFill>
          <a:blip r:embed="rId2"/>
          <a:stretch>
            <a:fillRect/>
          </a:stretch>
        </p:blipFill>
        <p:spPr>
          <a:xfrm>
            <a:off x="990600" y="762000"/>
            <a:ext cx="9927425" cy="4343400"/>
          </a:xfrm>
          <a:prstGeom prst="rect">
            <a:avLst/>
          </a:prstGeom>
        </p:spPr>
      </p:pic>
    </p:spTree>
    <p:extLst>
      <p:ext uri="{BB962C8B-B14F-4D97-AF65-F5344CB8AC3E}">
        <p14:creationId xmlns:p14="http://schemas.microsoft.com/office/powerpoint/2010/main" val="1715230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391CFB-D8B7-417C-97CF-505F43611E14}"/>
              </a:ext>
            </a:extLst>
          </p:cNvPr>
          <p:cNvPicPr>
            <a:picLocks noChangeAspect="1"/>
          </p:cNvPicPr>
          <p:nvPr/>
        </p:nvPicPr>
        <p:blipFill>
          <a:blip r:embed="rId2"/>
          <a:stretch>
            <a:fillRect/>
          </a:stretch>
        </p:blipFill>
        <p:spPr>
          <a:xfrm>
            <a:off x="762000" y="609599"/>
            <a:ext cx="10668000" cy="5815479"/>
          </a:xfrm>
          <a:prstGeom prst="rect">
            <a:avLst/>
          </a:prstGeom>
        </p:spPr>
      </p:pic>
    </p:spTree>
    <p:extLst>
      <p:ext uri="{BB962C8B-B14F-4D97-AF65-F5344CB8AC3E}">
        <p14:creationId xmlns:p14="http://schemas.microsoft.com/office/powerpoint/2010/main" val="1580841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70391-F3B0-41F3-BA0E-8A3DD418B671}"/>
              </a:ext>
            </a:extLst>
          </p:cNvPr>
          <p:cNvPicPr>
            <a:picLocks noChangeAspect="1"/>
          </p:cNvPicPr>
          <p:nvPr/>
        </p:nvPicPr>
        <p:blipFill>
          <a:blip r:embed="rId2"/>
          <a:stretch>
            <a:fillRect/>
          </a:stretch>
        </p:blipFill>
        <p:spPr>
          <a:xfrm>
            <a:off x="533400" y="457200"/>
            <a:ext cx="11201400" cy="5991024"/>
          </a:xfrm>
          <a:prstGeom prst="rect">
            <a:avLst/>
          </a:prstGeom>
        </p:spPr>
      </p:pic>
    </p:spTree>
    <p:extLst>
      <p:ext uri="{BB962C8B-B14F-4D97-AF65-F5344CB8AC3E}">
        <p14:creationId xmlns:p14="http://schemas.microsoft.com/office/powerpoint/2010/main" val="15697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D2AA20-1474-428A-A176-3391EB75F4B6}"/>
              </a:ext>
            </a:extLst>
          </p:cNvPr>
          <p:cNvPicPr>
            <a:picLocks noChangeAspect="1"/>
          </p:cNvPicPr>
          <p:nvPr/>
        </p:nvPicPr>
        <p:blipFill>
          <a:blip r:embed="rId2"/>
          <a:stretch>
            <a:fillRect/>
          </a:stretch>
        </p:blipFill>
        <p:spPr>
          <a:xfrm>
            <a:off x="457200" y="457200"/>
            <a:ext cx="11353800" cy="5739599"/>
          </a:xfrm>
          <a:prstGeom prst="rect">
            <a:avLst/>
          </a:prstGeom>
        </p:spPr>
      </p:pic>
    </p:spTree>
    <p:extLst>
      <p:ext uri="{BB962C8B-B14F-4D97-AF65-F5344CB8AC3E}">
        <p14:creationId xmlns:p14="http://schemas.microsoft.com/office/powerpoint/2010/main" val="10592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05B68-02E4-4C03-87BF-3ECB78E9D7DF}"/>
              </a:ext>
            </a:extLst>
          </p:cNvPr>
          <p:cNvPicPr>
            <a:picLocks noChangeAspect="1"/>
          </p:cNvPicPr>
          <p:nvPr/>
        </p:nvPicPr>
        <p:blipFill>
          <a:blip r:embed="rId2"/>
          <a:stretch>
            <a:fillRect/>
          </a:stretch>
        </p:blipFill>
        <p:spPr>
          <a:xfrm>
            <a:off x="381000" y="457200"/>
            <a:ext cx="11353800" cy="6030881"/>
          </a:xfrm>
          <a:prstGeom prst="rect">
            <a:avLst/>
          </a:prstGeom>
        </p:spPr>
      </p:pic>
    </p:spTree>
    <p:extLst>
      <p:ext uri="{BB962C8B-B14F-4D97-AF65-F5344CB8AC3E}">
        <p14:creationId xmlns:p14="http://schemas.microsoft.com/office/powerpoint/2010/main" val="1185829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B81275-9E7B-44E6-95B1-9F810CF8F832}"/>
              </a:ext>
            </a:extLst>
          </p:cNvPr>
          <p:cNvSpPr txBox="1"/>
          <p:nvPr/>
        </p:nvSpPr>
        <p:spPr>
          <a:xfrm>
            <a:off x="228600" y="457200"/>
            <a:ext cx="6094520" cy="532903"/>
          </a:xfrm>
          <a:prstGeom prst="rect">
            <a:avLst/>
          </a:prstGeom>
          <a:noFill/>
        </p:spPr>
        <p:txBody>
          <a:bodyPr wrap="square">
            <a:spAutoFit/>
          </a:bodyPr>
          <a:lstStyle/>
          <a:p>
            <a:pPr>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Contrapositive</a:t>
            </a:r>
          </a:p>
        </p:txBody>
      </p:sp>
      <p:pic>
        <p:nvPicPr>
          <p:cNvPr id="3" name="Picture 2">
            <a:extLst>
              <a:ext uri="{FF2B5EF4-FFF2-40B4-BE49-F238E27FC236}">
                <a16:creationId xmlns:a16="http://schemas.microsoft.com/office/drawing/2014/main" id="{9A6BF02C-2F31-40AB-A330-08329D086226}"/>
              </a:ext>
            </a:extLst>
          </p:cNvPr>
          <p:cNvPicPr>
            <a:picLocks noChangeAspect="1"/>
          </p:cNvPicPr>
          <p:nvPr/>
        </p:nvPicPr>
        <p:blipFill>
          <a:blip r:embed="rId2"/>
          <a:stretch>
            <a:fillRect/>
          </a:stretch>
        </p:blipFill>
        <p:spPr>
          <a:xfrm>
            <a:off x="1752600" y="2209800"/>
            <a:ext cx="7810255" cy="2719523"/>
          </a:xfrm>
          <a:prstGeom prst="rect">
            <a:avLst/>
          </a:prstGeom>
        </p:spPr>
      </p:pic>
    </p:spTree>
    <p:extLst>
      <p:ext uri="{BB962C8B-B14F-4D97-AF65-F5344CB8AC3E}">
        <p14:creationId xmlns:p14="http://schemas.microsoft.com/office/powerpoint/2010/main" val="55536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body" idx="1"/>
          </p:nvPr>
        </p:nvSpPr>
        <p:spPr>
          <a:xfrm>
            <a:off x="681325" y="932872"/>
            <a:ext cx="10781001" cy="5578763"/>
          </a:xfrm>
          <a:prstGeom prst="rect">
            <a:avLst/>
          </a:prstGeom>
          <a:noFill/>
          <a:ln>
            <a:noFill/>
          </a:ln>
        </p:spPr>
        <p:txBody>
          <a:bodyPr spcFirstLastPara="1" wrap="square" lIns="91425" tIns="45700" rIns="91425" bIns="45700" anchor="t" anchorCtr="0">
            <a:noAutofit/>
          </a:bodyPr>
          <a:lstStyle/>
          <a:p>
            <a:pPr marL="0" lvl="0" indent="0">
              <a:lnSpc>
                <a:spcPct val="100000"/>
              </a:lnSpc>
              <a:buClr>
                <a:schemeClr val="accent1"/>
              </a:buClr>
              <a:buSzPts val="2380"/>
              <a:buNone/>
            </a:pPr>
            <a:r>
              <a:rPr lang="en-US" sz="2380" b="1" dirty="0">
                <a:solidFill>
                  <a:schemeClr val="accent1"/>
                </a:solidFill>
              </a:rPr>
              <a:t>Analysis:</a:t>
            </a:r>
            <a:endParaRPr lang="en-US" sz="2000" dirty="0"/>
          </a:p>
          <a:p>
            <a:pPr marL="228600" lvl="0" indent="-228600">
              <a:lnSpc>
                <a:spcPct val="100000"/>
              </a:lnSpc>
              <a:buSzPts val="1960"/>
            </a:pPr>
            <a:r>
              <a:rPr lang="en-US" sz="1960" dirty="0"/>
              <a:t>How many steps it takes. n(log</a:t>
            </a:r>
            <a:r>
              <a:rPr lang="en-US" sz="1960" baseline="-25000" dirty="0"/>
              <a:t>2</a:t>
            </a:r>
            <a:r>
              <a:rPr lang="en-US" sz="1960" dirty="0"/>
              <a:t> n) </a:t>
            </a:r>
            <a:endParaRPr lang="en-US" sz="2000" dirty="0"/>
          </a:p>
          <a:p>
            <a:pPr marL="228600" lvl="0" indent="-228600">
              <a:lnSpc>
                <a:spcPct val="100000"/>
              </a:lnSpc>
              <a:buSzPts val="1960"/>
            </a:pPr>
            <a:r>
              <a:rPr lang="en-US" sz="1960" dirty="0"/>
              <a:t> n= 10</a:t>
            </a:r>
            <a:r>
              <a:rPr lang="en-US" sz="1960" baseline="30000" dirty="0"/>
              <a:t>10  </a:t>
            </a:r>
            <a:endParaRPr lang="en-US" sz="2000" dirty="0"/>
          </a:p>
          <a:p>
            <a:pPr marL="228600" lvl="0" indent="-228600">
              <a:lnSpc>
                <a:spcPct val="100000"/>
              </a:lnSpc>
              <a:buSzPts val="1960"/>
            </a:pPr>
            <a:r>
              <a:rPr lang="en-US" sz="1960" dirty="0"/>
              <a:t>n(log</a:t>
            </a:r>
            <a:r>
              <a:rPr lang="en-US" sz="1960" baseline="-25000" dirty="0"/>
              <a:t>2</a:t>
            </a:r>
            <a:r>
              <a:rPr lang="en-US" sz="1960" dirty="0"/>
              <a:t> n)  = 10</a:t>
            </a:r>
            <a:r>
              <a:rPr lang="en-US" sz="1960" baseline="30000" dirty="0"/>
              <a:t>10 </a:t>
            </a:r>
            <a:r>
              <a:rPr lang="en-US" sz="1960" dirty="0"/>
              <a:t>(log</a:t>
            </a:r>
            <a:r>
              <a:rPr lang="en-US" sz="1960" baseline="-25000" dirty="0"/>
              <a:t>2</a:t>
            </a:r>
            <a:r>
              <a:rPr lang="en-US" sz="1960" dirty="0"/>
              <a:t> 10</a:t>
            </a:r>
            <a:r>
              <a:rPr lang="en-US" sz="1960" baseline="30000" dirty="0"/>
              <a:t>10  </a:t>
            </a:r>
            <a:r>
              <a:rPr lang="en-US" sz="1960" dirty="0"/>
              <a:t>)</a:t>
            </a:r>
            <a:endParaRPr lang="en-US" sz="1960" baseline="30000" dirty="0"/>
          </a:p>
          <a:p>
            <a:pPr marL="228600" lvl="0" indent="-228600">
              <a:lnSpc>
                <a:spcPct val="100000"/>
              </a:lnSpc>
              <a:buSzPts val="1960"/>
            </a:pPr>
            <a:r>
              <a:rPr lang="en-US" sz="1960" dirty="0"/>
              <a:t> 10</a:t>
            </a:r>
            <a:r>
              <a:rPr lang="en-US" sz="1960" baseline="30000" dirty="0"/>
              <a:t>10</a:t>
            </a:r>
            <a:r>
              <a:rPr lang="en-US" sz="1960" dirty="0"/>
              <a:t>steps in 1 second then it for the above steps, it takes  10</a:t>
            </a:r>
            <a:r>
              <a:rPr lang="en-US" sz="1960" baseline="30000" dirty="0"/>
              <a:t>10 </a:t>
            </a:r>
            <a:r>
              <a:rPr lang="en-US" sz="1960" dirty="0"/>
              <a:t>(log</a:t>
            </a:r>
            <a:r>
              <a:rPr lang="en-US" sz="1960" baseline="-25000" dirty="0"/>
              <a:t>2</a:t>
            </a:r>
            <a:r>
              <a:rPr lang="en-US" sz="1960" dirty="0"/>
              <a:t> 10</a:t>
            </a:r>
            <a:r>
              <a:rPr lang="en-US" sz="1960" baseline="30000" dirty="0"/>
              <a:t>10  </a:t>
            </a:r>
            <a:r>
              <a:rPr lang="en-US" sz="1960" dirty="0"/>
              <a:t>) / 10</a:t>
            </a:r>
            <a:r>
              <a:rPr lang="en-US" sz="1960" baseline="30000" dirty="0"/>
              <a:t>10</a:t>
            </a:r>
            <a:r>
              <a:rPr lang="en-US" sz="1960" dirty="0"/>
              <a:t> &lt;=40 </a:t>
            </a:r>
            <a:r>
              <a:rPr lang="en-US" sz="1960" dirty="0" err="1"/>
              <a:t>secs</a:t>
            </a:r>
            <a:r>
              <a:rPr lang="en-US" sz="1960" dirty="0"/>
              <a:t> </a:t>
            </a:r>
            <a:endParaRPr lang="en-US" sz="1960" baseline="30000" dirty="0"/>
          </a:p>
          <a:p>
            <a:pPr marL="228600" lvl="0" indent="-104140">
              <a:lnSpc>
                <a:spcPct val="70000"/>
              </a:lnSpc>
              <a:buSzPts val="1960"/>
              <a:buNone/>
            </a:pPr>
            <a:endParaRPr lang="en-US" sz="1960" dirty="0"/>
          </a:p>
        </p:txBody>
      </p:sp>
      <p:sp>
        <p:nvSpPr>
          <p:cNvPr id="120" name="Google Shape;1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
        <p:nvSpPr>
          <p:cNvPr id="5" name="Date Placeholder 4"/>
          <p:cNvSpPr>
            <a:spLocks noGrp="1"/>
          </p:cNvSpPr>
          <p:nvPr>
            <p:ph type="dt" idx="10"/>
          </p:nvPr>
        </p:nvSpPr>
        <p:spPr/>
        <p:txBody>
          <a:bodyPr/>
          <a:lstStyle/>
          <a:p>
            <a:fld id="{C525AF94-0DCC-4763-A06E-6753E93E2921}" type="datetime1">
              <a:rPr lang="en-US" smtClean="0"/>
              <a:pPr/>
              <a:t>4/1/2022</a:t>
            </a:fld>
            <a:endParaRPr lang="en-US"/>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6F11DB-A1D2-45CF-8BEC-8D470F44B104}"/>
              </a:ext>
            </a:extLst>
          </p:cNvPr>
          <p:cNvPicPr>
            <a:picLocks noChangeAspect="1"/>
          </p:cNvPicPr>
          <p:nvPr/>
        </p:nvPicPr>
        <p:blipFill>
          <a:blip r:embed="rId2"/>
          <a:stretch>
            <a:fillRect/>
          </a:stretch>
        </p:blipFill>
        <p:spPr>
          <a:xfrm>
            <a:off x="2523626" y="1328444"/>
            <a:ext cx="7144747" cy="4201111"/>
          </a:xfrm>
          <a:prstGeom prst="rect">
            <a:avLst/>
          </a:prstGeom>
        </p:spPr>
      </p:pic>
    </p:spTree>
    <p:extLst>
      <p:ext uri="{BB962C8B-B14F-4D97-AF65-F5344CB8AC3E}">
        <p14:creationId xmlns:p14="http://schemas.microsoft.com/office/powerpoint/2010/main" val="687195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7A572-3186-4CE0-B3E2-8D699C0891F4}"/>
              </a:ext>
            </a:extLst>
          </p:cNvPr>
          <p:cNvPicPr>
            <a:picLocks noChangeAspect="1"/>
          </p:cNvPicPr>
          <p:nvPr/>
        </p:nvPicPr>
        <p:blipFill>
          <a:blip r:embed="rId2"/>
          <a:stretch>
            <a:fillRect/>
          </a:stretch>
        </p:blipFill>
        <p:spPr>
          <a:xfrm>
            <a:off x="1085150" y="1056944"/>
            <a:ext cx="10021699" cy="4744112"/>
          </a:xfrm>
          <a:prstGeom prst="rect">
            <a:avLst/>
          </a:prstGeom>
        </p:spPr>
      </p:pic>
    </p:spTree>
    <p:extLst>
      <p:ext uri="{BB962C8B-B14F-4D97-AF65-F5344CB8AC3E}">
        <p14:creationId xmlns:p14="http://schemas.microsoft.com/office/powerpoint/2010/main" val="84235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3DD8BF-2FC3-49E6-8AED-451094FB71CA}"/>
              </a:ext>
            </a:extLst>
          </p:cNvPr>
          <p:cNvPicPr>
            <a:picLocks noChangeAspect="1"/>
          </p:cNvPicPr>
          <p:nvPr/>
        </p:nvPicPr>
        <p:blipFill>
          <a:blip r:embed="rId2"/>
          <a:stretch>
            <a:fillRect/>
          </a:stretch>
        </p:blipFill>
        <p:spPr>
          <a:xfrm>
            <a:off x="1485900" y="614695"/>
            <a:ext cx="9220200" cy="5628610"/>
          </a:xfrm>
          <a:prstGeom prst="rect">
            <a:avLst/>
          </a:prstGeom>
        </p:spPr>
      </p:pic>
    </p:spTree>
    <p:extLst>
      <p:ext uri="{BB962C8B-B14F-4D97-AF65-F5344CB8AC3E}">
        <p14:creationId xmlns:p14="http://schemas.microsoft.com/office/powerpoint/2010/main" val="791724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2B5F00-5F7B-4804-8F2C-A920BE9EED22}"/>
              </a:ext>
            </a:extLst>
          </p:cNvPr>
          <p:cNvPicPr>
            <a:picLocks noChangeAspect="1"/>
          </p:cNvPicPr>
          <p:nvPr/>
        </p:nvPicPr>
        <p:blipFill>
          <a:blip r:embed="rId2"/>
          <a:stretch>
            <a:fillRect/>
          </a:stretch>
        </p:blipFill>
        <p:spPr>
          <a:xfrm>
            <a:off x="1594809" y="1371600"/>
            <a:ext cx="9002381" cy="2133898"/>
          </a:xfrm>
          <a:prstGeom prst="rect">
            <a:avLst/>
          </a:prstGeom>
        </p:spPr>
      </p:pic>
      <p:sp>
        <p:nvSpPr>
          <p:cNvPr id="6" name="TextBox 5">
            <a:extLst>
              <a:ext uri="{FF2B5EF4-FFF2-40B4-BE49-F238E27FC236}">
                <a16:creationId xmlns:a16="http://schemas.microsoft.com/office/drawing/2014/main" id="{A2755836-2F4C-45B9-AAE7-3E16E2226A00}"/>
              </a:ext>
            </a:extLst>
          </p:cNvPr>
          <p:cNvSpPr txBox="1"/>
          <p:nvPr/>
        </p:nvSpPr>
        <p:spPr>
          <a:xfrm>
            <a:off x="228600" y="457200"/>
            <a:ext cx="6094520" cy="532903"/>
          </a:xfrm>
          <a:prstGeom prst="rect">
            <a:avLst/>
          </a:prstGeom>
          <a:noFill/>
        </p:spPr>
        <p:txBody>
          <a:bodyPr wrap="square">
            <a:spAutoFit/>
          </a:bodyPr>
          <a:lstStyle/>
          <a:p>
            <a:pPr>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Loop Invariant</a:t>
            </a:r>
          </a:p>
        </p:txBody>
      </p:sp>
      <p:pic>
        <p:nvPicPr>
          <p:cNvPr id="8" name="Picture 7">
            <a:extLst>
              <a:ext uri="{FF2B5EF4-FFF2-40B4-BE49-F238E27FC236}">
                <a16:creationId xmlns:a16="http://schemas.microsoft.com/office/drawing/2014/main" id="{EDAB2792-EFD9-4D56-8B30-27C64973F395}"/>
              </a:ext>
            </a:extLst>
          </p:cNvPr>
          <p:cNvPicPr>
            <a:picLocks noChangeAspect="1"/>
          </p:cNvPicPr>
          <p:nvPr/>
        </p:nvPicPr>
        <p:blipFill>
          <a:blip r:embed="rId3"/>
          <a:stretch>
            <a:fillRect/>
          </a:stretch>
        </p:blipFill>
        <p:spPr>
          <a:xfrm>
            <a:off x="3123784" y="4191000"/>
            <a:ext cx="5944430" cy="1648055"/>
          </a:xfrm>
          <a:prstGeom prst="rect">
            <a:avLst/>
          </a:prstGeom>
        </p:spPr>
      </p:pic>
    </p:spTree>
    <p:extLst>
      <p:ext uri="{BB962C8B-B14F-4D97-AF65-F5344CB8AC3E}">
        <p14:creationId xmlns:p14="http://schemas.microsoft.com/office/powerpoint/2010/main" val="323267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45D07-9403-43AB-B042-72D93D866293}"/>
              </a:ext>
            </a:extLst>
          </p:cNvPr>
          <p:cNvPicPr>
            <a:picLocks noChangeAspect="1"/>
          </p:cNvPicPr>
          <p:nvPr/>
        </p:nvPicPr>
        <p:blipFill>
          <a:blip r:embed="rId2"/>
          <a:stretch>
            <a:fillRect/>
          </a:stretch>
        </p:blipFill>
        <p:spPr>
          <a:xfrm>
            <a:off x="1580520" y="457200"/>
            <a:ext cx="9030960" cy="3117157"/>
          </a:xfrm>
          <a:prstGeom prst="rect">
            <a:avLst/>
          </a:prstGeom>
        </p:spPr>
      </p:pic>
      <p:pic>
        <p:nvPicPr>
          <p:cNvPr id="7" name="Picture 6">
            <a:extLst>
              <a:ext uri="{FF2B5EF4-FFF2-40B4-BE49-F238E27FC236}">
                <a16:creationId xmlns:a16="http://schemas.microsoft.com/office/drawing/2014/main" id="{8A0D0CD5-588C-41D3-BE2D-E91589CD9A95}"/>
              </a:ext>
            </a:extLst>
          </p:cNvPr>
          <p:cNvPicPr>
            <a:picLocks noChangeAspect="1"/>
          </p:cNvPicPr>
          <p:nvPr/>
        </p:nvPicPr>
        <p:blipFill>
          <a:blip r:embed="rId3"/>
          <a:stretch>
            <a:fillRect/>
          </a:stretch>
        </p:blipFill>
        <p:spPr>
          <a:xfrm>
            <a:off x="1671020" y="4000165"/>
            <a:ext cx="8849960" cy="2400635"/>
          </a:xfrm>
          <a:prstGeom prst="rect">
            <a:avLst/>
          </a:prstGeom>
        </p:spPr>
      </p:pic>
    </p:spTree>
    <p:extLst>
      <p:ext uri="{BB962C8B-B14F-4D97-AF65-F5344CB8AC3E}">
        <p14:creationId xmlns:p14="http://schemas.microsoft.com/office/powerpoint/2010/main" val="1863004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Performance Analysis </a:t>
            </a:r>
          </a:p>
        </p:txBody>
      </p:sp>
      <p:sp>
        <p:nvSpPr>
          <p:cNvPr id="5" name="Content Placeholder 4"/>
          <p:cNvSpPr>
            <a:spLocks noGrp="1"/>
          </p:cNvSpPr>
          <p:nvPr>
            <p:ph idx="1"/>
          </p:nvPr>
        </p:nvSpPr>
        <p:spPr/>
        <p:txBody>
          <a:bodyPr/>
          <a:lstStyle/>
          <a:p>
            <a:r>
              <a:rPr lang="en-US" dirty="0"/>
              <a:t>Time Complexity</a:t>
            </a:r>
          </a:p>
          <a:p>
            <a:r>
              <a:rPr lang="en-US" dirty="0"/>
              <a:t>Space Complexity</a:t>
            </a:r>
          </a:p>
          <a:p>
            <a:r>
              <a:rPr lang="en-US" dirty="0"/>
              <a:t>Communication Bandwidth</a:t>
            </a:r>
          </a:p>
        </p:txBody>
      </p:sp>
      <p:pic>
        <p:nvPicPr>
          <p:cNvPr id="6" name="Google Shape;328;p43"/>
          <p:cNvPicPr preferRelativeResize="0"/>
          <p:nvPr/>
        </p:nvPicPr>
        <p:blipFill rotWithShape="1">
          <a:blip r:embed="rId2">
            <a:alphaModFix/>
          </a:blip>
          <a:srcRect/>
          <a:stretch/>
        </p:blipFill>
        <p:spPr>
          <a:xfrm>
            <a:off x="9652000" y="0"/>
            <a:ext cx="2540000" cy="838200"/>
          </a:xfrm>
          <a:prstGeom prst="rect">
            <a:avLst/>
          </a:prstGeom>
          <a:noFill/>
          <a:ln>
            <a:noFill/>
          </a:ln>
        </p:spPr>
      </p:pic>
      <p:sp>
        <p:nvSpPr>
          <p:cNvPr id="7" name="Date Placeholder 6"/>
          <p:cNvSpPr>
            <a:spLocks noGrp="1"/>
          </p:cNvSpPr>
          <p:nvPr>
            <p:ph type="dt" idx="10"/>
          </p:nvPr>
        </p:nvSpPr>
        <p:spPr/>
        <p:txBody>
          <a:bodyPr/>
          <a:lstStyle/>
          <a:p>
            <a:fld id="{D030FCF8-FC4C-4CF0-B3A2-B5C83888A25F}"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Complexity Analysis</a:t>
            </a:r>
          </a:p>
        </p:txBody>
      </p:sp>
      <p:sp>
        <p:nvSpPr>
          <p:cNvPr id="3" name="Content Placeholder 2"/>
          <p:cNvSpPr>
            <a:spLocks noGrp="1"/>
          </p:cNvSpPr>
          <p:nvPr>
            <p:ph idx="1"/>
          </p:nvPr>
        </p:nvSpPr>
        <p:spPr/>
        <p:txBody>
          <a:bodyPr/>
          <a:lstStyle/>
          <a:p>
            <a:r>
              <a:rPr lang="en-US" dirty="0"/>
              <a:t>The space complexity of an algorithm is the amount of memory it needs to run to completion. </a:t>
            </a:r>
          </a:p>
        </p:txBody>
      </p:sp>
      <p:sp>
        <p:nvSpPr>
          <p:cNvPr id="4" name="Date Placeholder 3"/>
          <p:cNvSpPr>
            <a:spLocks noGrp="1"/>
          </p:cNvSpPr>
          <p:nvPr>
            <p:ph type="dt" sz="half" idx="10"/>
          </p:nvPr>
        </p:nvSpPr>
        <p:spPr/>
        <p:txBody>
          <a:bodyPr/>
          <a:lstStyle/>
          <a:p>
            <a:fld id="{DE7E754D-062C-45D7-B71D-896BB68F11F1}" type="datetime1">
              <a:rPr lang="en-US" smtClean="0"/>
              <a:pPr/>
              <a:t>4/1/2022</a:t>
            </a:fld>
            <a:endParaRPr lang="en-US"/>
          </a:p>
        </p:txBody>
      </p:sp>
      <p:sp>
        <p:nvSpPr>
          <p:cNvPr id="5" name="Slide Number Placeholder 4"/>
          <p:cNvSpPr>
            <a:spLocks noGrp="1"/>
          </p:cNvSpPr>
          <p:nvPr>
            <p:ph type="sldNum" sz="quarter" idx="12"/>
          </p:nvPr>
        </p:nvSpPr>
        <p:spPr/>
        <p:txBody>
          <a:bodyPr/>
          <a:lstStyle/>
          <a:p>
            <a:fld id="{69572EDE-1938-46BA-8734-99E68C80D35D}" type="slidenum">
              <a:rPr lang="en-US" smtClean="0"/>
              <a:pPr/>
              <a:t>56</a:t>
            </a:fld>
            <a:endParaRPr lang="en-US"/>
          </a:p>
        </p:txBody>
      </p:sp>
      <p:pic>
        <p:nvPicPr>
          <p:cNvPr id="6" name="Picture 5"/>
          <p:cNvPicPr>
            <a:picLocks noChangeAspect="1" noChangeArrowheads="1"/>
          </p:cNvPicPr>
          <p:nvPr/>
        </p:nvPicPr>
        <p:blipFill>
          <a:blip r:embed="rId2"/>
          <a:srcRect/>
          <a:stretch>
            <a:fillRect/>
          </a:stretch>
        </p:blipFill>
        <p:spPr bwMode="auto">
          <a:xfrm>
            <a:off x="9652001" y="0"/>
            <a:ext cx="2156884" cy="922338"/>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tLang="zh-TW" dirty="0"/>
            </a:br>
            <a:r>
              <a:rPr lang="en-US" altLang="zh-TW" dirty="0"/>
              <a:t>Space Complexity</a:t>
            </a:r>
            <a:br>
              <a:rPr lang="en-US" altLang="zh-TW" dirty="0"/>
            </a:br>
            <a:r>
              <a:rPr lang="en-US" altLang="zh-TW" dirty="0"/>
              <a:t>S(P)=C+S</a:t>
            </a:r>
            <a:r>
              <a:rPr lang="en-US" altLang="zh-TW" baseline="-25000" dirty="0"/>
              <a:t>P</a:t>
            </a:r>
            <a:r>
              <a:rPr lang="en-US" altLang="zh-TW" dirty="0"/>
              <a:t>(I)</a:t>
            </a:r>
            <a:br>
              <a:rPr lang="en-US" dirty="0"/>
            </a:br>
            <a:endParaRPr lang="en-US" dirty="0"/>
          </a:p>
        </p:txBody>
      </p:sp>
      <p:sp>
        <p:nvSpPr>
          <p:cNvPr id="3" name="Content Placeholder 2"/>
          <p:cNvSpPr>
            <a:spLocks noGrp="1"/>
          </p:cNvSpPr>
          <p:nvPr>
            <p:ph idx="1"/>
          </p:nvPr>
        </p:nvSpPr>
        <p:spPr/>
        <p:txBody>
          <a:bodyPr>
            <a:normAutofit/>
          </a:bodyPr>
          <a:lstStyle/>
          <a:p>
            <a:r>
              <a:rPr lang="en-US" altLang="zh-TW" sz="2800" dirty="0"/>
              <a:t>Fixed Space Requirements (C)</a:t>
            </a:r>
            <a:br>
              <a:rPr lang="en-US" altLang="zh-TW" sz="2800" dirty="0"/>
            </a:br>
            <a:r>
              <a:rPr lang="en-US" altLang="zh-TW" sz="2800" dirty="0">
                <a:solidFill>
                  <a:srgbClr val="CC3300"/>
                </a:solidFill>
              </a:rPr>
              <a:t>Independent of the characteristics of the inputs and outputs</a:t>
            </a:r>
            <a:endParaRPr lang="en-US" altLang="zh-TW" sz="2800" dirty="0"/>
          </a:p>
          <a:p>
            <a:pPr lvl="1"/>
            <a:r>
              <a:rPr lang="en-US" altLang="zh-TW" sz="2400" dirty="0"/>
              <a:t>instruction space</a:t>
            </a:r>
          </a:p>
          <a:p>
            <a:pPr lvl="1"/>
            <a:r>
              <a:rPr lang="en-US" altLang="zh-TW" sz="2400" dirty="0"/>
              <a:t>space for simple variables, fixed-size structured variable, constants</a:t>
            </a:r>
          </a:p>
          <a:p>
            <a:r>
              <a:rPr lang="en-US" altLang="zh-TW" sz="2800" dirty="0"/>
              <a:t>Variable Space Requirements (S</a:t>
            </a:r>
            <a:r>
              <a:rPr lang="en-US" altLang="zh-TW" sz="2800" baseline="-25000" dirty="0"/>
              <a:t>P</a:t>
            </a:r>
            <a:r>
              <a:rPr lang="en-US" altLang="zh-TW" sz="2800" dirty="0"/>
              <a:t>(I))</a:t>
            </a:r>
            <a:br>
              <a:rPr lang="en-US" altLang="zh-TW" sz="2800" dirty="0"/>
            </a:br>
            <a:r>
              <a:rPr lang="en-US" altLang="zh-TW" sz="2800" dirty="0">
                <a:solidFill>
                  <a:srgbClr val="CC3300"/>
                </a:solidFill>
              </a:rPr>
              <a:t>depend on the instance characteristic I</a:t>
            </a:r>
            <a:endParaRPr lang="en-US" altLang="zh-TW" sz="2800" dirty="0"/>
          </a:p>
          <a:p>
            <a:pPr lvl="1"/>
            <a:r>
              <a:rPr lang="en-US" altLang="zh-TW" sz="2400" dirty="0"/>
              <a:t>number, size, values of inputs and outputs associated with I</a:t>
            </a:r>
          </a:p>
          <a:p>
            <a:pPr lvl="1"/>
            <a:r>
              <a:rPr lang="en-US" altLang="zh-TW" sz="2400" dirty="0"/>
              <a:t>recursive stack space, formal parameters, local variables, return address</a:t>
            </a:r>
          </a:p>
          <a:p>
            <a:endParaRPr lang="en-US" dirty="0"/>
          </a:p>
        </p:txBody>
      </p:sp>
      <p:sp>
        <p:nvSpPr>
          <p:cNvPr id="4" name="Date Placeholder 3"/>
          <p:cNvSpPr>
            <a:spLocks noGrp="1"/>
          </p:cNvSpPr>
          <p:nvPr>
            <p:ph type="dt" sz="half" idx="10"/>
          </p:nvPr>
        </p:nvSpPr>
        <p:spPr/>
        <p:txBody>
          <a:bodyPr/>
          <a:lstStyle/>
          <a:p>
            <a:fld id="{7855EF6F-8D11-4FF5-B089-13A8D0566457}" type="datetime1">
              <a:rPr lang="en-US" smtClean="0"/>
              <a:pPr/>
              <a:t>4/1/2022</a:t>
            </a:fld>
            <a:endParaRPr lang="en-US"/>
          </a:p>
        </p:txBody>
      </p:sp>
      <p:sp>
        <p:nvSpPr>
          <p:cNvPr id="5" name="Slide Number Placeholder 4"/>
          <p:cNvSpPr>
            <a:spLocks noGrp="1"/>
          </p:cNvSpPr>
          <p:nvPr>
            <p:ph type="sldNum" sz="quarter" idx="12"/>
          </p:nvPr>
        </p:nvSpPr>
        <p:spPr/>
        <p:txBody>
          <a:bodyPr/>
          <a:lstStyle/>
          <a:p>
            <a:fld id="{69572EDE-1938-46BA-8734-99E68C80D35D}" type="slidenum">
              <a:rPr lang="en-US" smtClean="0"/>
              <a:pPr/>
              <a:t>57</a:t>
            </a:fld>
            <a:endParaRPr lang="en-US"/>
          </a:p>
        </p:txBody>
      </p:sp>
      <p:pic>
        <p:nvPicPr>
          <p:cNvPr id="6" name="Picture 5"/>
          <p:cNvPicPr>
            <a:picLocks noChangeAspect="1" noChangeArrowheads="1"/>
          </p:cNvPicPr>
          <p:nvPr/>
        </p:nvPicPr>
        <p:blipFill>
          <a:blip r:embed="rId2"/>
          <a:srcRect/>
          <a:stretch>
            <a:fillRect/>
          </a:stretch>
        </p:blipFill>
        <p:spPr bwMode="auto">
          <a:xfrm>
            <a:off x="9652001" y="0"/>
            <a:ext cx="2156884" cy="922338"/>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92500" lnSpcReduction="20000"/>
          </a:bodyPr>
          <a:lstStyle/>
          <a:p>
            <a:r>
              <a:rPr lang="en-US" dirty="0"/>
              <a:t>#include&lt;</a:t>
            </a:r>
            <a:r>
              <a:rPr lang="en-US" dirty="0" err="1"/>
              <a:t>stdio.h</a:t>
            </a:r>
            <a:r>
              <a:rPr lang="en-US" dirty="0"/>
              <a:t>&gt; </a:t>
            </a:r>
          </a:p>
          <a:p>
            <a:pPr>
              <a:buNone/>
            </a:pPr>
            <a:r>
              <a:rPr lang="en-US" dirty="0" err="1"/>
              <a:t>int</a:t>
            </a:r>
            <a:r>
              <a:rPr lang="en-US" dirty="0"/>
              <a:t> main()</a:t>
            </a:r>
          </a:p>
          <a:p>
            <a:pPr>
              <a:buNone/>
            </a:pPr>
            <a:r>
              <a:rPr lang="en-US" dirty="0"/>
              <a:t> { </a:t>
            </a:r>
          </a:p>
          <a:p>
            <a:pPr>
              <a:buNone/>
            </a:pPr>
            <a:r>
              <a:rPr lang="en-US" dirty="0"/>
              <a:t>   </a:t>
            </a:r>
            <a:r>
              <a:rPr lang="en-US" dirty="0" err="1"/>
              <a:t>int</a:t>
            </a:r>
            <a:r>
              <a:rPr lang="en-US" dirty="0"/>
              <a:t> a = 5, b = 5, c;</a:t>
            </a:r>
          </a:p>
          <a:p>
            <a:pPr>
              <a:buNone/>
            </a:pPr>
            <a:r>
              <a:rPr lang="en-US" dirty="0"/>
              <a:t>   c = a + b; </a:t>
            </a:r>
          </a:p>
          <a:p>
            <a:pPr>
              <a:buNone/>
            </a:pPr>
            <a:r>
              <a:rPr lang="en-US" dirty="0"/>
              <a:t>   </a:t>
            </a:r>
            <a:r>
              <a:rPr lang="en-US" dirty="0" err="1"/>
              <a:t>printf</a:t>
            </a:r>
            <a:r>
              <a:rPr lang="en-US" dirty="0"/>
              <a:t>("%d", c);</a:t>
            </a:r>
          </a:p>
          <a:p>
            <a:pPr>
              <a:buNone/>
            </a:pPr>
            <a:r>
              <a:rPr lang="en-US" dirty="0"/>
              <a:t> }</a:t>
            </a:r>
          </a:p>
          <a:p>
            <a:pPr>
              <a:buNone/>
            </a:pPr>
            <a:r>
              <a:rPr lang="en-US" dirty="0"/>
              <a:t>Space Complexity: </a:t>
            </a:r>
            <a:r>
              <a:rPr lang="en-US" dirty="0">
                <a:solidFill>
                  <a:srgbClr val="0070C0"/>
                </a:solidFill>
              </a:rPr>
              <a:t>size(a)+size(b)+size(c)</a:t>
            </a:r>
          </a:p>
          <a:p>
            <a:pPr>
              <a:buNone/>
            </a:pPr>
            <a:r>
              <a:rPr lang="en-US" dirty="0">
                <a:solidFill>
                  <a:srgbClr val="0070C0"/>
                </a:solidFill>
              </a:rPr>
              <a:t>=&gt;</a:t>
            </a:r>
            <a:r>
              <a:rPr lang="en-US" dirty="0">
                <a:solidFill>
                  <a:srgbClr val="C00000"/>
                </a:solidFill>
              </a:rPr>
              <a:t>let </a:t>
            </a:r>
            <a:r>
              <a:rPr lang="en-US" dirty="0" err="1">
                <a:solidFill>
                  <a:srgbClr val="C00000"/>
                </a:solidFill>
              </a:rPr>
              <a:t>sizeof</a:t>
            </a:r>
            <a:r>
              <a:rPr lang="en-US" dirty="0">
                <a:solidFill>
                  <a:srgbClr val="C00000"/>
                </a:solidFill>
              </a:rPr>
              <a:t>(</a:t>
            </a:r>
            <a:r>
              <a:rPr lang="en-US" dirty="0" err="1">
                <a:solidFill>
                  <a:srgbClr val="C00000"/>
                </a:solidFill>
              </a:rPr>
              <a:t>int</a:t>
            </a:r>
            <a:r>
              <a:rPr lang="en-US" dirty="0">
                <a:solidFill>
                  <a:srgbClr val="C00000"/>
                </a:solidFill>
              </a:rPr>
              <a:t>)=2 bytes=&gt;2+2+2=6 bytes</a:t>
            </a:r>
          </a:p>
          <a:p>
            <a:pPr>
              <a:buNone/>
            </a:pPr>
            <a:r>
              <a:rPr lang="en-US" dirty="0"/>
              <a:t>=&gt;</a:t>
            </a:r>
            <a:r>
              <a:rPr lang="en-US" b="1" dirty="0">
                <a:solidFill>
                  <a:srgbClr val="00B050"/>
                </a:solidFill>
              </a:rPr>
              <a:t>O(1) or constant</a:t>
            </a:r>
          </a:p>
          <a:p>
            <a:pPr>
              <a:buNone/>
            </a:pPr>
            <a:endParaRPr lang="en-US" dirty="0"/>
          </a:p>
        </p:txBody>
      </p:sp>
      <p:pic>
        <p:nvPicPr>
          <p:cNvPr id="4" name="Google Shape;328;p43"/>
          <p:cNvPicPr preferRelativeResize="0"/>
          <p:nvPr/>
        </p:nvPicPr>
        <p:blipFill rotWithShape="1">
          <a:blip r:embed="rId2">
            <a:alphaModFix/>
          </a:blip>
          <a:srcRect/>
          <a:stretch/>
        </p:blipFill>
        <p:spPr>
          <a:xfrm>
            <a:off x="9652000" y="0"/>
            <a:ext cx="2540000" cy="838200"/>
          </a:xfrm>
          <a:prstGeom prst="rect">
            <a:avLst/>
          </a:prstGeom>
          <a:noFill/>
          <a:ln>
            <a:noFill/>
          </a:ln>
        </p:spPr>
      </p:pic>
      <p:sp>
        <p:nvSpPr>
          <p:cNvPr id="5" name="Date Placeholder 4"/>
          <p:cNvSpPr>
            <a:spLocks noGrp="1"/>
          </p:cNvSpPr>
          <p:nvPr>
            <p:ph type="dt" idx="10"/>
          </p:nvPr>
        </p:nvSpPr>
        <p:spPr/>
        <p:txBody>
          <a:bodyPr/>
          <a:lstStyle/>
          <a:p>
            <a:fld id="{3C810085-A8F4-4C3D-BAE8-EBF883874958}"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10515600" cy="1325563"/>
          </a:xfrm>
        </p:spPr>
        <p:txBody>
          <a:bodyPr/>
          <a:lstStyle/>
          <a:p>
            <a:r>
              <a:rPr lang="en-US" dirty="0"/>
              <a:t>Example</a:t>
            </a:r>
          </a:p>
        </p:txBody>
      </p:sp>
      <p:sp>
        <p:nvSpPr>
          <p:cNvPr id="3" name="Content Placeholder 2"/>
          <p:cNvSpPr>
            <a:spLocks noGrp="1"/>
          </p:cNvSpPr>
          <p:nvPr>
            <p:ph idx="1"/>
          </p:nvPr>
        </p:nvSpPr>
        <p:spPr>
          <a:xfrm>
            <a:off x="609600" y="1295400"/>
            <a:ext cx="10972800" cy="4876800"/>
          </a:xfrm>
        </p:spPr>
        <p:txBody>
          <a:bodyPr>
            <a:noAutofit/>
          </a:bodyPr>
          <a:lstStyle/>
          <a:p>
            <a:pPr>
              <a:lnSpc>
                <a:spcPct val="100000"/>
              </a:lnSpc>
              <a:spcBef>
                <a:spcPts val="0"/>
              </a:spcBef>
              <a:buNone/>
            </a:pPr>
            <a:r>
              <a:rPr lang="en-US" sz="1600" dirty="0"/>
              <a:t>#include &lt;</a:t>
            </a:r>
            <a:r>
              <a:rPr lang="en-US" sz="1600" dirty="0" err="1"/>
              <a:t>stdio.h</a:t>
            </a:r>
            <a:r>
              <a:rPr lang="en-US" sz="1600" dirty="0"/>
              <a:t>&gt; </a:t>
            </a:r>
          </a:p>
          <a:p>
            <a:pPr>
              <a:lnSpc>
                <a:spcPct val="100000"/>
              </a:lnSpc>
              <a:spcBef>
                <a:spcPts val="0"/>
              </a:spcBef>
              <a:buNone/>
            </a:pPr>
            <a:r>
              <a:rPr lang="en-US" sz="1600" dirty="0"/>
              <a:t>    </a:t>
            </a:r>
            <a:r>
              <a:rPr lang="en-US" sz="1600" dirty="0" err="1"/>
              <a:t>int</a:t>
            </a:r>
            <a:r>
              <a:rPr lang="en-US" sz="1600" dirty="0"/>
              <a:t> main() </a:t>
            </a:r>
          </a:p>
          <a:p>
            <a:pPr>
              <a:lnSpc>
                <a:spcPct val="100000"/>
              </a:lnSpc>
              <a:spcBef>
                <a:spcPts val="0"/>
              </a:spcBef>
              <a:buNone/>
            </a:pPr>
            <a:r>
              <a:rPr lang="en-US" sz="1600" dirty="0"/>
              <a:t>   {</a:t>
            </a:r>
          </a:p>
          <a:p>
            <a:pPr>
              <a:lnSpc>
                <a:spcPct val="100000"/>
              </a:lnSpc>
              <a:spcBef>
                <a:spcPts val="0"/>
              </a:spcBef>
              <a:buNone/>
            </a:pPr>
            <a:r>
              <a:rPr lang="en-US" sz="1600" dirty="0"/>
              <a:t>      </a:t>
            </a:r>
            <a:r>
              <a:rPr lang="en-US" sz="1600" dirty="0" err="1"/>
              <a:t>int</a:t>
            </a:r>
            <a:r>
              <a:rPr lang="en-US" sz="1600" dirty="0"/>
              <a:t> n, </a:t>
            </a:r>
            <a:r>
              <a:rPr lang="en-US" sz="1600" dirty="0" err="1"/>
              <a:t>i</a:t>
            </a:r>
            <a:r>
              <a:rPr lang="en-US" sz="1600" dirty="0"/>
              <a:t>, sum = 0; </a:t>
            </a:r>
          </a:p>
          <a:p>
            <a:pPr>
              <a:lnSpc>
                <a:spcPct val="100000"/>
              </a:lnSpc>
              <a:spcBef>
                <a:spcPts val="0"/>
              </a:spcBef>
              <a:buNone/>
            </a:pPr>
            <a:r>
              <a:rPr lang="en-US" sz="1600" dirty="0"/>
              <a:t>      </a:t>
            </a:r>
            <a:r>
              <a:rPr lang="en-US" sz="1600" dirty="0" err="1"/>
              <a:t>scanf</a:t>
            </a:r>
            <a:r>
              <a:rPr lang="en-US" sz="1600" dirty="0"/>
              <a:t>("%d", &amp;n); </a:t>
            </a:r>
          </a:p>
          <a:p>
            <a:pPr>
              <a:lnSpc>
                <a:spcPct val="100000"/>
              </a:lnSpc>
              <a:spcBef>
                <a:spcPts val="0"/>
              </a:spcBef>
              <a:buNone/>
            </a:pPr>
            <a:r>
              <a:rPr lang="en-US" sz="1600" dirty="0"/>
              <a:t>      </a:t>
            </a:r>
            <a:r>
              <a:rPr lang="en-US" sz="1600" dirty="0" err="1"/>
              <a:t>int</a:t>
            </a:r>
            <a:r>
              <a:rPr lang="en-US" sz="1600" dirty="0"/>
              <a:t> </a:t>
            </a:r>
            <a:r>
              <a:rPr lang="en-US" sz="1600" dirty="0" err="1"/>
              <a:t>arr</a:t>
            </a:r>
            <a:r>
              <a:rPr lang="en-US" sz="1600" dirty="0"/>
              <a:t>[n];</a:t>
            </a:r>
          </a:p>
          <a:p>
            <a:pPr>
              <a:lnSpc>
                <a:spcPct val="100000"/>
              </a:lnSpc>
              <a:spcBef>
                <a:spcPts val="0"/>
              </a:spcBef>
              <a:buNone/>
            </a:pPr>
            <a:r>
              <a:rPr lang="en-US" sz="1600" dirty="0"/>
              <a:t>     for(</a:t>
            </a:r>
            <a:r>
              <a:rPr lang="en-US" sz="1600" dirty="0" err="1"/>
              <a:t>i</a:t>
            </a:r>
            <a:r>
              <a:rPr lang="en-US" sz="1600" dirty="0"/>
              <a:t> = 0; </a:t>
            </a:r>
            <a:r>
              <a:rPr lang="en-US" sz="1600" dirty="0" err="1"/>
              <a:t>i</a:t>
            </a:r>
            <a:r>
              <a:rPr lang="en-US" sz="1600" dirty="0"/>
              <a:t> &lt; n; </a:t>
            </a:r>
            <a:r>
              <a:rPr lang="en-US" sz="1600" dirty="0" err="1"/>
              <a:t>i</a:t>
            </a:r>
            <a:r>
              <a:rPr lang="en-US" sz="1600" dirty="0"/>
              <a:t>++) </a:t>
            </a:r>
          </a:p>
          <a:p>
            <a:pPr>
              <a:lnSpc>
                <a:spcPct val="100000"/>
              </a:lnSpc>
              <a:spcBef>
                <a:spcPts val="0"/>
              </a:spcBef>
              <a:buNone/>
            </a:pPr>
            <a:r>
              <a:rPr lang="en-US" sz="1600" dirty="0"/>
              <a:t>      {  </a:t>
            </a:r>
          </a:p>
          <a:p>
            <a:pPr>
              <a:lnSpc>
                <a:spcPct val="100000"/>
              </a:lnSpc>
              <a:spcBef>
                <a:spcPts val="0"/>
              </a:spcBef>
              <a:buNone/>
            </a:pPr>
            <a:r>
              <a:rPr lang="en-US" sz="1600" dirty="0"/>
              <a:t>          </a:t>
            </a:r>
            <a:r>
              <a:rPr lang="en-US" sz="1600" dirty="0" err="1"/>
              <a:t>scanf</a:t>
            </a:r>
            <a:r>
              <a:rPr lang="en-US" sz="1600" dirty="0"/>
              <a:t>("%d", &amp;</a:t>
            </a:r>
            <a:r>
              <a:rPr lang="en-US" sz="1600" dirty="0" err="1"/>
              <a:t>arr</a:t>
            </a:r>
            <a:r>
              <a:rPr lang="en-US" sz="1600" dirty="0"/>
              <a:t>[</a:t>
            </a:r>
            <a:r>
              <a:rPr lang="en-US" sz="1600" dirty="0" err="1"/>
              <a:t>i</a:t>
            </a:r>
            <a:r>
              <a:rPr lang="en-US" sz="1600" dirty="0"/>
              <a:t>]); sum = sum + </a:t>
            </a:r>
            <a:r>
              <a:rPr lang="en-US" sz="1600" dirty="0" err="1"/>
              <a:t>arr</a:t>
            </a:r>
            <a:r>
              <a:rPr lang="en-US" sz="1600" dirty="0"/>
              <a:t>[</a:t>
            </a:r>
            <a:r>
              <a:rPr lang="en-US" sz="1600" dirty="0" err="1"/>
              <a:t>i</a:t>
            </a:r>
            <a:r>
              <a:rPr lang="en-US" sz="1600" dirty="0"/>
              <a:t>]; </a:t>
            </a:r>
          </a:p>
          <a:p>
            <a:pPr>
              <a:lnSpc>
                <a:spcPct val="100000"/>
              </a:lnSpc>
              <a:spcBef>
                <a:spcPts val="0"/>
              </a:spcBef>
              <a:buNone/>
            </a:pPr>
            <a:r>
              <a:rPr lang="en-US" sz="1600" dirty="0"/>
              <a:t>       }</a:t>
            </a:r>
          </a:p>
          <a:p>
            <a:pPr>
              <a:lnSpc>
                <a:spcPct val="100000"/>
              </a:lnSpc>
              <a:spcBef>
                <a:spcPts val="0"/>
              </a:spcBef>
              <a:buNone/>
            </a:pPr>
            <a:r>
              <a:rPr lang="en-US" sz="1600" dirty="0"/>
              <a:t>      </a:t>
            </a:r>
            <a:r>
              <a:rPr lang="en-US" sz="1600" dirty="0" err="1"/>
              <a:t>printf</a:t>
            </a:r>
            <a:r>
              <a:rPr lang="en-US" sz="1600" dirty="0"/>
              <a:t>("%d", sum);</a:t>
            </a:r>
          </a:p>
          <a:p>
            <a:pPr>
              <a:lnSpc>
                <a:spcPct val="100000"/>
              </a:lnSpc>
              <a:spcBef>
                <a:spcPts val="0"/>
              </a:spcBef>
              <a:buNone/>
            </a:pPr>
            <a:r>
              <a:rPr lang="en-US" sz="1600" dirty="0"/>
              <a:t>    } </a:t>
            </a:r>
            <a:br>
              <a:rPr lang="en-US" sz="1600" b="0" dirty="0"/>
            </a:br>
            <a:endParaRPr lang="en-US" sz="1600" b="0" dirty="0"/>
          </a:p>
          <a:p>
            <a:pPr>
              <a:buNone/>
            </a:pPr>
            <a:r>
              <a:rPr lang="en-US" sz="1600" b="1" dirty="0">
                <a:solidFill>
                  <a:srgbClr val="C00000"/>
                </a:solidFill>
              </a:rPr>
              <a:t>Space Complexity:</a:t>
            </a:r>
          </a:p>
          <a:p>
            <a:pPr marL="344488" indent="-344488"/>
            <a:r>
              <a:rPr lang="en-US" sz="1600" b="1" dirty="0">
                <a:solidFill>
                  <a:srgbClr val="7030A0"/>
                </a:solidFill>
              </a:rPr>
              <a:t>The array consists of n integer elements. </a:t>
            </a:r>
          </a:p>
          <a:p>
            <a:pPr marL="344488" indent="-344488"/>
            <a:r>
              <a:rPr lang="en-US" sz="1600" b="1" dirty="0">
                <a:solidFill>
                  <a:srgbClr val="00B050"/>
                </a:solidFill>
              </a:rPr>
              <a:t>So, the space occupied by the array is 4 * n. Also we have integer variables such as n, </a:t>
            </a:r>
            <a:r>
              <a:rPr lang="en-US" sz="1600" b="1" dirty="0" err="1">
                <a:solidFill>
                  <a:srgbClr val="00B050"/>
                </a:solidFill>
              </a:rPr>
              <a:t>i</a:t>
            </a:r>
            <a:r>
              <a:rPr lang="en-US" sz="1600" b="1" dirty="0">
                <a:solidFill>
                  <a:srgbClr val="00B050"/>
                </a:solidFill>
              </a:rPr>
              <a:t> and sum. Assuming 4 bytes for each variable, the total space occupied by the program is 4n + 12 bytes. </a:t>
            </a:r>
          </a:p>
          <a:p>
            <a:pPr marL="344488" indent="-344488"/>
            <a:r>
              <a:rPr lang="en-US" sz="1600" b="1" dirty="0">
                <a:solidFill>
                  <a:srgbClr val="002060"/>
                </a:solidFill>
              </a:rPr>
              <a:t>Since the highest order of n in the equation 4n + 12 is n, so the space complexity is O(n) or linear</a:t>
            </a:r>
            <a:r>
              <a:rPr lang="en-US" sz="1600" b="1" dirty="0"/>
              <a:t>.</a:t>
            </a:r>
            <a:endParaRPr lang="en-US" sz="1600" dirty="0"/>
          </a:p>
        </p:txBody>
      </p:sp>
      <p:pic>
        <p:nvPicPr>
          <p:cNvPr id="4" name="Google Shape;328;p43"/>
          <p:cNvPicPr preferRelativeResize="0"/>
          <p:nvPr/>
        </p:nvPicPr>
        <p:blipFill rotWithShape="1">
          <a:blip r:embed="rId2">
            <a:alphaModFix/>
          </a:blip>
          <a:srcRect/>
          <a:stretch/>
        </p:blipFill>
        <p:spPr>
          <a:xfrm>
            <a:off x="9652000" y="0"/>
            <a:ext cx="2540000" cy="838200"/>
          </a:xfrm>
          <a:prstGeom prst="rect">
            <a:avLst/>
          </a:prstGeom>
          <a:noFill/>
          <a:ln>
            <a:noFill/>
          </a:ln>
        </p:spPr>
      </p:pic>
      <p:sp>
        <p:nvSpPr>
          <p:cNvPr id="5" name="Date Placeholder 4"/>
          <p:cNvSpPr>
            <a:spLocks noGrp="1"/>
          </p:cNvSpPr>
          <p:nvPr>
            <p:ph type="dt" idx="10"/>
          </p:nvPr>
        </p:nvSpPr>
        <p:spPr/>
        <p:txBody>
          <a:bodyPr/>
          <a:lstStyle/>
          <a:p>
            <a:fld id="{EAE85E47-BBB4-4973-A7DB-33DCFB17B6FB}"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Example 2</a:t>
            </a:r>
            <a:endParaRPr lang="en-US" dirty="0"/>
          </a:p>
        </p:txBody>
      </p:sp>
      <p:sp>
        <p:nvSpPr>
          <p:cNvPr id="6" name="Text Placeholder 5"/>
          <p:cNvSpPr>
            <a:spLocks noGrp="1"/>
          </p:cNvSpPr>
          <p:nvPr>
            <p:ph type="body" idx="1"/>
          </p:nvPr>
        </p:nvSpPr>
        <p:spPr>
          <a:xfrm>
            <a:off x="838200" y="1905000"/>
            <a:ext cx="10515600" cy="4351338"/>
          </a:xfrm>
        </p:spPr>
        <p:txBody>
          <a:bodyPr/>
          <a:lstStyle/>
          <a:p>
            <a:pPr marL="0" lvl="0" indent="0">
              <a:lnSpc>
                <a:spcPct val="70000"/>
              </a:lnSpc>
              <a:buSzPts val="1960"/>
              <a:buNone/>
            </a:pPr>
            <a:r>
              <a:rPr lang="en-US" sz="1960" dirty="0"/>
              <a:t>A book contains page number from 1 and 1024, and I have to search 73 page </a:t>
            </a:r>
            <a:endParaRPr lang="en-US" dirty="0"/>
          </a:p>
          <a:p>
            <a:pPr marL="0" lvl="0" indent="0">
              <a:lnSpc>
                <a:spcPct val="70000"/>
              </a:lnSpc>
              <a:buSzPts val="1960"/>
              <a:buNone/>
            </a:pPr>
            <a:r>
              <a:rPr lang="en-US" sz="1960" dirty="0"/>
              <a:t>Maximum number of comparisons is</a:t>
            </a:r>
            <a:endParaRPr lang="en-US" dirty="0"/>
          </a:p>
          <a:p>
            <a:pPr marL="457200" lvl="1" indent="0">
              <a:lnSpc>
                <a:spcPct val="100000"/>
              </a:lnSpc>
              <a:buSzPts val="1679"/>
              <a:buNone/>
            </a:pPr>
            <a:r>
              <a:rPr lang="en-US" sz="1679" dirty="0"/>
              <a:t>512, 256, 128, 64, 32, 16, 8, 4, 2, 1. </a:t>
            </a:r>
          </a:p>
          <a:p>
            <a:pPr marL="457200" lvl="1" indent="0">
              <a:lnSpc>
                <a:spcPct val="100000"/>
              </a:lnSpc>
              <a:buSzPts val="1679"/>
              <a:buNone/>
            </a:pPr>
            <a:r>
              <a:rPr lang="en-US" sz="1679" dirty="0"/>
              <a:t> If Binary search is applied</a:t>
            </a:r>
            <a:endParaRPr lang="en-US" dirty="0"/>
          </a:p>
          <a:p>
            <a:pPr marL="457200" lvl="1" indent="0">
              <a:lnSpc>
                <a:spcPct val="100000"/>
              </a:lnSpc>
              <a:buSzPts val="1679"/>
              <a:buNone/>
            </a:pPr>
            <a:r>
              <a:rPr lang="en-US" sz="1679" dirty="0"/>
              <a:t>For the range 1-1024 –10 comparisons</a:t>
            </a:r>
            <a:endParaRPr lang="en-US" dirty="0"/>
          </a:p>
          <a:p>
            <a:pPr marL="457200" lvl="1" indent="0">
              <a:lnSpc>
                <a:spcPct val="100000"/>
              </a:lnSpc>
              <a:buSzPts val="1679"/>
              <a:buNone/>
            </a:pPr>
            <a:r>
              <a:rPr lang="en-US" sz="1679" dirty="0"/>
              <a:t>For the range 1-2048 – 11 comparisons</a:t>
            </a:r>
            <a:endParaRPr lang="en-US" dirty="0"/>
          </a:p>
          <a:p>
            <a:pPr marL="457200" lvl="1" indent="0">
              <a:lnSpc>
                <a:spcPct val="100000"/>
              </a:lnSpc>
              <a:buSzPts val="1679"/>
              <a:buNone/>
            </a:pPr>
            <a:r>
              <a:rPr lang="en-US" sz="1679" dirty="0"/>
              <a:t>For the range 1-4096- 12 comparisons</a:t>
            </a:r>
            <a:endParaRPr lang="en-US" dirty="0"/>
          </a:p>
          <a:p>
            <a:pPr marL="457200" lvl="1" indent="0">
              <a:lnSpc>
                <a:spcPct val="100000"/>
              </a:lnSpc>
              <a:buSzPts val="1679"/>
              <a:buNone/>
            </a:pPr>
            <a:r>
              <a:rPr lang="en-US" sz="1679" dirty="0"/>
              <a:t>For the range 1-N--- ? Comparisons</a:t>
            </a:r>
            <a:endParaRPr lang="en-US" dirty="0"/>
          </a:p>
          <a:p>
            <a:pPr marL="0" lvl="0" indent="0">
              <a:lnSpc>
                <a:spcPct val="70000"/>
              </a:lnSpc>
              <a:buSzPts val="1960"/>
              <a:buNone/>
            </a:pPr>
            <a:endParaRPr lang="en-US" sz="1960" dirty="0"/>
          </a:p>
          <a:p>
            <a:pPr marL="228600" lvl="0" indent="-228600">
              <a:lnSpc>
                <a:spcPct val="70000"/>
              </a:lnSpc>
              <a:buSzPts val="1960"/>
            </a:pPr>
            <a:r>
              <a:rPr lang="en-US" sz="1960" dirty="0"/>
              <a:t>It is  log N comparisons ( 1024= 2 </a:t>
            </a:r>
            <a:r>
              <a:rPr lang="en-US" sz="1960" baseline="30000" dirty="0"/>
              <a:t>10 </a:t>
            </a:r>
            <a:r>
              <a:rPr lang="en-US" sz="1960" dirty="0"/>
              <a:t>), 2048= 2 </a:t>
            </a:r>
            <a:r>
              <a:rPr lang="en-US" sz="1960" baseline="30000" dirty="0"/>
              <a:t>11</a:t>
            </a:r>
            <a:r>
              <a:rPr lang="en-US" sz="1960" dirty="0"/>
              <a:t>    4096 = 2 </a:t>
            </a:r>
            <a:r>
              <a:rPr lang="en-US" sz="1960" baseline="30000" dirty="0"/>
              <a:t>12</a:t>
            </a:r>
            <a:r>
              <a:rPr lang="en-US" sz="1960" dirty="0"/>
              <a:t>     …….</a:t>
            </a:r>
            <a:endParaRPr lang="en-US" dirty="0"/>
          </a:p>
          <a:p>
            <a:pPr marL="228600" lvl="0" indent="-228600">
              <a:lnSpc>
                <a:spcPct val="70000"/>
              </a:lnSpc>
              <a:buSzPts val="1960"/>
            </a:pPr>
            <a:r>
              <a:rPr lang="en-US" sz="1960" dirty="0"/>
              <a:t>log</a:t>
            </a:r>
            <a:r>
              <a:rPr lang="en-US" sz="1960" baseline="-25000" dirty="0"/>
              <a:t>2</a:t>
            </a:r>
            <a:r>
              <a:rPr lang="en-US" sz="1960" dirty="0"/>
              <a:t> N is the number of powers of 2 in N </a:t>
            </a:r>
            <a:endParaRPr lang="en-US" dirty="0"/>
          </a:p>
          <a:p>
            <a:pPr marL="228600" lvl="0" indent="-228600">
              <a:lnSpc>
                <a:spcPct val="70000"/>
              </a:lnSpc>
              <a:buSzPts val="1960"/>
            </a:pPr>
            <a:r>
              <a:rPr lang="en-US" sz="1960" dirty="0"/>
              <a:t>log</a:t>
            </a:r>
            <a:r>
              <a:rPr lang="en-US" sz="1960" baseline="-25000" dirty="0"/>
              <a:t>2</a:t>
            </a:r>
            <a:r>
              <a:rPr lang="en-US" sz="1960" dirty="0"/>
              <a:t> N is a slow growing function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7" name="Google Shape;112;p16"/>
          <p:cNvSpPr/>
          <p:nvPr/>
        </p:nvSpPr>
        <p:spPr>
          <a:xfrm>
            <a:off x="5410200" y="3048000"/>
            <a:ext cx="581890" cy="988291"/>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8" name="Google Shape;113;p16"/>
          <p:cNvSpPr txBox="1"/>
          <p:nvPr/>
        </p:nvSpPr>
        <p:spPr>
          <a:xfrm>
            <a:off x="6426199" y="3357479"/>
            <a:ext cx="21705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dk1"/>
                </a:solidFill>
                <a:latin typeface="Cambria"/>
                <a:ea typeface="Cambria"/>
                <a:cs typeface="Cambria"/>
                <a:sym typeface="Cambria"/>
              </a:rPr>
              <a:t>What is the relation</a:t>
            </a:r>
            <a:endParaRPr sz="1800">
              <a:solidFill>
                <a:schemeClr val="dk1"/>
              </a:solidFill>
              <a:latin typeface="Cambria"/>
              <a:ea typeface="Cambria"/>
              <a:cs typeface="Cambria"/>
              <a:sym typeface="Cambria"/>
            </a:endParaRPr>
          </a:p>
        </p:txBody>
      </p:sp>
      <p:sp>
        <p:nvSpPr>
          <p:cNvPr id="9" name="Date Placeholder 8"/>
          <p:cNvSpPr>
            <a:spLocks noGrp="1"/>
          </p:cNvSpPr>
          <p:nvPr>
            <p:ph type="dt" idx="10"/>
          </p:nvPr>
        </p:nvSpPr>
        <p:spPr/>
        <p:txBody>
          <a:bodyPr/>
          <a:lstStyle/>
          <a:p>
            <a:fld id="{A25E6FA1-669D-490D-B999-757DFD054C1F}" type="datetime1">
              <a:rPr lang="en-US" smtClean="0"/>
              <a:pPr/>
              <a:t>4/1/2022</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773545" y="1"/>
            <a:ext cx="10515600" cy="91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a:t>Time complexity analysis</a:t>
            </a:r>
            <a:endParaRPr/>
          </a:p>
        </p:txBody>
      </p:sp>
      <p:sp>
        <p:nvSpPr>
          <p:cNvPr id="287" name="Google Shape;287;p38"/>
          <p:cNvSpPr txBox="1">
            <a:spLocks noGrp="1"/>
          </p:cNvSpPr>
          <p:nvPr>
            <p:ph type="body" idx="1"/>
          </p:nvPr>
        </p:nvSpPr>
        <p:spPr>
          <a:xfrm>
            <a:off x="949037" y="1113560"/>
            <a:ext cx="10515600" cy="46252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50"/>
              <a:buNone/>
            </a:pPr>
            <a:r>
              <a:rPr lang="en-US" sz="2550" b="1">
                <a:solidFill>
                  <a:schemeClr val="accent1"/>
                </a:solidFill>
              </a:rPr>
              <a:t>Session Learning Outcome-SLO:</a:t>
            </a:r>
            <a:endParaRPr sz="2550" b="1"/>
          </a:p>
          <a:p>
            <a:pPr marL="1828800" lvl="4" indent="0" algn="l" rtl="0">
              <a:lnSpc>
                <a:spcPct val="100000"/>
              </a:lnSpc>
              <a:spcBef>
                <a:spcPts val="600"/>
              </a:spcBef>
              <a:spcAft>
                <a:spcPts val="0"/>
              </a:spcAft>
              <a:buClr>
                <a:schemeClr val="dk1"/>
              </a:buClr>
              <a:buSzPts val="2975"/>
              <a:buNone/>
            </a:pPr>
            <a:r>
              <a:rPr lang="en-US" sz="2975"/>
              <a:t>Able to write algorithms and analyze its complexity</a:t>
            </a:r>
            <a:endParaRPr/>
          </a:p>
          <a:p>
            <a:pPr marL="228600" lvl="0" indent="-228600" algn="l" rtl="0">
              <a:lnSpc>
                <a:spcPct val="100000"/>
              </a:lnSpc>
              <a:spcBef>
                <a:spcPts val="600"/>
              </a:spcBef>
              <a:spcAft>
                <a:spcPts val="0"/>
              </a:spcAft>
              <a:buClr>
                <a:schemeClr val="dk1"/>
              </a:buClr>
              <a:buSzPts val="2040"/>
              <a:buChar char="•"/>
            </a:pPr>
            <a:r>
              <a:rPr lang="en-US" sz="2040"/>
              <a:t>The time T(P) taken by a program P is</a:t>
            </a:r>
            <a:endParaRPr/>
          </a:p>
          <a:p>
            <a:pPr marL="0" lvl="0" indent="0" algn="l" rtl="0">
              <a:lnSpc>
                <a:spcPct val="100000"/>
              </a:lnSpc>
              <a:spcBef>
                <a:spcPts val="600"/>
              </a:spcBef>
              <a:spcAft>
                <a:spcPts val="0"/>
              </a:spcAft>
              <a:buClr>
                <a:schemeClr val="dk1"/>
              </a:buClr>
              <a:buSzPts val="2040"/>
              <a:buNone/>
            </a:pPr>
            <a:r>
              <a:rPr lang="en-US" sz="2040"/>
              <a:t>    		T(P) =compile time + run (or execution) time. </a:t>
            </a:r>
            <a:endParaRPr sz="2040"/>
          </a:p>
          <a:p>
            <a:pPr marL="228600" lvl="0" indent="-228600" algn="just" rtl="0">
              <a:lnSpc>
                <a:spcPct val="100000"/>
              </a:lnSpc>
              <a:spcBef>
                <a:spcPts val="600"/>
              </a:spcBef>
              <a:spcAft>
                <a:spcPts val="0"/>
              </a:spcAft>
              <a:buClr>
                <a:schemeClr val="dk1"/>
              </a:buClr>
              <a:buSzPts val="2040"/>
              <a:buChar char="•"/>
            </a:pPr>
            <a:r>
              <a:rPr lang="en-US" sz="2040"/>
              <a:t>The compile time does not depend on the </a:t>
            </a:r>
            <a:r>
              <a:rPr lang="en-US" sz="2040" b="1"/>
              <a:t>instance </a:t>
            </a:r>
            <a:r>
              <a:rPr lang="en-US" sz="2040"/>
              <a:t>characteristics.</a:t>
            </a:r>
            <a:endParaRPr/>
          </a:p>
          <a:p>
            <a:pPr marL="228600" lvl="0" indent="-228600" algn="just" rtl="0">
              <a:lnSpc>
                <a:spcPct val="100000"/>
              </a:lnSpc>
              <a:spcBef>
                <a:spcPts val="600"/>
              </a:spcBef>
              <a:spcAft>
                <a:spcPts val="0"/>
              </a:spcAft>
              <a:buClr>
                <a:schemeClr val="dk1"/>
              </a:buClr>
              <a:buSzPts val="2040"/>
              <a:buChar char="•"/>
            </a:pPr>
            <a:r>
              <a:rPr lang="en-US" sz="2040"/>
              <a:t>Also, the compiled program will be run several times without recompilation. Consequently, the run time of a program only considered. This run time is denoted by t</a:t>
            </a:r>
            <a:r>
              <a:rPr lang="en-US" sz="2040" baseline="-25000"/>
              <a:t>p</a:t>
            </a:r>
            <a:r>
              <a:rPr lang="en-US" sz="2040"/>
              <a:t> (instance characteristics)</a:t>
            </a:r>
            <a:endParaRPr/>
          </a:p>
          <a:p>
            <a:pPr marL="228600" lvl="0" indent="-228600" algn="just" rtl="0">
              <a:lnSpc>
                <a:spcPct val="100000"/>
              </a:lnSpc>
              <a:spcBef>
                <a:spcPts val="600"/>
              </a:spcBef>
              <a:spcAft>
                <a:spcPts val="0"/>
              </a:spcAft>
              <a:buClr>
                <a:schemeClr val="dk1"/>
              </a:buClr>
              <a:buSzPts val="2040"/>
              <a:buChar char="•"/>
            </a:pPr>
            <a:r>
              <a:rPr lang="en-US" sz="2040"/>
              <a:t>As the  factors that influence t</a:t>
            </a:r>
            <a:r>
              <a:rPr lang="en-US" sz="2040" baseline="-25000"/>
              <a:t>p</a:t>
            </a:r>
            <a:r>
              <a:rPr lang="en-US" sz="2040"/>
              <a:t> , when the program run it is better to estimate t</a:t>
            </a:r>
            <a:r>
              <a:rPr lang="en-US" sz="2040" baseline="-25000"/>
              <a:t>p</a:t>
            </a:r>
            <a:r>
              <a:rPr lang="en-US" sz="2040"/>
              <a:t> </a:t>
            </a:r>
            <a:endParaRPr sz="2040"/>
          </a:p>
          <a:p>
            <a:pPr marL="228600" lvl="0" indent="-228600" algn="just" rtl="0">
              <a:lnSpc>
                <a:spcPct val="100000"/>
              </a:lnSpc>
              <a:spcBef>
                <a:spcPts val="600"/>
              </a:spcBef>
              <a:spcAft>
                <a:spcPts val="0"/>
              </a:spcAft>
              <a:buClr>
                <a:schemeClr val="dk1"/>
              </a:buClr>
              <a:buSzPts val="2040"/>
              <a:buChar char="•"/>
            </a:pPr>
            <a:r>
              <a:rPr lang="en-US" sz="2040"/>
              <a:t>If the compiler characteristics and  the time taken for addition, subtraction, division, multiplication etc.. are known then we can find t</a:t>
            </a:r>
            <a:r>
              <a:rPr lang="en-US" sz="2040" baseline="-25000"/>
              <a:t>p</a:t>
            </a:r>
            <a:r>
              <a:rPr lang="en-US" sz="2040"/>
              <a:t> as</a:t>
            </a:r>
            <a:endParaRPr/>
          </a:p>
          <a:p>
            <a:pPr marL="0" lvl="0" indent="0" algn="just" rtl="0">
              <a:lnSpc>
                <a:spcPct val="80000"/>
              </a:lnSpc>
              <a:spcBef>
                <a:spcPts val="1600"/>
              </a:spcBef>
              <a:spcAft>
                <a:spcPts val="0"/>
              </a:spcAft>
              <a:buClr>
                <a:schemeClr val="dk1"/>
              </a:buClr>
              <a:buSzPts val="2040"/>
              <a:buNone/>
            </a:pPr>
            <a:endParaRPr sz="2040"/>
          </a:p>
        </p:txBody>
      </p:sp>
      <p:sp>
        <p:nvSpPr>
          <p:cNvPr id="288" name="Google Shape;28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60</a:t>
            </a:fld>
            <a:endParaRPr/>
          </a:p>
        </p:txBody>
      </p:sp>
      <p:pic>
        <p:nvPicPr>
          <p:cNvPr id="289" name="Google Shape;289;p38"/>
          <p:cNvPicPr preferRelativeResize="0"/>
          <p:nvPr/>
        </p:nvPicPr>
        <p:blipFill rotWithShape="1">
          <a:blip r:embed="rId3">
            <a:alphaModFix/>
          </a:blip>
          <a:srcRect/>
          <a:stretch/>
        </p:blipFill>
        <p:spPr>
          <a:xfrm>
            <a:off x="10067925" y="0"/>
            <a:ext cx="2124075" cy="914400"/>
          </a:xfrm>
          <a:prstGeom prst="rect">
            <a:avLst/>
          </a:prstGeom>
          <a:noFill/>
          <a:ln>
            <a:noFill/>
          </a:ln>
        </p:spPr>
      </p:pic>
      <p:pic>
        <p:nvPicPr>
          <p:cNvPr id="290" name="Google Shape;290;p38"/>
          <p:cNvPicPr preferRelativeResize="0"/>
          <p:nvPr/>
        </p:nvPicPr>
        <p:blipFill rotWithShape="1">
          <a:blip r:embed="rId4">
            <a:alphaModFix/>
          </a:blip>
          <a:srcRect/>
          <a:stretch/>
        </p:blipFill>
        <p:spPr>
          <a:xfrm>
            <a:off x="2321561" y="5828507"/>
            <a:ext cx="6362700" cy="438150"/>
          </a:xfrm>
          <a:prstGeom prst="rect">
            <a:avLst/>
          </a:prstGeom>
          <a:noFill/>
          <a:ln>
            <a:noFill/>
          </a:ln>
        </p:spPr>
      </p:pic>
      <p:sp>
        <p:nvSpPr>
          <p:cNvPr id="7" name="Date Placeholder 6"/>
          <p:cNvSpPr>
            <a:spLocks noGrp="1"/>
          </p:cNvSpPr>
          <p:nvPr>
            <p:ph type="dt" idx="10"/>
          </p:nvPr>
        </p:nvSpPr>
        <p:spPr/>
        <p:txBody>
          <a:bodyPr/>
          <a:lstStyle/>
          <a:p>
            <a:fld id="{2316B2F7-895C-4E92-92A3-AB3913BB4164}" type="datetime1">
              <a:rPr lang="en-US" smtClean="0"/>
              <a:pPr/>
              <a:t>4/1/2022</a:t>
            </a:fld>
            <a:endParaRPr lang="en-US"/>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61</a:t>
            </a:fld>
            <a:endParaRPr/>
          </a:p>
        </p:txBody>
      </p:sp>
      <p:sp>
        <p:nvSpPr>
          <p:cNvPr id="296" name="Google Shape;296;p39"/>
          <p:cNvSpPr/>
          <p:nvPr/>
        </p:nvSpPr>
        <p:spPr>
          <a:xfrm>
            <a:off x="967508" y="693261"/>
            <a:ext cx="9014692" cy="5663089"/>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Where n denotes the instance characteristics, and c</a:t>
            </a:r>
            <a:r>
              <a:rPr lang="en-US" sz="2000" baseline="-25000">
                <a:solidFill>
                  <a:schemeClr val="dk1"/>
                </a:solidFill>
                <a:latin typeface="Cambria"/>
                <a:ea typeface="Cambria"/>
                <a:cs typeface="Cambria"/>
                <a:sym typeface="Cambria"/>
              </a:rPr>
              <a:t>a</a:t>
            </a:r>
            <a:r>
              <a:rPr lang="en-US" sz="2000">
                <a:solidFill>
                  <a:schemeClr val="dk1"/>
                </a:solidFill>
                <a:latin typeface="Cambria"/>
                <a:ea typeface="Cambria"/>
                <a:cs typeface="Cambria"/>
                <a:sym typeface="Cambria"/>
              </a:rPr>
              <a:t>,c</a:t>
            </a:r>
            <a:r>
              <a:rPr lang="en-US" sz="2000" baseline="-25000">
                <a:solidFill>
                  <a:schemeClr val="dk1"/>
                </a:solidFill>
                <a:latin typeface="Cambria"/>
                <a:ea typeface="Cambria"/>
                <a:cs typeface="Cambria"/>
                <a:sym typeface="Cambria"/>
              </a:rPr>
              <a:t>s</a:t>
            </a:r>
            <a:r>
              <a:rPr lang="en-US" sz="2000">
                <a:solidFill>
                  <a:schemeClr val="dk1"/>
                </a:solidFill>
                <a:latin typeface="Cambria"/>
                <a:ea typeface="Cambria"/>
                <a:cs typeface="Cambria"/>
                <a:sym typeface="Cambria"/>
              </a:rPr>
              <a:t>,c</a:t>
            </a:r>
            <a:r>
              <a:rPr lang="en-US" sz="2000" baseline="-25000">
                <a:solidFill>
                  <a:schemeClr val="dk1"/>
                </a:solidFill>
                <a:latin typeface="Cambria"/>
                <a:ea typeface="Cambria"/>
                <a:cs typeface="Cambria"/>
                <a:sym typeface="Cambria"/>
              </a:rPr>
              <a:t>m</a:t>
            </a:r>
            <a:r>
              <a:rPr lang="en-US" sz="2000">
                <a:solidFill>
                  <a:schemeClr val="dk1"/>
                </a:solidFill>
                <a:latin typeface="Cambria"/>
                <a:ea typeface="Cambria"/>
                <a:cs typeface="Cambria"/>
                <a:sym typeface="Cambria"/>
              </a:rPr>
              <a:t>, c</a:t>
            </a:r>
            <a:r>
              <a:rPr lang="en-US" sz="2000" baseline="-25000">
                <a:solidFill>
                  <a:schemeClr val="dk1"/>
                </a:solidFill>
                <a:latin typeface="Cambria"/>
                <a:ea typeface="Cambria"/>
                <a:cs typeface="Cambria"/>
                <a:sym typeface="Cambria"/>
              </a:rPr>
              <a:t>d</a:t>
            </a:r>
            <a:r>
              <a:rPr lang="en-US" sz="2000">
                <a:solidFill>
                  <a:schemeClr val="dk1"/>
                </a:solidFill>
                <a:latin typeface="Cambria"/>
                <a:ea typeface="Cambria"/>
                <a:cs typeface="Cambria"/>
                <a:sym typeface="Cambria"/>
              </a:rPr>
              <a:t>, and so on, respectively, denote the time needed for an addition, subtraction, multiplication, division, and so on.</a:t>
            </a:r>
            <a:endParaRPr/>
          </a:p>
          <a:p>
            <a:pPr marL="0" marR="0" lvl="0" indent="0" algn="just" rtl="0">
              <a:spcBef>
                <a:spcPts val="0"/>
              </a:spcBef>
              <a:spcAft>
                <a:spcPts val="0"/>
              </a:spcAft>
              <a:buNone/>
            </a:pPr>
            <a:endParaRPr sz="2000">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ADD, SUB,MUL,DIV, and so on, are functions whose values are the numbers of additions, subtractions, multiplications, divisions, and so on, that are performed when the code for P is used on </a:t>
            </a:r>
            <a:r>
              <a:rPr lang="en-US" sz="2400">
                <a:solidFill>
                  <a:schemeClr val="dk1"/>
                </a:solidFill>
                <a:latin typeface="Cambria"/>
                <a:ea typeface="Cambria"/>
                <a:cs typeface="Cambria"/>
                <a:sym typeface="Cambria"/>
              </a:rPr>
              <a:t>an</a:t>
            </a:r>
            <a:r>
              <a:rPr lang="en-US" sz="2000">
                <a:solidFill>
                  <a:schemeClr val="dk1"/>
                </a:solidFill>
                <a:latin typeface="Cambria"/>
                <a:ea typeface="Cambria"/>
                <a:cs typeface="Cambria"/>
                <a:sym typeface="Cambria"/>
              </a:rPr>
              <a:t> instance with characteristic n. </a:t>
            </a:r>
            <a:endParaRPr sz="2000">
              <a:solidFill>
                <a:schemeClr val="dk1"/>
              </a:solidFill>
              <a:latin typeface="Cambria"/>
              <a:ea typeface="Cambria"/>
              <a:cs typeface="Cambria"/>
              <a:sym typeface="Cambria"/>
            </a:endParaRPr>
          </a:p>
          <a:p>
            <a:pPr marL="285750" marR="0" lvl="0" indent="-158750" algn="just" rtl="0">
              <a:spcBef>
                <a:spcPts val="0"/>
              </a:spcBef>
              <a:spcAft>
                <a:spcPts val="0"/>
              </a:spcAft>
              <a:buClr>
                <a:schemeClr val="dk1"/>
              </a:buClr>
              <a:buSzPts val="2000"/>
              <a:buFont typeface="Arial"/>
              <a:buNone/>
            </a:pPr>
            <a:endParaRPr sz="2000">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It is difficult to get such an exact formula because the time taken for addition and other operations depends on numbers that are being added. </a:t>
            </a:r>
            <a:endParaRPr sz="2000">
              <a:solidFill>
                <a:schemeClr val="dk1"/>
              </a:solidFill>
              <a:latin typeface="Cambria"/>
              <a:ea typeface="Cambria"/>
              <a:cs typeface="Cambria"/>
              <a:sym typeface="Cambria"/>
            </a:endParaRPr>
          </a:p>
          <a:p>
            <a:pPr marL="285750" marR="0" lvl="0" indent="-158750" algn="just" rtl="0">
              <a:spcBef>
                <a:spcPts val="0"/>
              </a:spcBef>
              <a:spcAft>
                <a:spcPts val="0"/>
              </a:spcAft>
              <a:buClr>
                <a:schemeClr val="dk1"/>
              </a:buClr>
              <a:buSzPts val="2000"/>
              <a:buFont typeface="Arial"/>
              <a:buNone/>
            </a:pPr>
            <a:endParaRPr sz="2000">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So alternative is to do all activities such as program typing, compiling and running  on a machine and the execution time is physically clocked to get t</a:t>
            </a:r>
            <a:r>
              <a:rPr lang="en-US" sz="2000" baseline="-25000">
                <a:solidFill>
                  <a:schemeClr val="dk1"/>
                </a:solidFill>
                <a:latin typeface="Cambria"/>
                <a:ea typeface="Cambria"/>
                <a:cs typeface="Cambria"/>
                <a:sym typeface="Cambria"/>
              </a:rPr>
              <a:t>p</a:t>
            </a:r>
            <a:r>
              <a:rPr lang="en-US" sz="2000">
                <a:solidFill>
                  <a:schemeClr val="dk1"/>
                </a:solidFill>
                <a:latin typeface="Cambria"/>
                <a:ea typeface="Cambria"/>
                <a:cs typeface="Cambria"/>
                <a:sym typeface="Cambria"/>
              </a:rPr>
              <a:t>(n). </a:t>
            </a:r>
            <a:endParaRPr sz="2000">
              <a:solidFill>
                <a:schemeClr val="dk1"/>
              </a:solidFill>
              <a:latin typeface="Cambria"/>
              <a:ea typeface="Cambria"/>
              <a:cs typeface="Cambria"/>
              <a:sym typeface="Cambria"/>
            </a:endParaRPr>
          </a:p>
          <a:p>
            <a:pPr marL="285750" marR="0" lvl="0" indent="-158750" algn="just" rtl="0">
              <a:spcBef>
                <a:spcPts val="0"/>
              </a:spcBef>
              <a:spcAft>
                <a:spcPts val="0"/>
              </a:spcAft>
              <a:buClr>
                <a:schemeClr val="dk1"/>
              </a:buClr>
              <a:buSzPts val="2000"/>
              <a:buFont typeface="Arial"/>
              <a:buNone/>
            </a:pPr>
            <a:endParaRPr sz="2000">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Cambria"/>
                <a:ea typeface="Cambria"/>
                <a:cs typeface="Cambria"/>
                <a:sym typeface="Cambria"/>
              </a:rPr>
              <a:t>Drawbacks of experimental approach is the execution time depends on the other programs running on the computer at the time the program P run. It also depends on machine architecture.</a:t>
            </a:r>
            <a:endParaRPr/>
          </a:p>
          <a:p>
            <a:pPr marL="0" marR="0" lvl="0" indent="0" algn="just" rtl="0">
              <a:spcBef>
                <a:spcPts val="0"/>
              </a:spcBef>
              <a:spcAft>
                <a:spcPts val="0"/>
              </a:spcAft>
              <a:buNone/>
            </a:pPr>
            <a:endParaRPr sz="2000">
              <a:solidFill>
                <a:schemeClr val="dk1"/>
              </a:solidFill>
              <a:latin typeface="Cambria"/>
              <a:ea typeface="Cambria"/>
              <a:cs typeface="Cambria"/>
              <a:sym typeface="Cambria"/>
            </a:endParaRPr>
          </a:p>
        </p:txBody>
      </p:sp>
      <p:pic>
        <p:nvPicPr>
          <p:cNvPr id="297" name="Google Shape;297;p39"/>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5" name="Date Placeholder 4"/>
          <p:cNvSpPr>
            <a:spLocks noGrp="1"/>
          </p:cNvSpPr>
          <p:nvPr>
            <p:ph type="dt" idx="10"/>
          </p:nvPr>
        </p:nvSpPr>
        <p:spPr/>
        <p:txBody>
          <a:bodyPr/>
          <a:lstStyle/>
          <a:p>
            <a:fld id="{8B045D2F-FC2A-4F75-A837-A79A10973005}" type="datetime1">
              <a:rPr lang="en-US" smtClean="0"/>
              <a:pPr/>
              <a:t>4/1/2022</a:t>
            </a:fld>
            <a:endParaRPr lang="en-US"/>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body" idx="1"/>
          </p:nvPr>
        </p:nvSpPr>
        <p:spPr>
          <a:xfrm>
            <a:off x="662709" y="523297"/>
            <a:ext cx="10515600" cy="56373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960"/>
              <a:buNone/>
            </a:pPr>
            <a:r>
              <a:rPr lang="en-US" sz="1960" b="1"/>
              <a:t>Solution:</a:t>
            </a:r>
            <a:endParaRPr/>
          </a:p>
          <a:p>
            <a:pPr marL="228600" lvl="0" indent="-228600" algn="just" rtl="0">
              <a:lnSpc>
                <a:spcPct val="100000"/>
              </a:lnSpc>
              <a:spcBef>
                <a:spcPts val="600"/>
              </a:spcBef>
              <a:spcAft>
                <a:spcPts val="0"/>
              </a:spcAft>
              <a:buClr>
                <a:schemeClr val="dk1"/>
              </a:buClr>
              <a:buSzPts val="1960"/>
              <a:buChar char="•"/>
            </a:pPr>
            <a:r>
              <a:rPr lang="en-US" sz="1960"/>
              <a:t>Obtain a count for the total number of operations in the algorithm. We can go one step further and count only the number of </a:t>
            </a:r>
            <a:r>
              <a:rPr lang="en-US" sz="1960" b="1"/>
              <a:t>program steps.</a:t>
            </a:r>
            <a:endParaRPr/>
          </a:p>
          <a:p>
            <a:pPr marL="0" lvl="0" indent="0" algn="just" rtl="0">
              <a:lnSpc>
                <a:spcPct val="100000"/>
              </a:lnSpc>
              <a:spcBef>
                <a:spcPts val="600"/>
              </a:spcBef>
              <a:spcAft>
                <a:spcPts val="0"/>
              </a:spcAft>
              <a:buClr>
                <a:schemeClr val="dk1"/>
              </a:buClr>
              <a:buSzPts val="1960"/>
              <a:buNone/>
            </a:pPr>
            <a:endParaRPr sz="1960" b="1"/>
          </a:p>
          <a:p>
            <a:pPr marL="228600" lvl="0" indent="-228600" algn="just" rtl="0">
              <a:lnSpc>
                <a:spcPct val="100000"/>
              </a:lnSpc>
              <a:spcBef>
                <a:spcPts val="600"/>
              </a:spcBef>
              <a:spcAft>
                <a:spcPts val="0"/>
              </a:spcAft>
              <a:buClr>
                <a:schemeClr val="dk1"/>
              </a:buClr>
              <a:buSzPts val="1960"/>
              <a:buChar char="•"/>
            </a:pPr>
            <a:r>
              <a:rPr lang="en-US" sz="1960"/>
              <a:t>A </a:t>
            </a:r>
            <a:r>
              <a:rPr lang="en-US" sz="1960" b="1"/>
              <a:t>program step </a:t>
            </a:r>
            <a:r>
              <a:rPr lang="en-US" sz="1960"/>
              <a:t>is loosely defined as a syntactically or semantically meaningful segment of a program that has an execution time that is independent of the instance characteristics. For example, the entire statement is a single program step.</a:t>
            </a:r>
            <a:endParaRPr/>
          </a:p>
          <a:p>
            <a:pPr marL="0" lvl="0" indent="0" algn="just" rtl="0">
              <a:lnSpc>
                <a:spcPct val="100000"/>
              </a:lnSpc>
              <a:spcBef>
                <a:spcPts val="600"/>
              </a:spcBef>
              <a:spcAft>
                <a:spcPts val="0"/>
              </a:spcAft>
              <a:buClr>
                <a:schemeClr val="dk1"/>
              </a:buClr>
              <a:buSzPts val="1960"/>
              <a:buNone/>
            </a:pPr>
            <a:endParaRPr sz="1960"/>
          </a:p>
          <a:p>
            <a:pPr marL="0" lvl="0" indent="0" algn="just" rtl="0">
              <a:lnSpc>
                <a:spcPct val="100000"/>
              </a:lnSpc>
              <a:spcBef>
                <a:spcPts val="600"/>
              </a:spcBef>
              <a:spcAft>
                <a:spcPts val="0"/>
              </a:spcAft>
              <a:buClr>
                <a:schemeClr val="dk1"/>
              </a:buClr>
              <a:buSzPts val="1960"/>
              <a:buNone/>
            </a:pPr>
            <a:endParaRPr sz="1960"/>
          </a:p>
          <a:p>
            <a:pPr marL="228600" lvl="0" indent="-228600" algn="just" rtl="0">
              <a:lnSpc>
                <a:spcPct val="100000"/>
              </a:lnSpc>
              <a:spcBef>
                <a:spcPts val="600"/>
              </a:spcBef>
              <a:spcAft>
                <a:spcPts val="0"/>
              </a:spcAft>
              <a:buClr>
                <a:schemeClr val="dk1"/>
              </a:buClr>
              <a:buSzPts val="1960"/>
              <a:buChar char="•"/>
            </a:pPr>
            <a:r>
              <a:rPr lang="en-US" sz="1960"/>
              <a:t>The number of steps any program statement is assigned depends on the kind of statement. </a:t>
            </a:r>
            <a:endParaRPr sz="1960"/>
          </a:p>
          <a:p>
            <a:pPr marL="228600" lvl="0" indent="-228600" algn="just" rtl="0">
              <a:lnSpc>
                <a:spcPct val="100000"/>
              </a:lnSpc>
              <a:spcBef>
                <a:spcPts val="600"/>
              </a:spcBef>
              <a:spcAft>
                <a:spcPts val="0"/>
              </a:spcAft>
              <a:buClr>
                <a:schemeClr val="dk1"/>
              </a:buClr>
              <a:buSzPts val="1960"/>
              <a:buChar char="•"/>
            </a:pPr>
            <a:r>
              <a:rPr lang="en-US" sz="1960"/>
              <a:t>Comments count as zero steps;</a:t>
            </a:r>
            <a:endParaRPr/>
          </a:p>
          <a:p>
            <a:pPr marL="228600" lvl="0" indent="-228600" algn="just" rtl="0">
              <a:lnSpc>
                <a:spcPct val="100000"/>
              </a:lnSpc>
              <a:spcBef>
                <a:spcPts val="600"/>
              </a:spcBef>
              <a:spcAft>
                <a:spcPts val="0"/>
              </a:spcAft>
              <a:buClr>
                <a:schemeClr val="dk1"/>
              </a:buClr>
              <a:buSzPts val="1960"/>
              <a:buChar char="•"/>
            </a:pPr>
            <a:r>
              <a:rPr lang="en-US" sz="1960"/>
              <a:t>an assignment statement which does not involve any calls to other algorithms is counted as one step;</a:t>
            </a:r>
            <a:endParaRPr/>
          </a:p>
          <a:p>
            <a:pPr marL="228600" lvl="0" indent="-228600" algn="just" rtl="0">
              <a:lnSpc>
                <a:spcPct val="100000"/>
              </a:lnSpc>
              <a:spcBef>
                <a:spcPts val="600"/>
              </a:spcBef>
              <a:spcAft>
                <a:spcPts val="0"/>
              </a:spcAft>
              <a:buClr>
                <a:schemeClr val="dk1"/>
              </a:buClr>
              <a:buSzPts val="1960"/>
              <a:buChar char="•"/>
            </a:pPr>
            <a:r>
              <a:rPr lang="en-US" sz="1960"/>
              <a:t>In an iterative statement such as the for, while, and repeat-until statements, we consider the step counts only for the control part of the statement.</a:t>
            </a:r>
            <a:endParaRPr sz="1960"/>
          </a:p>
          <a:p>
            <a:pPr marL="0" lvl="0" indent="0" algn="just" rtl="0">
              <a:lnSpc>
                <a:spcPct val="100000"/>
              </a:lnSpc>
              <a:spcBef>
                <a:spcPts val="600"/>
              </a:spcBef>
              <a:spcAft>
                <a:spcPts val="0"/>
              </a:spcAft>
              <a:buClr>
                <a:schemeClr val="dk1"/>
              </a:buClr>
              <a:buSzPts val="1960"/>
              <a:buNone/>
            </a:pPr>
            <a:endParaRPr sz="1960" b="1"/>
          </a:p>
        </p:txBody>
      </p:sp>
      <p:sp>
        <p:nvSpPr>
          <p:cNvPr id="303" name="Google Shape;30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62</a:t>
            </a:fld>
            <a:endParaRPr/>
          </a:p>
        </p:txBody>
      </p:sp>
      <p:pic>
        <p:nvPicPr>
          <p:cNvPr id="304" name="Google Shape;304;p40"/>
          <p:cNvPicPr preferRelativeResize="0"/>
          <p:nvPr/>
        </p:nvPicPr>
        <p:blipFill rotWithShape="1">
          <a:blip r:embed="rId3">
            <a:alphaModFix/>
          </a:blip>
          <a:srcRect/>
          <a:stretch/>
        </p:blipFill>
        <p:spPr>
          <a:xfrm>
            <a:off x="2600671" y="3089562"/>
            <a:ext cx="4591050" cy="504825"/>
          </a:xfrm>
          <a:prstGeom prst="rect">
            <a:avLst/>
          </a:prstGeom>
          <a:noFill/>
          <a:ln>
            <a:noFill/>
          </a:ln>
        </p:spPr>
      </p:pic>
      <p:pic>
        <p:nvPicPr>
          <p:cNvPr id="305" name="Google Shape;305;p40"/>
          <p:cNvPicPr preferRelativeResize="0"/>
          <p:nvPr/>
        </p:nvPicPr>
        <p:blipFill rotWithShape="1">
          <a:blip r:embed="rId4">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B2DD063E-AAE8-4079-8D5F-7CA0977E95CA}" type="datetime1">
              <a:rPr lang="en-US" smtClean="0"/>
              <a:pPr/>
              <a:t>4/1/2022</a:t>
            </a:fld>
            <a:endParaRPr lang="en-US"/>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body" idx="1"/>
          </p:nvPr>
        </p:nvSpPr>
        <p:spPr>
          <a:xfrm>
            <a:off x="838200" y="11144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Two methods to find the time complexity for an algorithm</a:t>
            </a:r>
            <a:endParaRPr/>
          </a:p>
          <a:p>
            <a:pPr marL="971550" lvl="1" indent="-514350" algn="l" rtl="0">
              <a:lnSpc>
                <a:spcPct val="150000"/>
              </a:lnSpc>
              <a:spcBef>
                <a:spcPts val="500"/>
              </a:spcBef>
              <a:spcAft>
                <a:spcPts val="0"/>
              </a:spcAft>
              <a:buClr>
                <a:schemeClr val="dk1"/>
              </a:buClr>
              <a:buSzPts val="2400"/>
              <a:buFont typeface="Cambria"/>
              <a:buAutoNum type="arabicPeriod"/>
            </a:pPr>
            <a:r>
              <a:rPr lang="en-US"/>
              <a:t>  Count variable method</a:t>
            </a:r>
            <a:endParaRPr/>
          </a:p>
          <a:p>
            <a:pPr marL="971550" lvl="1" indent="-514350" algn="l" rtl="0">
              <a:lnSpc>
                <a:spcPct val="150000"/>
              </a:lnSpc>
              <a:spcBef>
                <a:spcPts val="500"/>
              </a:spcBef>
              <a:spcAft>
                <a:spcPts val="0"/>
              </a:spcAft>
              <a:buClr>
                <a:schemeClr val="dk1"/>
              </a:buClr>
              <a:buSzPts val="2400"/>
              <a:buFont typeface="Cambria"/>
              <a:buAutoNum type="arabicPeriod"/>
            </a:pPr>
            <a:r>
              <a:rPr lang="en-US"/>
              <a:t>  Table method</a:t>
            </a:r>
            <a:endParaRPr/>
          </a:p>
        </p:txBody>
      </p:sp>
      <p:sp>
        <p:nvSpPr>
          <p:cNvPr id="311" name="Google Shape;31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63</a:t>
            </a:fld>
            <a:endParaRPr/>
          </a:p>
        </p:txBody>
      </p:sp>
      <p:pic>
        <p:nvPicPr>
          <p:cNvPr id="312" name="Google Shape;312;p41"/>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5" name="Date Placeholder 4"/>
          <p:cNvSpPr>
            <a:spLocks noGrp="1"/>
          </p:cNvSpPr>
          <p:nvPr>
            <p:ph type="dt" idx="10"/>
          </p:nvPr>
        </p:nvSpPr>
        <p:spPr/>
        <p:txBody>
          <a:bodyPr/>
          <a:lstStyle/>
          <a:p>
            <a:fld id="{A66E1ECD-D86E-484A-9C98-BD595B76689C}" type="datetime1">
              <a:rPr lang="en-US" smtClean="0"/>
              <a:pPr/>
              <a:t>4/1/2022</a:t>
            </a:fld>
            <a:endParaRPr lang="en-US"/>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Count Method</a:t>
            </a:r>
          </a:p>
        </p:txBody>
      </p:sp>
      <p:sp>
        <p:nvSpPr>
          <p:cNvPr id="4" name="Date Placeholder 3"/>
          <p:cNvSpPr>
            <a:spLocks noGrp="1"/>
          </p:cNvSpPr>
          <p:nvPr>
            <p:ph type="dt" sz="half" idx="10"/>
          </p:nvPr>
        </p:nvSpPr>
        <p:spPr/>
        <p:txBody>
          <a:bodyPr/>
          <a:lstStyle/>
          <a:p>
            <a:fld id="{0FB783EA-DCDC-4B69-8644-2B21F4A7AFD5}" type="datetime1">
              <a:rPr lang="en-US" smtClean="0"/>
              <a:pPr/>
              <a:t>4/1/2022</a:t>
            </a:fld>
            <a:endParaRPr lang="en-US"/>
          </a:p>
        </p:txBody>
      </p:sp>
      <p:sp>
        <p:nvSpPr>
          <p:cNvPr id="5" name="Slide Number Placeholder 4"/>
          <p:cNvSpPr>
            <a:spLocks noGrp="1"/>
          </p:cNvSpPr>
          <p:nvPr>
            <p:ph type="sldNum" sz="quarter" idx="12"/>
          </p:nvPr>
        </p:nvSpPr>
        <p:spPr/>
        <p:txBody>
          <a:bodyPr/>
          <a:lstStyle/>
          <a:p>
            <a:fld id="{69572EDE-1938-46BA-8734-99E68C80D35D}" type="slidenum">
              <a:rPr lang="en-US" smtClean="0"/>
              <a:pPr/>
              <a:t>64</a:t>
            </a:fld>
            <a:endParaRPr lang="en-US"/>
          </a:p>
        </p:txBody>
      </p:sp>
      <p:pic>
        <p:nvPicPr>
          <p:cNvPr id="7" name="Picture 6"/>
          <p:cNvPicPr>
            <a:picLocks noChangeAspect="1" noChangeArrowheads="1"/>
          </p:cNvPicPr>
          <p:nvPr/>
        </p:nvPicPr>
        <p:blipFill>
          <a:blip r:embed="rId2"/>
          <a:srcRect/>
          <a:stretch>
            <a:fillRect/>
          </a:stretch>
        </p:blipFill>
        <p:spPr bwMode="auto">
          <a:xfrm>
            <a:off x="9652001" y="0"/>
            <a:ext cx="2156884" cy="922338"/>
          </a:xfrm>
          <a:prstGeom prst="rect">
            <a:avLst/>
          </a:prstGeom>
          <a:noFill/>
          <a:ln w="9525">
            <a:noFill/>
            <a:miter lim="800000"/>
            <a:headEnd/>
            <a:tailEnd/>
          </a:ln>
        </p:spPr>
      </p:pic>
      <p:pic>
        <p:nvPicPr>
          <p:cNvPr id="48131" name="Picture 3"/>
          <p:cNvPicPr>
            <a:picLocks noChangeAspect="1" noChangeArrowheads="1"/>
          </p:cNvPicPr>
          <p:nvPr/>
        </p:nvPicPr>
        <p:blipFill>
          <a:blip r:embed="rId3"/>
          <a:srcRect/>
          <a:stretch>
            <a:fillRect/>
          </a:stretch>
        </p:blipFill>
        <p:spPr bwMode="auto">
          <a:xfrm>
            <a:off x="1219200" y="1524000"/>
            <a:ext cx="9927389" cy="447675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514927" y="5080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Table method</a:t>
            </a:r>
            <a:endParaRPr b="1"/>
          </a:p>
        </p:txBody>
      </p:sp>
      <p:sp>
        <p:nvSpPr>
          <p:cNvPr id="318" name="Google Shape;318;p42"/>
          <p:cNvSpPr txBox="1">
            <a:spLocks noGrp="1"/>
          </p:cNvSpPr>
          <p:nvPr>
            <p:ph type="body" idx="1"/>
          </p:nvPr>
        </p:nvSpPr>
        <p:spPr>
          <a:xfrm>
            <a:off x="1379681" y="1229157"/>
            <a:ext cx="9395691"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Clr>
                <a:schemeClr val="dk1"/>
              </a:buClr>
              <a:buSzPts val="2405"/>
              <a:buChar char="•"/>
            </a:pPr>
            <a:r>
              <a:rPr lang="en-US" sz="2405"/>
              <a:t>The table contains s/e and frequency.</a:t>
            </a:r>
            <a:endParaRPr/>
          </a:p>
          <a:p>
            <a:pPr marL="228600" lvl="0" indent="-228600" algn="l" rtl="0">
              <a:lnSpc>
                <a:spcPct val="140000"/>
              </a:lnSpc>
              <a:spcBef>
                <a:spcPts val="1000"/>
              </a:spcBef>
              <a:spcAft>
                <a:spcPts val="0"/>
              </a:spcAft>
              <a:buClr>
                <a:schemeClr val="dk1"/>
              </a:buClr>
              <a:buSzPts val="2405"/>
              <a:buChar char="•"/>
            </a:pPr>
            <a:r>
              <a:rPr lang="en-US" sz="2405"/>
              <a:t>The s/e of a statement is the amount by which the count changes as a result of the execution of that statement.</a:t>
            </a:r>
            <a:endParaRPr sz="2405"/>
          </a:p>
          <a:p>
            <a:pPr marL="228600" lvl="0" indent="-228600" algn="l" rtl="0">
              <a:lnSpc>
                <a:spcPct val="140000"/>
              </a:lnSpc>
              <a:spcBef>
                <a:spcPts val="1000"/>
              </a:spcBef>
              <a:spcAft>
                <a:spcPts val="0"/>
              </a:spcAft>
              <a:buClr>
                <a:schemeClr val="dk1"/>
              </a:buClr>
              <a:buSzPts val="2405"/>
              <a:buChar char="•"/>
            </a:pPr>
            <a:r>
              <a:rPr lang="en-US" sz="2405"/>
              <a:t>Frequency is defined as the total number of times each statement is executed. </a:t>
            </a:r>
            <a:endParaRPr/>
          </a:p>
          <a:p>
            <a:pPr marL="228600" lvl="0" indent="-228600" algn="just" rtl="0">
              <a:lnSpc>
                <a:spcPct val="140000"/>
              </a:lnSpc>
              <a:spcBef>
                <a:spcPts val="1000"/>
              </a:spcBef>
              <a:spcAft>
                <a:spcPts val="0"/>
              </a:spcAft>
              <a:buClr>
                <a:schemeClr val="dk1"/>
              </a:buClr>
              <a:buSzPts val="2405"/>
              <a:buChar char="•"/>
            </a:pPr>
            <a:r>
              <a:rPr lang="en-US" sz="2405"/>
              <a:t>Combining these two, the step count for the entire algorithm is obtained</a:t>
            </a:r>
            <a:r>
              <a:rPr lang="en-US" sz="2590"/>
              <a:t>. </a:t>
            </a:r>
            <a:endParaRPr sz="2590"/>
          </a:p>
        </p:txBody>
      </p:sp>
      <p:sp>
        <p:nvSpPr>
          <p:cNvPr id="319" name="Google Shape;31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65</a:t>
            </a:fld>
            <a:endParaRPr/>
          </a:p>
        </p:txBody>
      </p:sp>
      <p:pic>
        <p:nvPicPr>
          <p:cNvPr id="320" name="Google Shape;320;p42"/>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9F4A2295-10B3-46C7-9880-77BD7146CD16}" type="datetime1">
              <a:rPr lang="en-US" smtClean="0"/>
              <a:pPr/>
              <a:t>4/1/2022</a:t>
            </a:fld>
            <a:endParaRPr lang="en-US"/>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a:t>Example 1</a:t>
            </a:r>
            <a:endParaRPr/>
          </a:p>
        </p:txBody>
      </p:sp>
      <p:pic>
        <p:nvPicPr>
          <p:cNvPr id="326" name="Google Shape;326;p43"/>
          <p:cNvPicPr preferRelativeResize="0">
            <a:picLocks noGrp="1"/>
          </p:cNvPicPr>
          <p:nvPr>
            <p:ph type="body" idx="1"/>
          </p:nvPr>
        </p:nvPicPr>
        <p:blipFill rotWithShape="1">
          <a:blip r:embed="rId3">
            <a:alphaModFix/>
          </a:blip>
          <a:srcRect/>
          <a:stretch/>
        </p:blipFill>
        <p:spPr>
          <a:xfrm>
            <a:off x="1991880" y="1944977"/>
            <a:ext cx="8410618" cy="3449060"/>
          </a:xfrm>
          <a:prstGeom prst="rect">
            <a:avLst/>
          </a:prstGeom>
          <a:noFill/>
          <a:ln>
            <a:noFill/>
          </a:ln>
        </p:spPr>
      </p:pic>
      <p:sp>
        <p:nvSpPr>
          <p:cNvPr id="327" name="Google Shape;32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66</a:t>
            </a:fld>
            <a:endParaRPr/>
          </a:p>
        </p:txBody>
      </p:sp>
      <p:pic>
        <p:nvPicPr>
          <p:cNvPr id="328" name="Google Shape;328;p43"/>
          <p:cNvPicPr preferRelativeResize="0"/>
          <p:nvPr/>
        </p:nvPicPr>
        <p:blipFill rotWithShape="1">
          <a:blip r:embed="rId4">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E743A3D7-2903-40C4-BCD5-83347D57D466}" type="datetime1">
              <a:rPr lang="en-US" smtClean="0"/>
              <a:pPr/>
              <a:t>4/1/2022</a:t>
            </a:fld>
            <a:endParaRPr lang="en-US"/>
          </a:p>
        </p:txBody>
      </p:sp>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a:t>Example 2</a:t>
            </a:r>
            <a:endParaRPr/>
          </a:p>
        </p:txBody>
      </p:sp>
      <p:pic>
        <p:nvPicPr>
          <p:cNvPr id="334" name="Google Shape;334;p44"/>
          <p:cNvPicPr preferRelativeResize="0">
            <a:picLocks noGrp="1"/>
          </p:cNvPicPr>
          <p:nvPr>
            <p:ph type="body" idx="1"/>
          </p:nvPr>
        </p:nvPicPr>
        <p:blipFill rotWithShape="1">
          <a:blip r:embed="rId3">
            <a:alphaModFix/>
          </a:blip>
          <a:srcRect/>
          <a:stretch/>
        </p:blipFill>
        <p:spPr>
          <a:xfrm>
            <a:off x="1791856" y="1764145"/>
            <a:ext cx="8580580" cy="3751624"/>
          </a:xfrm>
          <a:prstGeom prst="rect">
            <a:avLst/>
          </a:prstGeom>
          <a:noFill/>
          <a:ln>
            <a:noFill/>
          </a:ln>
        </p:spPr>
      </p:pic>
      <p:sp>
        <p:nvSpPr>
          <p:cNvPr id="335" name="Google Shape;33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67</a:t>
            </a:fld>
            <a:endParaRPr/>
          </a:p>
        </p:txBody>
      </p:sp>
      <p:pic>
        <p:nvPicPr>
          <p:cNvPr id="336" name="Google Shape;336;p44"/>
          <p:cNvPicPr preferRelativeResize="0"/>
          <p:nvPr/>
        </p:nvPicPr>
        <p:blipFill rotWithShape="1">
          <a:blip r:embed="rId4">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5999A388-A908-431C-845F-0B36B5C0181A}" type="datetime1">
              <a:rPr lang="en-US" smtClean="0"/>
              <a:pPr/>
              <a:t>4/1/2022</a:t>
            </a:fld>
            <a:endParaRPr lang="en-US"/>
          </a:p>
        </p:txBody>
      </p:sp>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Activity- Find Time Complexity</a:t>
            </a:r>
          </a:p>
        </p:txBody>
      </p:sp>
      <p:sp>
        <p:nvSpPr>
          <p:cNvPr id="3" name="Content Placeholder 2"/>
          <p:cNvSpPr>
            <a:spLocks noGrp="1"/>
          </p:cNvSpPr>
          <p:nvPr>
            <p:ph idx="1"/>
          </p:nvPr>
        </p:nvSpPr>
        <p:spPr/>
        <p:txBody>
          <a:bodyPr>
            <a:normAutofit fontScale="92500" lnSpcReduction="10000"/>
          </a:bodyPr>
          <a:lstStyle/>
          <a:p>
            <a:pPr marL="514350" indent="-514350">
              <a:spcBef>
                <a:spcPts val="0"/>
              </a:spcBef>
              <a:buNone/>
            </a:pPr>
            <a:r>
              <a:rPr lang="nn-NO" sz="2000" b="1" dirty="0"/>
              <a:t>1. </a:t>
            </a:r>
            <a:r>
              <a:rPr lang="nn-NO" sz="2000" b="1" dirty="0">
                <a:solidFill>
                  <a:srgbClr val="0070C0"/>
                </a:solidFill>
              </a:rPr>
              <a:t>for (let i = 0; i &lt; n; ++i)</a:t>
            </a:r>
          </a:p>
          <a:p>
            <a:pPr marL="514350" indent="-514350">
              <a:spcBef>
                <a:spcPts val="0"/>
              </a:spcBef>
              <a:buNone/>
            </a:pPr>
            <a:r>
              <a:rPr lang="nn-NO" sz="2000" b="1" dirty="0">
                <a:solidFill>
                  <a:srgbClr val="0070C0"/>
                </a:solidFill>
              </a:rPr>
              <a:t>       {</a:t>
            </a:r>
            <a:br>
              <a:rPr lang="nn-NO" sz="2000" b="1" dirty="0">
                <a:solidFill>
                  <a:srgbClr val="0070C0"/>
                </a:solidFill>
              </a:rPr>
            </a:br>
            <a:r>
              <a:rPr lang="nn-NO" sz="2000" b="1" dirty="0">
                <a:solidFill>
                  <a:srgbClr val="0070C0"/>
                </a:solidFill>
              </a:rPr>
              <a:t>                console.log(i);</a:t>
            </a:r>
            <a:br>
              <a:rPr lang="nn-NO" sz="2000" b="1" dirty="0">
                <a:solidFill>
                  <a:srgbClr val="0070C0"/>
                </a:solidFill>
              </a:rPr>
            </a:br>
            <a:r>
              <a:rPr lang="nn-NO" sz="2000" b="1" dirty="0">
                <a:solidFill>
                  <a:srgbClr val="0070C0"/>
                </a:solidFill>
              </a:rPr>
              <a:t>}</a:t>
            </a:r>
          </a:p>
          <a:p>
            <a:pPr marL="514350" indent="-514350">
              <a:spcBef>
                <a:spcPts val="0"/>
              </a:spcBef>
              <a:buNone/>
            </a:pPr>
            <a:r>
              <a:rPr lang="nn-NO" sz="2000" b="1" dirty="0">
                <a:solidFill>
                  <a:srgbClr val="0070C0"/>
                </a:solidFill>
              </a:rPr>
              <a:t>						O(n)    ----------- Linear Time Complexity</a:t>
            </a:r>
          </a:p>
          <a:p>
            <a:pPr marL="514350" indent="-514350">
              <a:spcBef>
                <a:spcPts val="0"/>
              </a:spcBef>
              <a:buNone/>
            </a:pPr>
            <a:r>
              <a:rPr lang="nn-NO" sz="2000" b="1" dirty="0"/>
              <a:t>2. </a:t>
            </a:r>
            <a:r>
              <a:rPr lang="en-US" sz="2000" b="1" dirty="0">
                <a:solidFill>
                  <a:srgbClr val="00B050"/>
                </a:solidFill>
              </a:rPr>
              <a:t>for (let </a:t>
            </a:r>
            <a:r>
              <a:rPr lang="en-US" sz="2000" b="1" dirty="0" err="1">
                <a:solidFill>
                  <a:srgbClr val="00B050"/>
                </a:solidFill>
              </a:rPr>
              <a:t>i</a:t>
            </a:r>
            <a:r>
              <a:rPr lang="en-US" sz="2000" b="1" dirty="0">
                <a:solidFill>
                  <a:srgbClr val="00B050"/>
                </a:solidFill>
              </a:rPr>
              <a:t> = 0; </a:t>
            </a:r>
            <a:r>
              <a:rPr lang="en-US" sz="2000" b="1" dirty="0" err="1">
                <a:solidFill>
                  <a:srgbClr val="00B050"/>
                </a:solidFill>
              </a:rPr>
              <a:t>i</a:t>
            </a:r>
            <a:r>
              <a:rPr lang="en-US" sz="2000" b="1" dirty="0">
                <a:solidFill>
                  <a:srgbClr val="00B050"/>
                </a:solidFill>
              </a:rPr>
              <a:t> &lt; n; ++</a:t>
            </a:r>
            <a:r>
              <a:rPr lang="en-US" sz="2000" b="1" dirty="0" err="1">
                <a:solidFill>
                  <a:srgbClr val="00B050"/>
                </a:solidFill>
              </a:rPr>
              <a:t>i</a:t>
            </a:r>
            <a:r>
              <a:rPr lang="en-US" sz="2000" b="1" dirty="0">
                <a:solidFill>
                  <a:srgbClr val="00B050"/>
                </a:solidFill>
              </a:rPr>
              <a:t>)</a:t>
            </a:r>
          </a:p>
          <a:p>
            <a:pPr marL="514350" indent="-514350">
              <a:spcBef>
                <a:spcPts val="0"/>
              </a:spcBef>
              <a:buNone/>
            </a:pPr>
            <a:r>
              <a:rPr lang="en-US" sz="2000" b="1" dirty="0">
                <a:solidFill>
                  <a:srgbClr val="00B050"/>
                </a:solidFill>
              </a:rPr>
              <a:t>    {</a:t>
            </a:r>
            <a:br>
              <a:rPr lang="en-US" sz="2000" b="1" dirty="0">
                <a:solidFill>
                  <a:srgbClr val="00B050"/>
                </a:solidFill>
              </a:rPr>
            </a:br>
            <a:r>
              <a:rPr lang="en-US" sz="2000" b="1" dirty="0">
                <a:solidFill>
                  <a:srgbClr val="00B050"/>
                </a:solidFill>
              </a:rPr>
              <a:t>for (let j = 0; j &lt; n; ++j)</a:t>
            </a:r>
          </a:p>
          <a:p>
            <a:pPr marL="514350" indent="-514350">
              <a:spcBef>
                <a:spcPts val="0"/>
              </a:spcBef>
              <a:buNone/>
            </a:pPr>
            <a:r>
              <a:rPr lang="en-US" sz="2000" b="1" dirty="0">
                <a:solidFill>
                  <a:srgbClr val="00B050"/>
                </a:solidFill>
              </a:rPr>
              <a:t>      {</a:t>
            </a:r>
            <a:br>
              <a:rPr lang="en-US" sz="2000" b="1" dirty="0">
                <a:solidFill>
                  <a:srgbClr val="00B050"/>
                </a:solidFill>
              </a:rPr>
            </a:br>
            <a:r>
              <a:rPr lang="en-US" sz="2000" b="1" dirty="0">
                <a:solidFill>
                  <a:srgbClr val="00B050"/>
                </a:solidFill>
              </a:rPr>
              <a:t>console.log(</a:t>
            </a:r>
            <a:r>
              <a:rPr lang="en-US" sz="2000" b="1" dirty="0" err="1">
                <a:solidFill>
                  <a:srgbClr val="00B050"/>
                </a:solidFill>
              </a:rPr>
              <a:t>i</a:t>
            </a:r>
            <a:r>
              <a:rPr lang="en-US" sz="2000" b="1" dirty="0">
                <a:solidFill>
                  <a:srgbClr val="00B050"/>
                </a:solidFill>
              </a:rPr>
              <a:t>, j);</a:t>
            </a:r>
          </a:p>
          <a:p>
            <a:pPr marL="514350" indent="-514350">
              <a:spcBef>
                <a:spcPts val="0"/>
              </a:spcBef>
              <a:buNone/>
            </a:pPr>
            <a:r>
              <a:rPr lang="en-US" sz="2000" b="1" dirty="0">
                <a:solidFill>
                  <a:srgbClr val="00B050"/>
                </a:solidFill>
              </a:rPr>
              <a:t>      }</a:t>
            </a:r>
          </a:p>
          <a:p>
            <a:pPr marL="514350" indent="-514350">
              <a:spcBef>
                <a:spcPts val="0"/>
              </a:spcBef>
              <a:buNone/>
            </a:pPr>
            <a:r>
              <a:rPr lang="en-US" sz="2000" b="1" dirty="0">
                <a:solidFill>
                  <a:srgbClr val="00B050"/>
                </a:solidFill>
              </a:rPr>
              <a:t>    }						O(n</a:t>
            </a:r>
            <a:r>
              <a:rPr lang="en-US" sz="2000" b="1" baseline="30000" dirty="0">
                <a:solidFill>
                  <a:srgbClr val="00B050"/>
                </a:solidFill>
              </a:rPr>
              <a:t>2 </a:t>
            </a:r>
            <a:r>
              <a:rPr lang="en-US" sz="2000" b="1" dirty="0">
                <a:solidFill>
                  <a:srgbClr val="00B050"/>
                </a:solidFill>
              </a:rPr>
              <a:t>)  --------- Exponential Time Complexity</a:t>
            </a:r>
          </a:p>
          <a:p>
            <a:pPr marL="514350" indent="-514350">
              <a:spcBef>
                <a:spcPts val="0"/>
              </a:spcBef>
              <a:buNone/>
            </a:pPr>
            <a:endParaRPr lang="en-US" sz="2000" b="1" dirty="0">
              <a:solidFill>
                <a:srgbClr val="00B050"/>
              </a:solidFill>
            </a:endParaRPr>
          </a:p>
          <a:p>
            <a:pPr marL="514350" indent="-514350">
              <a:spcBef>
                <a:spcPts val="0"/>
              </a:spcBef>
              <a:buNone/>
            </a:pPr>
            <a:r>
              <a:rPr lang="en-US" sz="2000" b="1" dirty="0"/>
              <a:t>3. </a:t>
            </a:r>
            <a:r>
              <a:rPr lang="nn-NO" sz="2000" b="1" dirty="0">
                <a:solidFill>
                  <a:srgbClr val="7030A0"/>
                </a:solidFill>
              </a:rPr>
              <a:t>for (let i = 1; i &lt; n; i *= 2) </a:t>
            </a:r>
          </a:p>
          <a:p>
            <a:pPr marL="514350" indent="-514350">
              <a:spcBef>
                <a:spcPts val="0"/>
              </a:spcBef>
              <a:buNone/>
            </a:pPr>
            <a:r>
              <a:rPr lang="nn-NO" sz="2000" b="1" dirty="0">
                <a:solidFill>
                  <a:srgbClr val="7030A0"/>
                </a:solidFill>
              </a:rPr>
              <a:t>	{</a:t>
            </a:r>
            <a:br>
              <a:rPr lang="nn-NO" sz="2000" b="1" dirty="0">
                <a:solidFill>
                  <a:srgbClr val="7030A0"/>
                </a:solidFill>
              </a:rPr>
            </a:br>
            <a:r>
              <a:rPr lang="nn-NO" sz="2000" b="1" dirty="0">
                <a:solidFill>
                  <a:srgbClr val="7030A0"/>
                </a:solidFill>
              </a:rPr>
              <a:t>console.log(i);</a:t>
            </a:r>
            <a:br>
              <a:rPr lang="nn-NO" sz="2000" b="1" dirty="0">
                <a:solidFill>
                  <a:srgbClr val="7030A0"/>
                </a:solidFill>
              </a:rPr>
            </a:br>
            <a:r>
              <a:rPr lang="nn-NO" sz="2000" b="1" dirty="0">
                <a:solidFill>
                  <a:srgbClr val="7030A0"/>
                </a:solidFill>
              </a:rPr>
              <a:t>}</a:t>
            </a:r>
          </a:p>
          <a:p>
            <a:pPr marL="514350" indent="-514350">
              <a:spcBef>
                <a:spcPts val="0"/>
              </a:spcBef>
              <a:buNone/>
            </a:pPr>
            <a:r>
              <a:rPr lang="nn-NO" sz="2000" b="1" dirty="0">
                <a:solidFill>
                  <a:srgbClr val="7030A0"/>
                </a:solidFill>
              </a:rPr>
              <a:t>						O(log2n) ----------Logarithmic Time Complexity</a:t>
            </a:r>
            <a:endParaRPr lang="en-US" sz="2000" b="1" dirty="0">
              <a:solidFill>
                <a:srgbClr val="7030A0"/>
              </a:solidFill>
            </a:endParaRPr>
          </a:p>
        </p:txBody>
      </p:sp>
      <p:pic>
        <p:nvPicPr>
          <p:cNvPr id="4" name="Google Shape;328;p43"/>
          <p:cNvPicPr preferRelativeResize="0"/>
          <p:nvPr/>
        </p:nvPicPr>
        <p:blipFill rotWithShape="1">
          <a:blip r:embed="rId3">
            <a:alphaModFix/>
          </a:blip>
          <a:srcRect/>
          <a:stretch/>
        </p:blipFill>
        <p:spPr>
          <a:xfrm>
            <a:off x="9652000" y="0"/>
            <a:ext cx="2540000" cy="838200"/>
          </a:xfrm>
          <a:prstGeom prst="rect">
            <a:avLst/>
          </a:prstGeom>
          <a:noFill/>
          <a:ln>
            <a:noFill/>
          </a:ln>
        </p:spPr>
      </p:pic>
      <p:sp>
        <p:nvSpPr>
          <p:cNvPr id="5" name="Date Placeholder 4"/>
          <p:cNvSpPr>
            <a:spLocks noGrp="1"/>
          </p:cNvSpPr>
          <p:nvPr>
            <p:ph type="dt" idx="10"/>
          </p:nvPr>
        </p:nvSpPr>
        <p:spPr/>
        <p:txBody>
          <a:bodyPr/>
          <a:lstStyle/>
          <a:p>
            <a:fld id="{A9FB4B06-3759-4FE7-9338-FC53A529CFA4}"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A00E4C-7F96-4E20-8A31-556C7BAF1134}"/>
              </a:ext>
            </a:extLst>
          </p:cNvPr>
          <p:cNvPicPr>
            <a:picLocks noChangeAspect="1"/>
          </p:cNvPicPr>
          <p:nvPr/>
        </p:nvPicPr>
        <p:blipFill>
          <a:blip r:embed="rId2"/>
          <a:stretch>
            <a:fillRect/>
          </a:stretch>
        </p:blipFill>
        <p:spPr>
          <a:xfrm>
            <a:off x="1308100" y="101943"/>
            <a:ext cx="4559300" cy="6654114"/>
          </a:xfrm>
          <a:prstGeom prst="rect">
            <a:avLst/>
          </a:prstGeom>
        </p:spPr>
      </p:pic>
      <p:pic>
        <p:nvPicPr>
          <p:cNvPr id="9" name="Picture 8">
            <a:extLst>
              <a:ext uri="{FF2B5EF4-FFF2-40B4-BE49-F238E27FC236}">
                <a16:creationId xmlns:a16="http://schemas.microsoft.com/office/drawing/2014/main" id="{3DA46A28-E3F2-472B-86FF-8A95BDFC9F2A}"/>
              </a:ext>
            </a:extLst>
          </p:cNvPr>
          <p:cNvPicPr>
            <a:picLocks noChangeAspect="1"/>
          </p:cNvPicPr>
          <p:nvPr/>
        </p:nvPicPr>
        <p:blipFill>
          <a:blip r:embed="rId3"/>
          <a:stretch>
            <a:fillRect/>
          </a:stretch>
        </p:blipFill>
        <p:spPr>
          <a:xfrm>
            <a:off x="6781800" y="133897"/>
            <a:ext cx="4114800" cy="6654115"/>
          </a:xfrm>
          <a:prstGeom prst="rect">
            <a:avLst/>
          </a:prstGeom>
        </p:spPr>
      </p:pic>
    </p:spTree>
    <p:extLst>
      <p:ext uri="{BB962C8B-B14F-4D97-AF65-F5344CB8AC3E}">
        <p14:creationId xmlns:p14="http://schemas.microsoft.com/office/powerpoint/2010/main" val="240185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838200" y="365126"/>
            <a:ext cx="10515600" cy="68782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2800"/>
              <a:buFont typeface="Cambria"/>
              <a:buNone/>
            </a:pPr>
            <a:r>
              <a:rPr lang="en-US" sz="2800" b="1">
                <a:solidFill>
                  <a:schemeClr val="accent1"/>
                </a:solidFill>
              </a:rPr>
              <a:t>Summary:</a:t>
            </a:r>
            <a:endParaRPr sz="2800" b="1">
              <a:solidFill>
                <a:schemeClr val="accent1"/>
              </a:solidFill>
            </a:endParaRPr>
          </a:p>
        </p:txBody>
      </p:sp>
      <p:sp>
        <p:nvSpPr>
          <p:cNvPr id="127" name="Google Shape;127;p18"/>
          <p:cNvSpPr txBox="1">
            <a:spLocks noGrp="1"/>
          </p:cNvSpPr>
          <p:nvPr>
            <p:ph type="body" idx="1"/>
          </p:nvPr>
        </p:nvSpPr>
        <p:spPr>
          <a:xfrm>
            <a:off x="1254125" y="1179080"/>
            <a:ext cx="8813800" cy="435133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000"/>
              <a:buChar char="•"/>
            </a:pPr>
            <a:r>
              <a:rPr lang="en-US" sz="2000"/>
              <a:t>More than  the power of computers, an improvement  in algorithm  can make a difference  between 317 years and 40 seconds.</a:t>
            </a:r>
            <a:endParaRPr/>
          </a:p>
          <a:p>
            <a:pPr marL="228600" lvl="0" indent="-228600" algn="l" rtl="0">
              <a:lnSpc>
                <a:spcPct val="90000"/>
              </a:lnSpc>
              <a:spcBef>
                <a:spcPts val="1000"/>
              </a:spcBef>
              <a:spcAft>
                <a:spcPts val="0"/>
              </a:spcAft>
              <a:buClr>
                <a:schemeClr val="dk1"/>
              </a:buClr>
              <a:buSzPts val="2000"/>
              <a:buChar char="•"/>
            </a:pPr>
            <a:r>
              <a:rPr lang="en-US" sz="2000"/>
              <a:t>How much time to take for sorting?</a:t>
            </a:r>
            <a:endParaRPr/>
          </a:p>
          <a:p>
            <a:pPr marL="228600" lvl="0" indent="-228600" algn="l" rtl="0">
              <a:lnSpc>
                <a:spcPct val="90000"/>
              </a:lnSpc>
              <a:spcBef>
                <a:spcPts val="1000"/>
              </a:spcBef>
              <a:spcAft>
                <a:spcPts val="0"/>
              </a:spcAft>
              <a:buClr>
                <a:schemeClr val="dk1"/>
              </a:buClr>
              <a:buSzPts val="2000"/>
              <a:buChar char="•"/>
            </a:pPr>
            <a:r>
              <a:rPr lang="en-US" sz="2000"/>
              <a:t>Can I choose O(n</a:t>
            </a:r>
            <a:r>
              <a:rPr lang="en-US" sz="2000" baseline="30000"/>
              <a:t>2</a:t>
            </a:r>
            <a:r>
              <a:rPr lang="en-US" sz="2000"/>
              <a:t>) ?</a:t>
            </a:r>
            <a:endParaRPr/>
          </a:p>
          <a:p>
            <a:pPr marL="228600" lvl="0" indent="-228600" algn="l" rtl="0">
              <a:lnSpc>
                <a:spcPct val="90000"/>
              </a:lnSpc>
              <a:spcBef>
                <a:spcPts val="1000"/>
              </a:spcBef>
              <a:spcAft>
                <a:spcPts val="0"/>
              </a:spcAft>
              <a:buClr>
                <a:schemeClr val="dk1"/>
              </a:buClr>
              <a:buSzPts val="2000"/>
              <a:buChar char="•"/>
            </a:pPr>
            <a:r>
              <a:rPr lang="en-US" sz="2000"/>
              <a:t>Quick sort, Mergesort…</a:t>
            </a:r>
            <a:endParaRPr/>
          </a:p>
          <a:p>
            <a:pPr marL="228600" lvl="0" indent="-101600" algn="l" rtl="0">
              <a:lnSpc>
                <a:spcPct val="90000"/>
              </a:lnSpc>
              <a:spcBef>
                <a:spcPts val="1000"/>
              </a:spcBef>
              <a:spcAft>
                <a:spcPts val="0"/>
              </a:spcAft>
              <a:buClr>
                <a:schemeClr val="dk1"/>
              </a:buClr>
              <a:buSzPts val="2000"/>
              <a:buNone/>
            </a:pPr>
            <a:endParaRPr sz="2000"/>
          </a:p>
        </p:txBody>
      </p:sp>
      <p:sp>
        <p:nvSpPr>
          <p:cNvPr id="128" name="Google Shape;12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
        <p:nvSpPr>
          <p:cNvPr id="6" name="Date Placeholder 5"/>
          <p:cNvSpPr>
            <a:spLocks noGrp="1"/>
          </p:cNvSpPr>
          <p:nvPr>
            <p:ph type="dt" idx="10"/>
          </p:nvPr>
        </p:nvSpPr>
        <p:spPr/>
        <p:txBody>
          <a:bodyPr/>
          <a:lstStyle/>
          <a:p>
            <a:fld id="{E25E8021-C2D4-40A2-BB0A-8F231192154A}" type="datetime1">
              <a:rPr lang="en-US" smtClean="0"/>
              <a:pPr/>
              <a:t>4/1/2022</a:t>
            </a:fld>
            <a:endParaRPr lang="en-US"/>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31BE-1A9E-4D1A-814A-C39A823649A8}"/>
              </a:ext>
            </a:extLst>
          </p:cNvPr>
          <p:cNvPicPr>
            <a:picLocks noChangeAspect="1"/>
          </p:cNvPicPr>
          <p:nvPr/>
        </p:nvPicPr>
        <p:blipFill>
          <a:blip r:embed="rId2"/>
          <a:stretch>
            <a:fillRect/>
          </a:stretch>
        </p:blipFill>
        <p:spPr>
          <a:xfrm>
            <a:off x="1394861" y="152400"/>
            <a:ext cx="4396339" cy="6567948"/>
          </a:xfrm>
          <a:prstGeom prst="rect">
            <a:avLst/>
          </a:prstGeom>
        </p:spPr>
      </p:pic>
      <p:pic>
        <p:nvPicPr>
          <p:cNvPr id="9" name="Picture 8">
            <a:extLst>
              <a:ext uri="{FF2B5EF4-FFF2-40B4-BE49-F238E27FC236}">
                <a16:creationId xmlns:a16="http://schemas.microsoft.com/office/drawing/2014/main" id="{C89BA87A-7384-45D1-A866-B3D991E9E257}"/>
              </a:ext>
            </a:extLst>
          </p:cNvPr>
          <p:cNvPicPr>
            <a:picLocks noChangeAspect="1"/>
          </p:cNvPicPr>
          <p:nvPr/>
        </p:nvPicPr>
        <p:blipFill>
          <a:blip r:embed="rId3"/>
          <a:stretch>
            <a:fillRect/>
          </a:stretch>
        </p:blipFill>
        <p:spPr>
          <a:xfrm>
            <a:off x="6450121" y="228600"/>
            <a:ext cx="4217879" cy="6339348"/>
          </a:xfrm>
          <a:prstGeom prst="rect">
            <a:avLst/>
          </a:prstGeom>
        </p:spPr>
      </p:pic>
    </p:spTree>
    <p:extLst>
      <p:ext uri="{BB962C8B-B14F-4D97-AF65-F5344CB8AC3E}">
        <p14:creationId xmlns:p14="http://schemas.microsoft.com/office/powerpoint/2010/main" val="1958471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6F7688-0547-450D-8F3D-8967CB336596}"/>
              </a:ext>
            </a:extLst>
          </p:cNvPr>
          <p:cNvPicPr>
            <a:picLocks noChangeAspect="1"/>
          </p:cNvPicPr>
          <p:nvPr/>
        </p:nvPicPr>
        <p:blipFill>
          <a:blip r:embed="rId2"/>
          <a:stretch>
            <a:fillRect/>
          </a:stretch>
        </p:blipFill>
        <p:spPr>
          <a:xfrm>
            <a:off x="1295400" y="228600"/>
            <a:ext cx="4272830" cy="6400800"/>
          </a:xfrm>
          <a:prstGeom prst="rect">
            <a:avLst/>
          </a:prstGeom>
        </p:spPr>
      </p:pic>
      <p:pic>
        <p:nvPicPr>
          <p:cNvPr id="9" name="Picture 8">
            <a:extLst>
              <a:ext uri="{FF2B5EF4-FFF2-40B4-BE49-F238E27FC236}">
                <a16:creationId xmlns:a16="http://schemas.microsoft.com/office/drawing/2014/main" id="{949C4926-3ADA-41F4-897E-DC3C6098A8E8}"/>
              </a:ext>
            </a:extLst>
          </p:cNvPr>
          <p:cNvPicPr>
            <a:picLocks noChangeAspect="1"/>
          </p:cNvPicPr>
          <p:nvPr/>
        </p:nvPicPr>
        <p:blipFill>
          <a:blip r:embed="rId3"/>
          <a:stretch>
            <a:fillRect/>
          </a:stretch>
        </p:blipFill>
        <p:spPr>
          <a:xfrm>
            <a:off x="5943600" y="231058"/>
            <a:ext cx="4198345" cy="6493093"/>
          </a:xfrm>
          <a:prstGeom prst="rect">
            <a:avLst/>
          </a:prstGeom>
        </p:spPr>
      </p:pic>
    </p:spTree>
    <p:extLst>
      <p:ext uri="{BB962C8B-B14F-4D97-AF65-F5344CB8AC3E}">
        <p14:creationId xmlns:p14="http://schemas.microsoft.com/office/powerpoint/2010/main" val="144112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3DDCFC-7656-4942-BCE0-F24FFEDBA6DC}"/>
              </a:ext>
            </a:extLst>
          </p:cNvPr>
          <p:cNvPicPr>
            <a:picLocks noChangeAspect="1"/>
          </p:cNvPicPr>
          <p:nvPr/>
        </p:nvPicPr>
        <p:blipFill>
          <a:blip r:embed="rId2"/>
          <a:stretch>
            <a:fillRect/>
          </a:stretch>
        </p:blipFill>
        <p:spPr>
          <a:xfrm>
            <a:off x="3505200" y="457200"/>
            <a:ext cx="5334000" cy="6248400"/>
          </a:xfrm>
          <a:prstGeom prst="rect">
            <a:avLst/>
          </a:prstGeom>
        </p:spPr>
      </p:pic>
    </p:spTree>
    <p:extLst>
      <p:ext uri="{BB962C8B-B14F-4D97-AF65-F5344CB8AC3E}">
        <p14:creationId xmlns:p14="http://schemas.microsoft.com/office/powerpoint/2010/main" val="3845491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95A0E-1959-4943-B2C2-45D9CBC5DE31}"/>
              </a:ext>
            </a:extLst>
          </p:cNvPr>
          <p:cNvPicPr>
            <a:picLocks noChangeAspect="1"/>
          </p:cNvPicPr>
          <p:nvPr/>
        </p:nvPicPr>
        <p:blipFill>
          <a:blip r:embed="rId2"/>
          <a:stretch>
            <a:fillRect/>
          </a:stretch>
        </p:blipFill>
        <p:spPr>
          <a:xfrm>
            <a:off x="838200" y="533400"/>
            <a:ext cx="4610949" cy="6019800"/>
          </a:xfrm>
          <a:prstGeom prst="rect">
            <a:avLst/>
          </a:prstGeom>
        </p:spPr>
      </p:pic>
      <p:pic>
        <p:nvPicPr>
          <p:cNvPr id="5" name="Picture 4">
            <a:extLst>
              <a:ext uri="{FF2B5EF4-FFF2-40B4-BE49-F238E27FC236}">
                <a16:creationId xmlns:a16="http://schemas.microsoft.com/office/drawing/2014/main" id="{CFAAB849-520F-47A7-94DC-4FAE29DDA0A7}"/>
              </a:ext>
            </a:extLst>
          </p:cNvPr>
          <p:cNvPicPr>
            <a:picLocks noChangeAspect="1"/>
          </p:cNvPicPr>
          <p:nvPr/>
        </p:nvPicPr>
        <p:blipFill>
          <a:blip r:embed="rId3"/>
          <a:stretch>
            <a:fillRect/>
          </a:stretch>
        </p:blipFill>
        <p:spPr>
          <a:xfrm>
            <a:off x="5638800" y="639216"/>
            <a:ext cx="5973179" cy="2800670"/>
          </a:xfrm>
          <a:prstGeom prst="rect">
            <a:avLst/>
          </a:prstGeom>
        </p:spPr>
      </p:pic>
      <p:pic>
        <p:nvPicPr>
          <p:cNvPr id="7" name="Picture 6">
            <a:extLst>
              <a:ext uri="{FF2B5EF4-FFF2-40B4-BE49-F238E27FC236}">
                <a16:creationId xmlns:a16="http://schemas.microsoft.com/office/drawing/2014/main" id="{0DD335FD-D9F6-48CD-835A-94A3A411BD1B}"/>
              </a:ext>
            </a:extLst>
          </p:cNvPr>
          <p:cNvPicPr>
            <a:picLocks noChangeAspect="1"/>
          </p:cNvPicPr>
          <p:nvPr/>
        </p:nvPicPr>
        <p:blipFill>
          <a:blip r:embed="rId4"/>
          <a:stretch>
            <a:fillRect/>
          </a:stretch>
        </p:blipFill>
        <p:spPr>
          <a:xfrm>
            <a:off x="6742853" y="3463213"/>
            <a:ext cx="2823949" cy="3172406"/>
          </a:xfrm>
          <a:prstGeom prst="rect">
            <a:avLst/>
          </a:prstGeom>
        </p:spPr>
      </p:pic>
    </p:spTree>
    <p:extLst>
      <p:ext uri="{BB962C8B-B14F-4D97-AF65-F5344CB8AC3E}">
        <p14:creationId xmlns:p14="http://schemas.microsoft.com/office/powerpoint/2010/main" val="3220285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7386A-D913-4B27-98EC-E0751550F1A9}"/>
              </a:ext>
            </a:extLst>
          </p:cNvPr>
          <p:cNvPicPr>
            <a:picLocks noChangeAspect="1"/>
          </p:cNvPicPr>
          <p:nvPr/>
        </p:nvPicPr>
        <p:blipFill>
          <a:blip r:embed="rId2"/>
          <a:stretch>
            <a:fillRect/>
          </a:stretch>
        </p:blipFill>
        <p:spPr>
          <a:xfrm>
            <a:off x="2362200" y="533400"/>
            <a:ext cx="7782238" cy="6019800"/>
          </a:xfrm>
          <a:prstGeom prst="rect">
            <a:avLst/>
          </a:prstGeom>
        </p:spPr>
      </p:pic>
    </p:spTree>
    <p:extLst>
      <p:ext uri="{BB962C8B-B14F-4D97-AF65-F5344CB8AC3E}">
        <p14:creationId xmlns:p14="http://schemas.microsoft.com/office/powerpoint/2010/main" val="2092832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70D0EC-A3D1-4F1C-88A0-B6712F4B6EFD}"/>
              </a:ext>
            </a:extLst>
          </p:cNvPr>
          <p:cNvPicPr>
            <a:picLocks noChangeAspect="1"/>
          </p:cNvPicPr>
          <p:nvPr/>
        </p:nvPicPr>
        <p:blipFill>
          <a:blip r:embed="rId2"/>
          <a:stretch>
            <a:fillRect/>
          </a:stretch>
        </p:blipFill>
        <p:spPr>
          <a:xfrm>
            <a:off x="3352800" y="284888"/>
            <a:ext cx="6324600" cy="6288223"/>
          </a:xfrm>
          <a:prstGeom prst="rect">
            <a:avLst/>
          </a:prstGeom>
        </p:spPr>
      </p:pic>
    </p:spTree>
    <p:extLst>
      <p:ext uri="{BB962C8B-B14F-4D97-AF65-F5344CB8AC3E}">
        <p14:creationId xmlns:p14="http://schemas.microsoft.com/office/powerpoint/2010/main" val="372414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56700-F193-44EB-B4B1-23CAC3C30882}"/>
              </a:ext>
            </a:extLst>
          </p:cNvPr>
          <p:cNvPicPr>
            <a:picLocks noChangeAspect="1"/>
          </p:cNvPicPr>
          <p:nvPr/>
        </p:nvPicPr>
        <p:blipFill>
          <a:blip r:embed="rId2"/>
          <a:stretch>
            <a:fillRect/>
          </a:stretch>
        </p:blipFill>
        <p:spPr>
          <a:xfrm rot="16200000">
            <a:off x="1652875" y="1086017"/>
            <a:ext cx="2400635" cy="4343401"/>
          </a:xfrm>
          <a:prstGeom prst="rect">
            <a:avLst/>
          </a:prstGeom>
        </p:spPr>
      </p:pic>
      <p:pic>
        <p:nvPicPr>
          <p:cNvPr id="5" name="Picture 4">
            <a:extLst>
              <a:ext uri="{FF2B5EF4-FFF2-40B4-BE49-F238E27FC236}">
                <a16:creationId xmlns:a16="http://schemas.microsoft.com/office/drawing/2014/main" id="{BF290366-8549-4655-90DE-0997C49C15CB}"/>
              </a:ext>
            </a:extLst>
          </p:cNvPr>
          <p:cNvPicPr>
            <a:picLocks noChangeAspect="1"/>
          </p:cNvPicPr>
          <p:nvPr/>
        </p:nvPicPr>
        <p:blipFill>
          <a:blip r:embed="rId3"/>
          <a:stretch>
            <a:fillRect/>
          </a:stretch>
        </p:blipFill>
        <p:spPr>
          <a:xfrm>
            <a:off x="5982837" y="76200"/>
            <a:ext cx="5560328" cy="6858000"/>
          </a:xfrm>
          <a:prstGeom prst="rect">
            <a:avLst/>
          </a:prstGeom>
        </p:spPr>
      </p:pic>
    </p:spTree>
    <p:extLst>
      <p:ext uri="{BB962C8B-B14F-4D97-AF65-F5344CB8AC3E}">
        <p14:creationId xmlns:p14="http://schemas.microsoft.com/office/powerpoint/2010/main" val="1763490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22032-B42A-4537-BBBC-D999742D6F49}"/>
              </a:ext>
            </a:extLst>
          </p:cNvPr>
          <p:cNvPicPr>
            <a:picLocks noChangeAspect="1"/>
          </p:cNvPicPr>
          <p:nvPr/>
        </p:nvPicPr>
        <p:blipFill>
          <a:blip r:embed="rId2"/>
          <a:stretch>
            <a:fillRect/>
          </a:stretch>
        </p:blipFill>
        <p:spPr>
          <a:xfrm>
            <a:off x="228600" y="1752600"/>
            <a:ext cx="4724400" cy="2438740"/>
          </a:xfrm>
          <a:prstGeom prst="rect">
            <a:avLst/>
          </a:prstGeom>
        </p:spPr>
      </p:pic>
      <p:pic>
        <p:nvPicPr>
          <p:cNvPr id="5" name="Picture 4">
            <a:extLst>
              <a:ext uri="{FF2B5EF4-FFF2-40B4-BE49-F238E27FC236}">
                <a16:creationId xmlns:a16="http://schemas.microsoft.com/office/drawing/2014/main" id="{1C9FCB0B-56CE-4446-AEB1-EB304EAE6C81}"/>
              </a:ext>
            </a:extLst>
          </p:cNvPr>
          <p:cNvPicPr>
            <a:picLocks noChangeAspect="1"/>
          </p:cNvPicPr>
          <p:nvPr/>
        </p:nvPicPr>
        <p:blipFill>
          <a:blip r:embed="rId3"/>
          <a:stretch>
            <a:fillRect/>
          </a:stretch>
        </p:blipFill>
        <p:spPr>
          <a:xfrm>
            <a:off x="5257800" y="76200"/>
            <a:ext cx="6299068" cy="6858000"/>
          </a:xfrm>
          <a:prstGeom prst="rect">
            <a:avLst/>
          </a:prstGeom>
        </p:spPr>
      </p:pic>
    </p:spTree>
    <p:extLst>
      <p:ext uri="{BB962C8B-B14F-4D97-AF65-F5344CB8AC3E}">
        <p14:creationId xmlns:p14="http://schemas.microsoft.com/office/powerpoint/2010/main" val="3141200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41673-9F8D-4238-8730-FA6BA917AA18}"/>
              </a:ext>
            </a:extLst>
          </p:cNvPr>
          <p:cNvPicPr>
            <a:picLocks noChangeAspect="1"/>
          </p:cNvPicPr>
          <p:nvPr/>
        </p:nvPicPr>
        <p:blipFill>
          <a:blip r:embed="rId2"/>
          <a:stretch>
            <a:fillRect/>
          </a:stretch>
        </p:blipFill>
        <p:spPr>
          <a:xfrm rot="16200000">
            <a:off x="3024375" y="99825"/>
            <a:ext cx="5838450" cy="6858000"/>
          </a:xfrm>
          <a:prstGeom prst="rect">
            <a:avLst/>
          </a:prstGeom>
        </p:spPr>
      </p:pic>
    </p:spTree>
    <p:extLst>
      <p:ext uri="{BB962C8B-B14F-4D97-AF65-F5344CB8AC3E}">
        <p14:creationId xmlns:p14="http://schemas.microsoft.com/office/powerpoint/2010/main" val="869290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B6A8D-2BED-4922-BE7B-2D693F868B83}"/>
              </a:ext>
            </a:extLst>
          </p:cNvPr>
          <p:cNvPicPr>
            <a:picLocks noChangeAspect="1"/>
          </p:cNvPicPr>
          <p:nvPr/>
        </p:nvPicPr>
        <p:blipFill>
          <a:blip r:embed="rId2"/>
          <a:stretch>
            <a:fillRect/>
          </a:stretch>
        </p:blipFill>
        <p:spPr>
          <a:xfrm rot="16200000">
            <a:off x="2643336" y="0"/>
            <a:ext cx="6295729" cy="6858000"/>
          </a:xfrm>
          <a:prstGeom prst="rect">
            <a:avLst/>
          </a:prstGeom>
        </p:spPr>
      </p:pic>
    </p:spTree>
    <p:extLst>
      <p:ext uri="{BB962C8B-B14F-4D97-AF65-F5344CB8AC3E}">
        <p14:creationId xmlns:p14="http://schemas.microsoft.com/office/powerpoint/2010/main" val="194492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14362" y="0"/>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Fundamentals of Algorithms</a:t>
            </a:r>
            <a:endParaRPr b="1"/>
          </a:p>
        </p:txBody>
      </p:sp>
      <p:sp>
        <p:nvSpPr>
          <p:cNvPr id="135" name="Google Shape;135;p19"/>
          <p:cNvSpPr txBox="1">
            <a:spLocks noGrp="1"/>
          </p:cNvSpPr>
          <p:nvPr>
            <p:ph type="body" idx="1"/>
          </p:nvPr>
        </p:nvSpPr>
        <p:spPr>
          <a:xfrm>
            <a:off x="1402772" y="1161400"/>
            <a:ext cx="9376063" cy="50611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487"/>
              <a:buNone/>
            </a:pPr>
            <a:r>
              <a:rPr lang="en-US" sz="3487" b="1">
                <a:solidFill>
                  <a:schemeClr val="accent1"/>
                </a:solidFill>
              </a:rPr>
              <a:t>Session Learning Outcome-SLO:</a:t>
            </a:r>
            <a:endParaRPr/>
          </a:p>
          <a:p>
            <a:pPr marL="228600" lvl="0" indent="-228600" algn="just" rtl="0">
              <a:lnSpc>
                <a:spcPct val="100000"/>
              </a:lnSpc>
              <a:spcBef>
                <a:spcPts val="1000"/>
              </a:spcBef>
              <a:spcAft>
                <a:spcPts val="0"/>
              </a:spcAft>
              <a:buClr>
                <a:schemeClr val="dk1"/>
              </a:buClr>
              <a:buSzPts val="2325"/>
              <a:buChar char="•"/>
            </a:pPr>
            <a:r>
              <a:rPr lang="en-US" sz="2325"/>
              <a:t>Able to know what is an algorithm and how to write algorithm / pseudocode.</a:t>
            </a:r>
            <a:endParaRPr/>
          </a:p>
          <a:p>
            <a:pPr marL="0" lvl="0" indent="0" algn="l" rtl="0">
              <a:lnSpc>
                <a:spcPct val="100000"/>
              </a:lnSpc>
              <a:spcBef>
                <a:spcPts val="1000"/>
              </a:spcBef>
              <a:spcAft>
                <a:spcPts val="0"/>
              </a:spcAft>
              <a:buClr>
                <a:schemeClr val="dk1"/>
              </a:buClr>
              <a:buSzPts val="2170"/>
              <a:buNone/>
            </a:pPr>
            <a:r>
              <a:rPr lang="en-US" sz="2170" b="1"/>
              <a:t>What is an algorithm?</a:t>
            </a:r>
            <a:endParaRPr/>
          </a:p>
          <a:p>
            <a:pPr marL="457200" lvl="1" indent="0" algn="just" rtl="0">
              <a:lnSpc>
                <a:spcPct val="100000"/>
              </a:lnSpc>
              <a:spcBef>
                <a:spcPts val="500"/>
              </a:spcBef>
              <a:spcAft>
                <a:spcPts val="0"/>
              </a:spcAft>
              <a:buClr>
                <a:schemeClr val="dk1"/>
              </a:buClr>
              <a:buSzPts val="1860"/>
              <a:buNone/>
            </a:pPr>
            <a:r>
              <a:rPr lang="en-US" sz="1860"/>
              <a:t>It is a finite set of instructions or a sequence of computational steps that if followed it accomplishes a task.</a:t>
            </a:r>
            <a:endParaRPr/>
          </a:p>
          <a:p>
            <a:pPr marL="0" lvl="0" indent="0" algn="l" rtl="0">
              <a:lnSpc>
                <a:spcPct val="100000"/>
              </a:lnSpc>
              <a:spcBef>
                <a:spcPts val="1000"/>
              </a:spcBef>
              <a:spcAft>
                <a:spcPts val="0"/>
              </a:spcAft>
              <a:buClr>
                <a:schemeClr val="dk1"/>
              </a:buClr>
              <a:buSzPts val="2170"/>
              <a:buNone/>
            </a:pPr>
            <a:r>
              <a:rPr lang="en-US" sz="2170" b="1"/>
              <a:t>Characteristics of an algorithm:</a:t>
            </a:r>
            <a:endParaRPr/>
          </a:p>
          <a:p>
            <a:pPr marL="685800" lvl="1" indent="-228600" algn="l" rtl="0">
              <a:lnSpc>
                <a:spcPct val="100000"/>
              </a:lnSpc>
              <a:spcBef>
                <a:spcPts val="500"/>
              </a:spcBef>
              <a:spcAft>
                <a:spcPts val="0"/>
              </a:spcAft>
              <a:buClr>
                <a:schemeClr val="dk1"/>
              </a:buClr>
              <a:buSzPts val="1860"/>
              <a:buChar char="•"/>
            </a:pPr>
            <a:r>
              <a:rPr lang="en-US" sz="1860" b="1"/>
              <a:t>Input : </a:t>
            </a:r>
            <a:r>
              <a:rPr lang="en-US" sz="1860"/>
              <a:t>0 or more input</a:t>
            </a:r>
            <a:endParaRPr/>
          </a:p>
          <a:p>
            <a:pPr marL="685800" lvl="1" indent="-228600" algn="l" rtl="0">
              <a:lnSpc>
                <a:spcPct val="100000"/>
              </a:lnSpc>
              <a:spcBef>
                <a:spcPts val="500"/>
              </a:spcBef>
              <a:spcAft>
                <a:spcPts val="0"/>
              </a:spcAft>
              <a:buClr>
                <a:schemeClr val="dk1"/>
              </a:buClr>
              <a:buSzPts val="1860"/>
              <a:buChar char="•"/>
            </a:pPr>
            <a:r>
              <a:rPr lang="en-US" sz="1860" b="1"/>
              <a:t>Output:  </a:t>
            </a:r>
            <a:r>
              <a:rPr lang="en-US" sz="1860"/>
              <a:t>1 or more output</a:t>
            </a:r>
            <a:endParaRPr/>
          </a:p>
          <a:p>
            <a:pPr marL="685800" lvl="1" indent="-228600" algn="l" rtl="0">
              <a:lnSpc>
                <a:spcPct val="100000"/>
              </a:lnSpc>
              <a:spcBef>
                <a:spcPts val="500"/>
              </a:spcBef>
              <a:spcAft>
                <a:spcPts val="0"/>
              </a:spcAft>
              <a:buClr>
                <a:schemeClr val="dk1"/>
              </a:buClr>
              <a:buSzPts val="1860"/>
              <a:buChar char="•"/>
            </a:pPr>
            <a:r>
              <a:rPr lang="en-US" sz="1860" b="1"/>
              <a:t>Definiteness</a:t>
            </a:r>
            <a:r>
              <a:rPr lang="en-US" sz="1860"/>
              <a:t>: clear and unambiguous</a:t>
            </a:r>
            <a:endParaRPr/>
          </a:p>
          <a:p>
            <a:pPr marL="685800" lvl="1" indent="-228600" algn="l" rtl="0">
              <a:lnSpc>
                <a:spcPct val="100000"/>
              </a:lnSpc>
              <a:spcBef>
                <a:spcPts val="500"/>
              </a:spcBef>
              <a:spcAft>
                <a:spcPts val="0"/>
              </a:spcAft>
              <a:buClr>
                <a:schemeClr val="dk1"/>
              </a:buClr>
              <a:buSzPts val="1860"/>
              <a:buChar char="•"/>
            </a:pPr>
            <a:r>
              <a:rPr lang="en-US" sz="1860" b="1"/>
              <a:t>Finiteness: </a:t>
            </a:r>
            <a:r>
              <a:rPr lang="en-US" sz="1860"/>
              <a:t>termination after finite number of steps</a:t>
            </a:r>
            <a:endParaRPr/>
          </a:p>
          <a:p>
            <a:pPr marL="685800" lvl="1" indent="-228600" algn="l" rtl="0">
              <a:lnSpc>
                <a:spcPct val="100000"/>
              </a:lnSpc>
              <a:spcBef>
                <a:spcPts val="500"/>
              </a:spcBef>
              <a:spcAft>
                <a:spcPts val="0"/>
              </a:spcAft>
              <a:buClr>
                <a:schemeClr val="dk1"/>
              </a:buClr>
              <a:buSzPts val="1860"/>
              <a:buChar char="•"/>
            </a:pPr>
            <a:r>
              <a:rPr lang="en-US" sz="1860" b="1"/>
              <a:t>Effectiveness: </a:t>
            </a:r>
            <a:r>
              <a:rPr lang="en-US" sz="1860"/>
              <a:t>solved by pen and paper</a:t>
            </a:r>
            <a:endParaRPr sz="1860"/>
          </a:p>
        </p:txBody>
      </p:sp>
      <p:sp>
        <p:nvSpPr>
          <p:cNvPr id="136" name="Google Shape;13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
        <p:nvSpPr>
          <p:cNvPr id="6" name="Date Placeholder 5"/>
          <p:cNvSpPr>
            <a:spLocks noGrp="1"/>
          </p:cNvSpPr>
          <p:nvPr>
            <p:ph type="dt" idx="10"/>
          </p:nvPr>
        </p:nvSpPr>
        <p:spPr/>
        <p:txBody>
          <a:bodyPr/>
          <a:lstStyle/>
          <a:p>
            <a:fld id="{2AFFB470-BC9E-4DB6-8FA2-A23A88946050}" type="datetime1">
              <a:rPr lang="en-US" smtClean="0"/>
              <a:pPr/>
              <a:t>4/1/2022</a:t>
            </a:fld>
            <a:endParaRPr lang="en-US"/>
          </a:p>
        </p:txBody>
      </p:sp>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A8DBB4-B9C2-4C31-B68C-C45472396B08}"/>
              </a:ext>
            </a:extLst>
          </p:cNvPr>
          <p:cNvPicPr>
            <a:picLocks noChangeAspect="1"/>
          </p:cNvPicPr>
          <p:nvPr/>
        </p:nvPicPr>
        <p:blipFill>
          <a:blip r:embed="rId2"/>
          <a:stretch>
            <a:fillRect/>
          </a:stretch>
        </p:blipFill>
        <p:spPr>
          <a:xfrm rot="16200000">
            <a:off x="3476963" y="0"/>
            <a:ext cx="5542877" cy="6858000"/>
          </a:xfrm>
          <a:prstGeom prst="rect">
            <a:avLst/>
          </a:prstGeom>
        </p:spPr>
      </p:pic>
    </p:spTree>
    <p:extLst>
      <p:ext uri="{BB962C8B-B14F-4D97-AF65-F5344CB8AC3E}">
        <p14:creationId xmlns:p14="http://schemas.microsoft.com/office/powerpoint/2010/main" val="2313906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F2E96-AAC5-4DA1-8CD7-C654462433F8}"/>
              </a:ext>
            </a:extLst>
          </p:cNvPr>
          <p:cNvPicPr>
            <a:picLocks noChangeAspect="1"/>
          </p:cNvPicPr>
          <p:nvPr/>
        </p:nvPicPr>
        <p:blipFill>
          <a:blip r:embed="rId2"/>
          <a:stretch>
            <a:fillRect/>
          </a:stretch>
        </p:blipFill>
        <p:spPr>
          <a:xfrm rot="16200000">
            <a:off x="3462589" y="271211"/>
            <a:ext cx="5571622" cy="6858000"/>
          </a:xfrm>
          <a:prstGeom prst="rect">
            <a:avLst/>
          </a:prstGeom>
        </p:spPr>
      </p:pic>
    </p:spTree>
    <p:extLst>
      <p:ext uri="{BB962C8B-B14F-4D97-AF65-F5344CB8AC3E}">
        <p14:creationId xmlns:p14="http://schemas.microsoft.com/office/powerpoint/2010/main" val="1017116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38E74-44A6-49FA-8856-C1D378672619}"/>
              </a:ext>
            </a:extLst>
          </p:cNvPr>
          <p:cNvPicPr>
            <a:picLocks noChangeAspect="1"/>
          </p:cNvPicPr>
          <p:nvPr/>
        </p:nvPicPr>
        <p:blipFill>
          <a:blip r:embed="rId2"/>
          <a:stretch>
            <a:fillRect/>
          </a:stretch>
        </p:blipFill>
        <p:spPr>
          <a:xfrm rot="16200000">
            <a:off x="3129072" y="223728"/>
            <a:ext cx="6086256" cy="6858000"/>
          </a:xfrm>
          <a:prstGeom prst="rect">
            <a:avLst/>
          </a:prstGeom>
        </p:spPr>
      </p:pic>
    </p:spTree>
    <p:extLst>
      <p:ext uri="{BB962C8B-B14F-4D97-AF65-F5344CB8AC3E}">
        <p14:creationId xmlns:p14="http://schemas.microsoft.com/office/powerpoint/2010/main" val="23216672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614362" y="1"/>
            <a:ext cx="10515600" cy="91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400"/>
              <a:buFont typeface="Cambria"/>
              <a:buNone/>
            </a:pPr>
            <a:r>
              <a:rPr lang="en-US">
                <a:solidFill>
                  <a:schemeClr val="accent1"/>
                </a:solidFill>
              </a:rPr>
              <a:t>Home assignment</a:t>
            </a:r>
            <a:endParaRPr>
              <a:solidFill>
                <a:schemeClr val="accent1"/>
              </a:solidFill>
            </a:endParaRPr>
          </a:p>
        </p:txBody>
      </p:sp>
      <p:pic>
        <p:nvPicPr>
          <p:cNvPr id="342" name="Google Shape;342;p45"/>
          <p:cNvPicPr preferRelativeResize="0">
            <a:picLocks noGrp="1"/>
          </p:cNvPicPr>
          <p:nvPr>
            <p:ph type="body" idx="1"/>
          </p:nvPr>
        </p:nvPicPr>
        <p:blipFill rotWithShape="1">
          <a:blip r:embed="rId3">
            <a:alphaModFix/>
          </a:blip>
          <a:srcRect/>
          <a:stretch/>
        </p:blipFill>
        <p:spPr>
          <a:xfrm>
            <a:off x="2466108" y="2087418"/>
            <a:ext cx="7134081" cy="3699164"/>
          </a:xfrm>
          <a:prstGeom prst="rect">
            <a:avLst/>
          </a:prstGeom>
          <a:noFill/>
          <a:ln>
            <a:noFill/>
          </a:ln>
        </p:spPr>
      </p:pic>
      <p:sp>
        <p:nvSpPr>
          <p:cNvPr id="343" name="Google Shape;34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pic>
        <p:nvPicPr>
          <p:cNvPr id="344" name="Google Shape;344;p45"/>
          <p:cNvPicPr preferRelativeResize="0"/>
          <p:nvPr/>
        </p:nvPicPr>
        <p:blipFill rotWithShape="1">
          <a:blip r:embed="rId4">
            <a:alphaModFix/>
          </a:blip>
          <a:srcRect/>
          <a:stretch/>
        </p:blipFill>
        <p:spPr>
          <a:xfrm>
            <a:off x="10067925" y="0"/>
            <a:ext cx="2124075" cy="914400"/>
          </a:xfrm>
          <a:prstGeom prst="rect">
            <a:avLst/>
          </a:prstGeom>
          <a:noFill/>
          <a:ln>
            <a:noFill/>
          </a:ln>
        </p:spPr>
      </p:pic>
      <p:sp>
        <p:nvSpPr>
          <p:cNvPr id="345" name="Google Shape;345;p45"/>
          <p:cNvSpPr txBox="1"/>
          <p:nvPr/>
        </p:nvSpPr>
        <p:spPr>
          <a:xfrm>
            <a:off x="1505527" y="981386"/>
            <a:ext cx="8876146"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mbria"/>
                <a:ea typeface="Cambria"/>
                <a:cs typeface="Cambria"/>
                <a:sym typeface="Cambria"/>
              </a:rPr>
              <a:t> Calculate the time complexity for the below algorithms using table method</a:t>
            </a:r>
            <a:endParaRPr/>
          </a:p>
          <a:p>
            <a:pPr marL="0" marR="0" lvl="0" indent="0" algn="l" rtl="0">
              <a:spcBef>
                <a:spcPts val="0"/>
              </a:spcBef>
              <a:spcAft>
                <a:spcPts val="0"/>
              </a:spcAft>
              <a:buNone/>
            </a:pPr>
            <a:endParaRPr sz="2400">
              <a:solidFill>
                <a:schemeClr val="dk1"/>
              </a:solidFill>
              <a:latin typeface="Cambria"/>
              <a:ea typeface="Cambria"/>
              <a:cs typeface="Cambria"/>
              <a:sym typeface="Cambria"/>
            </a:endParaRPr>
          </a:p>
          <a:p>
            <a:pPr marL="0" marR="0" lvl="0" indent="0" algn="l" rtl="0">
              <a:spcBef>
                <a:spcPts val="0"/>
              </a:spcBef>
              <a:spcAft>
                <a:spcPts val="0"/>
              </a:spcAft>
              <a:buNone/>
            </a:pPr>
            <a:r>
              <a:rPr lang="en-US" sz="2400">
                <a:solidFill>
                  <a:schemeClr val="dk1"/>
                </a:solidFill>
                <a:latin typeface="Cambria"/>
                <a:ea typeface="Cambria"/>
                <a:cs typeface="Cambria"/>
                <a:sym typeface="Cambria"/>
              </a:rPr>
              <a:t>1.</a:t>
            </a:r>
            <a:endParaRPr sz="2400">
              <a:solidFill>
                <a:schemeClr val="dk1"/>
              </a:solidFill>
              <a:latin typeface="Cambria"/>
              <a:ea typeface="Cambria"/>
              <a:cs typeface="Cambria"/>
              <a:sym typeface="Cambria"/>
            </a:endParaRPr>
          </a:p>
        </p:txBody>
      </p:sp>
      <p:sp>
        <p:nvSpPr>
          <p:cNvPr id="7" name="Date Placeholder 6"/>
          <p:cNvSpPr>
            <a:spLocks noGrp="1"/>
          </p:cNvSpPr>
          <p:nvPr>
            <p:ph type="dt" idx="10"/>
          </p:nvPr>
        </p:nvSpPr>
        <p:spPr/>
        <p:txBody>
          <a:bodyPr/>
          <a:lstStyle/>
          <a:p>
            <a:fld id="{ACD57523-8FA3-4507-8C20-F546CC712698}" type="datetime1">
              <a:rPr lang="en-US" smtClean="0"/>
              <a:pPr/>
              <a:t>4/1/2022</a:t>
            </a:fld>
            <a:endParaRPr lang="en-US"/>
          </a:p>
        </p:txBody>
      </p:sp>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6"/>
          <p:cNvPicPr preferRelativeResize="0">
            <a:picLocks noGrp="1"/>
          </p:cNvPicPr>
          <p:nvPr>
            <p:ph type="body" idx="1"/>
          </p:nvPr>
        </p:nvPicPr>
        <p:blipFill rotWithShape="1">
          <a:blip r:embed="rId3">
            <a:alphaModFix/>
          </a:blip>
          <a:srcRect/>
          <a:stretch/>
        </p:blipFill>
        <p:spPr>
          <a:xfrm>
            <a:off x="1971675" y="584589"/>
            <a:ext cx="6638925" cy="2571750"/>
          </a:xfrm>
          <a:prstGeom prst="rect">
            <a:avLst/>
          </a:prstGeom>
          <a:noFill/>
          <a:ln>
            <a:noFill/>
          </a:ln>
        </p:spPr>
      </p:pic>
      <p:sp>
        <p:nvSpPr>
          <p:cNvPr id="351" name="Google Shape;35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84</a:t>
            </a:fld>
            <a:endParaRPr/>
          </a:p>
        </p:txBody>
      </p:sp>
      <p:pic>
        <p:nvPicPr>
          <p:cNvPr id="352" name="Google Shape;352;p46"/>
          <p:cNvPicPr preferRelativeResize="0"/>
          <p:nvPr/>
        </p:nvPicPr>
        <p:blipFill rotWithShape="1">
          <a:blip r:embed="rId4">
            <a:alphaModFix/>
          </a:blip>
          <a:srcRect/>
          <a:stretch/>
        </p:blipFill>
        <p:spPr>
          <a:xfrm>
            <a:off x="1727200" y="3603625"/>
            <a:ext cx="7258050" cy="2752725"/>
          </a:xfrm>
          <a:prstGeom prst="rect">
            <a:avLst/>
          </a:prstGeom>
          <a:noFill/>
          <a:ln>
            <a:noFill/>
          </a:ln>
        </p:spPr>
      </p:pic>
      <p:pic>
        <p:nvPicPr>
          <p:cNvPr id="353" name="Google Shape;353;p46"/>
          <p:cNvPicPr preferRelativeResize="0"/>
          <p:nvPr/>
        </p:nvPicPr>
        <p:blipFill rotWithShape="1">
          <a:blip r:embed="rId5">
            <a:alphaModFix/>
          </a:blip>
          <a:srcRect/>
          <a:stretch/>
        </p:blipFill>
        <p:spPr>
          <a:xfrm>
            <a:off x="10067925" y="19396"/>
            <a:ext cx="2124075" cy="914400"/>
          </a:xfrm>
          <a:prstGeom prst="rect">
            <a:avLst/>
          </a:prstGeom>
          <a:noFill/>
          <a:ln>
            <a:noFill/>
          </a:ln>
        </p:spPr>
      </p:pic>
      <p:sp>
        <p:nvSpPr>
          <p:cNvPr id="354" name="Google Shape;354;p46"/>
          <p:cNvSpPr txBox="1"/>
          <p:nvPr/>
        </p:nvSpPr>
        <p:spPr>
          <a:xfrm>
            <a:off x="1117600" y="674255"/>
            <a:ext cx="6096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mbria"/>
                <a:ea typeface="Cambria"/>
                <a:cs typeface="Cambria"/>
                <a:sym typeface="Cambria"/>
              </a:rPr>
              <a:t>2.</a:t>
            </a:r>
            <a:endParaRPr sz="2400">
              <a:solidFill>
                <a:schemeClr val="dk1"/>
              </a:solidFill>
              <a:latin typeface="Cambria"/>
              <a:ea typeface="Cambria"/>
              <a:cs typeface="Cambria"/>
              <a:sym typeface="Cambria"/>
            </a:endParaRPr>
          </a:p>
        </p:txBody>
      </p:sp>
      <p:sp>
        <p:nvSpPr>
          <p:cNvPr id="355" name="Google Shape;355;p46"/>
          <p:cNvSpPr txBox="1"/>
          <p:nvPr/>
        </p:nvSpPr>
        <p:spPr>
          <a:xfrm>
            <a:off x="1117600" y="3603625"/>
            <a:ext cx="6096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mbria"/>
                <a:ea typeface="Cambria"/>
                <a:cs typeface="Cambria"/>
                <a:sym typeface="Cambria"/>
              </a:rPr>
              <a:t>3.</a:t>
            </a:r>
            <a:endParaRPr sz="2400">
              <a:solidFill>
                <a:schemeClr val="dk1"/>
              </a:solidFill>
              <a:latin typeface="Cambria"/>
              <a:ea typeface="Cambria"/>
              <a:cs typeface="Cambria"/>
              <a:sym typeface="Cambria"/>
            </a:endParaRPr>
          </a:p>
        </p:txBody>
      </p:sp>
      <p:sp>
        <p:nvSpPr>
          <p:cNvPr id="8" name="Date Placeholder 7"/>
          <p:cNvSpPr>
            <a:spLocks noGrp="1"/>
          </p:cNvSpPr>
          <p:nvPr>
            <p:ph type="dt" idx="10"/>
          </p:nvPr>
        </p:nvSpPr>
        <p:spPr/>
        <p:txBody>
          <a:bodyPr/>
          <a:lstStyle/>
          <a:p>
            <a:fld id="{7CA2A8CA-07ED-4598-BCA0-B3CC753FBFB2}" type="datetime1">
              <a:rPr lang="en-US" smtClean="0"/>
              <a:pPr/>
              <a:t>4/1/2022</a:t>
            </a:fld>
            <a:endParaRPr lang="en-US"/>
          </a:p>
        </p:txBody>
      </p:sp>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5" dirty="0"/>
              <a:t>Insertion Sort</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85</a:t>
            </a:fld>
            <a:endParaRPr lang="en-US"/>
          </a:p>
        </p:txBody>
      </p:sp>
      <p:pic>
        <p:nvPicPr>
          <p:cNvPr id="5" name="Google Shape;328;p43"/>
          <p:cNvPicPr preferRelativeResize="0"/>
          <p:nvPr/>
        </p:nvPicPr>
        <p:blipFill rotWithShape="1">
          <a:blip r:embed="rId2">
            <a:alphaModFix/>
          </a:blip>
          <a:srcRect/>
          <a:stretch/>
        </p:blipFill>
        <p:spPr>
          <a:xfrm>
            <a:off x="10067925" y="0"/>
            <a:ext cx="2124075" cy="914400"/>
          </a:xfrm>
          <a:prstGeom prst="rect">
            <a:avLst/>
          </a:prstGeom>
          <a:noFill/>
          <a:ln>
            <a:noFill/>
          </a:ln>
        </p:spPr>
      </p:pic>
      <p:sp>
        <p:nvSpPr>
          <p:cNvPr id="6" name="Date Placeholder 5"/>
          <p:cNvSpPr>
            <a:spLocks noGrp="1"/>
          </p:cNvSpPr>
          <p:nvPr>
            <p:ph type="dt" idx="10"/>
          </p:nvPr>
        </p:nvSpPr>
        <p:spPr/>
        <p:txBody>
          <a:bodyPr/>
          <a:lstStyle/>
          <a:p>
            <a:fld id="{583C7A26-AE32-42D3-B122-AFF23119F8A1}" type="datetime1">
              <a:rPr lang="en-US" smtClean="0"/>
              <a:pPr/>
              <a:t>4/1/2022</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INTRODUCTION</a:t>
            </a:r>
            <a:endParaRPr sz="2800">
              <a:latin typeface="Times New Roman"/>
              <a:ea typeface="Times New Roman"/>
              <a:cs typeface="Times New Roman"/>
              <a:sym typeface="Times New Roman"/>
            </a:endParaRPr>
          </a:p>
        </p:txBody>
      </p:sp>
      <p:sp>
        <p:nvSpPr>
          <p:cNvPr id="85" name="Google Shape;85;p1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a:latin typeface="Times New Roman"/>
                <a:ea typeface="Times New Roman"/>
                <a:cs typeface="Times New Roman"/>
                <a:sym typeface="Times New Roman"/>
              </a:rPr>
              <a:t>Session Learning Outcome - SLO – To Understand the concept of Insertion sort, the time complexity of an algorithm and Algorithm design paradigms.</a:t>
            </a:r>
            <a:endParaRPr sz="2800">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p>
        </p:txBody>
      </p:sp>
      <p:sp>
        <p:nvSpPr>
          <p:cNvPr id="4" name="Date Placeholder 3"/>
          <p:cNvSpPr>
            <a:spLocks noGrp="1"/>
          </p:cNvSpPr>
          <p:nvPr>
            <p:ph type="dt" idx="10"/>
          </p:nvPr>
        </p:nvSpPr>
        <p:spPr/>
        <p:txBody>
          <a:bodyPr/>
          <a:lstStyle/>
          <a:p>
            <a:fld id="{7EF12F13-BDFF-4141-B278-DBA4D3FED64D}"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ALGORITHM DESIGN AND ANALYSIS</a:t>
            </a:r>
            <a:endParaRPr sz="2800">
              <a:latin typeface="Times New Roman"/>
              <a:ea typeface="Times New Roman"/>
              <a:cs typeface="Times New Roman"/>
              <a:sym typeface="Times New Roman"/>
            </a:endParaRPr>
          </a:p>
        </p:txBody>
      </p:sp>
      <p:sp>
        <p:nvSpPr>
          <p:cNvPr id="91" name="Google Shape;9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2200"/>
              <a:buNone/>
            </a:pPr>
            <a:r>
              <a:rPr lang="en-US" sz="2200">
                <a:latin typeface="Times New Roman"/>
                <a:ea typeface="Times New Roman"/>
                <a:cs typeface="Times New Roman"/>
                <a:sym typeface="Times New Roman"/>
              </a:rPr>
              <a:t>Efficiency of the algorithm’s design is totally dependent on the understanding of the problem.</a:t>
            </a:r>
            <a:endParaRPr/>
          </a:p>
          <a:p>
            <a:pPr marL="0" lvl="0" indent="0" algn="just" rtl="0">
              <a:spcBef>
                <a:spcPts val="440"/>
              </a:spcBef>
              <a:spcAft>
                <a:spcPts val="0"/>
              </a:spcAft>
              <a:buClr>
                <a:schemeClr val="dk1"/>
              </a:buClr>
              <a:buSzPts val="2200"/>
              <a:buNone/>
            </a:pPr>
            <a:r>
              <a:rPr lang="en-US" sz="2200">
                <a:latin typeface="Times New Roman"/>
                <a:ea typeface="Times New Roman"/>
                <a:cs typeface="Times New Roman"/>
                <a:sym typeface="Times New Roman"/>
              </a:rPr>
              <a:t>The important parameters to be considered in understanding the problem are:</a:t>
            </a:r>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	Input</a:t>
            </a:r>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	Output</a:t>
            </a:r>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	Order of Instructions</a:t>
            </a:r>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	Check for repetition of Instructions</a:t>
            </a:r>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	Check for the decisions based on conditions</a:t>
            </a:r>
            <a:endParaRPr/>
          </a:p>
          <a:p>
            <a:pPr marL="342900" lvl="0" indent="-139700" algn="l" rtl="0">
              <a:spcBef>
                <a:spcPts val="640"/>
              </a:spcBef>
              <a:spcAft>
                <a:spcPts val="0"/>
              </a:spcAft>
              <a:buClr>
                <a:schemeClr val="dk1"/>
              </a:buClr>
              <a:buSzPts val="3200"/>
              <a:buNone/>
            </a:pPr>
            <a:endParaRPr/>
          </a:p>
        </p:txBody>
      </p:sp>
      <p:sp>
        <p:nvSpPr>
          <p:cNvPr id="4" name="Date Placeholder 3"/>
          <p:cNvSpPr>
            <a:spLocks noGrp="1"/>
          </p:cNvSpPr>
          <p:nvPr>
            <p:ph type="dt" idx="10"/>
          </p:nvPr>
        </p:nvSpPr>
        <p:spPr/>
        <p:txBody>
          <a:bodyPr/>
          <a:lstStyle/>
          <a:p>
            <a:fld id="{C5BDD5EE-BAE2-4401-BFC5-145E929A63F6}"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INSERTION SORT</a:t>
            </a:r>
            <a:endParaRPr sz="2800"/>
          </a:p>
        </p:txBody>
      </p:sp>
      <p:sp>
        <p:nvSpPr>
          <p:cNvPr id="97" name="Google Shape;97;p1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200">
                <a:latin typeface="Times New Roman"/>
                <a:ea typeface="Times New Roman"/>
                <a:cs typeface="Times New Roman"/>
                <a:sym typeface="Times New Roman"/>
              </a:rPr>
              <a:t>Insertion Sort Algorithm sorts array by shifting elements one by one and inserting the right element at the right position</a:t>
            </a:r>
            <a:endParaRPr/>
          </a:p>
          <a:p>
            <a:pPr marL="342900" lvl="0" indent="-203200" algn="just" rtl="0">
              <a:spcBef>
                <a:spcPts val="440"/>
              </a:spcBef>
              <a:spcAft>
                <a:spcPts val="0"/>
              </a:spcAft>
              <a:buClr>
                <a:schemeClr val="dk1"/>
              </a:buClr>
              <a:buSzPts val="2200"/>
              <a:buNone/>
            </a:pPr>
            <a:endParaRPr sz="2200">
              <a:latin typeface="Times New Roman"/>
              <a:ea typeface="Times New Roman"/>
              <a:cs typeface="Times New Roman"/>
              <a:sym typeface="Times New Roman"/>
            </a:endParaRPr>
          </a:p>
          <a:p>
            <a:pPr marL="342900" lvl="0" indent="-342900" algn="just"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It works similar to the way you sort playing cards in your hands</a:t>
            </a: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pic>
        <p:nvPicPr>
          <p:cNvPr id="4" name="Picture 2"/>
          <p:cNvPicPr>
            <a:picLocks noChangeAspect="1" noChangeArrowheads="1"/>
          </p:cNvPicPr>
          <p:nvPr/>
        </p:nvPicPr>
        <p:blipFill>
          <a:blip r:embed="rId3"/>
          <a:srcRect/>
          <a:stretch>
            <a:fillRect/>
          </a:stretch>
        </p:blipFill>
        <p:spPr bwMode="auto">
          <a:xfrm>
            <a:off x="3505200" y="3200400"/>
            <a:ext cx="5105399" cy="2976816"/>
          </a:xfrm>
          <a:prstGeom prst="rect">
            <a:avLst/>
          </a:prstGeom>
          <a:noFill/>
          <a:ln w="9525">
            <a:noFill/>
            <a:miter lim="800000"/>
            <a:headEnd/>
            <a:tailEnd/>
          </a:ln>
          <a:effectLst/>
        </p:spPr>
      </p:pic>
      <p:sp>
        <p:nvSpPr>
          <p:cNvPr id="5" name="Date Placeholder 4"/>
          <p:cNvSpPr>
            <a:spLocks noGrp="1"/>
          </p:cNvSpPr>
          <p:nvPr>
            <p:ph type="dt" idx="10"/>
          </p:nvPr>
        </p:nvSpPr>
        <p:spPr/>
        <p:txBody>
          <a:bodyPr/>
          <a:lstStyle/>
          <a:p>
            <a:fld id="{2093BFD8-7D93-49A0-8D7D-A67B81A42003}"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PROCEDURE</a:t>
            </a:r>
            <a:endParaRPr sz="2800" i="1">
              <a:latin typeface="Times New Roman"/>
              <a:ea typeface="Times New Roman"/>
              <a:cs typeface="Times New Roman"/>
              <a:sym typeface="Times New Roman"/>
            </a:endParaRPr>
          </a:p>
        </p:txBody>
      </p:sp>
      <p:sp>
        <p:nvSpPr>
          <p:cNvPr id="103" name="Google Shape;103;p1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latin typeface="Times New Roman"/>
                <a:ea typeface="Times New Roman"/>
                <a:cs typeface="Times New Roman"/>
                <a:sym typeface="Times New Roman"/>
              </a:rPr>
              <a:t>We start by making the second element of the given array, i.e. element at index 1, the key. </a:t>
            </a:r>
            <a:endParaRPr sz="2200">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We compare the key element with the element(s) before it, i.e., element at index 0:</a:t>
            </a:r>
            <a:endParaRPr/>
          </a:p>
          <a:p>
            <a:pPr marL="742950" lvl="1" indent="-285750" algn="l"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If the key element is less than the first element, we insert the key element before the first element.</a:t>
            </a:r>
            <a:endParaRPr/>
          </a:p>
          <a:p>
            <a:pPr marL="742950" lvl="1" indent="-285750" algn="l"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If the key element is greater than the first element, then we insert it after the first element.</a:t>
            </a:r>
            <a:endParaRPr/>
          </a:p>
          <a:p>
            <a:pPr marL="342900" lvl="0" indent="-342900" algn="l"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Then, we make the third element of the array as key and will compare it with elements to it's left and insert it at the right position.</a:t>
            </a:r>
            <a:endParaRPr/>
          </a:p>
          <a:p>
            <a:pPr marL="342900" lvl="0" indent="-342900" algn="l" rtl="0">
              <a:spcBef>
                <a:spcPts val="440"/>
              </a:spcBef>
              <a:spcAft>
                <a:spcPts val="0"/>
              </a:spcAft>
              <a:buClr>
                <a:schemeClr val="dk1"/>
              </a:buClr>
              <a:buSzPts val="2200"/>
              <a:buChar char="•"/>
            </a:pPr>
            <a:r>
              <a:rPr lang="en-US" sz="2200">
                <a:latin typeface="Times New Roman"/>
                <a:ea typeface="Times New Roman"/>
                <a:cs typeface="Times New Roman"/>
                <a:sym typeface="Times New Roman"/>
              </a:rPr>
              <a:t>And we go on repeating this, until the array is sorted.</a:t>
            </a:r>
            <a:endParaRPr/>
          </a:p>
          <a:p>
            <a:pPr marL="342900" lvl="0" indent="-139700" algn="l" rtl="0">
              <a:spcBef>
                <a:spcPts val="640"/>
              </a:spcBef>
              <a:spcAft>
                <a:spcPts val="0"/>
              </a:spcAft>
              <a:buClr>
                <a:schemeClr val="dk1"/>
              </a:buClr>
              <a:buSzPts val="3200"/>
              <a:buNone/>
            </a:pPr>
            <a:endParaRPr/>
          </a:p>
        </p:txBody>
      </p:sp>
      <p:sp>
        <p:nvSpPr>
          <p:cNvPr id="4" name="Date Placeholder 3"/>
          <p:cNvSpPr>
            <a:spLocks noGrp="1"/>
          </p:cNvSpPr>
          <p:nvPr>
            <p:ph type="dt" idx="10"/>
          </p:nvPr>
        </p:nvSpPr>
        <p:spPr/>
        <p:txBody>
          <a:bodyPr/>
          <a:lstStyle/>
          <a:p>
            <a:fld id="{3B29F91B-0D0B-40DE-AA06-8E24DAE3C769}"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body" idx="1"/>
          </p:nvPr>
        </p:nvSpPr>
        <p:spPr>
          <a:xfrm>
            <a:off x="1514763" y="1081738"/>
            <a:ext cx="9328871" cy="5588000"/>
          </a:xfrm>
          <a:prstGeom prst="rect">
            <a:avLst/>
          </a:prstGeom>
          <a:noFill/>
          <a:ln>
            <a:noFill/>
          </a:ln>
        </p:spPr>
        <p:txBody>
          <a:bodyPr spcFirstLastPara="1" wrap="square" lIns="91425" tIns="45700" rIns="91425" bIns="45700" anchor="t" anchorCtr="0">
            <a:noAutofit/>
          </a:bodyPr>
          <a:lstStyle/>
          <a:p>
            <a:pPr marL="457200" lvl="1" indent="0" algn="just" rtl="0">
              <a:lnSpc>
                <a:spcPct val="100000"/>
              </a:lnSpc>
              <a:spcBef>
                <a:spcPts val="0"/>
              </a:spcBef>
              <a:spcAft>
                <a:spcPts val="0"/>
              </a:spcAft>
              <a:buClr>
                <a:schemeClr val="dk1"/>
              </a:buClr>
              <a:buSzPts val="2247"/>
              <a:buNone/>
            </a:pPr>
            <a:r>
              <a:rPr lang="en-US" sz="2247">
                <a:latin typeface="Cambria"/>
                <a:ea typeface="Cambria"/>
                <a:cs typeface="Cambria"/>
                <a:sym typeface="Cambria"/>
              </a:rPr>
              <a:t>The skills required to effectively design and analyze algorithms are entangled with the skills required to effectively describe algorithms. A complete description of any algorithm has four components: </a:t>
            </a:r>
            <a:endParaRPr sz="2247">
              <a:latin typeface="Cambria"/>
              <a:ea typeface="Cambria"/>
              <a:cs typeface="Cambria"/>
              <a:sym typeface="Cambria"/>
            </a:endParaRPr>
          </a:p>
          <a:p>
            <a:pPr marL="1143000" lvl="2" indent="-228600" algn="l" rtl="0">
              <a:lnSpc>
                <a:spcPct val="100000"/>
              </a:lnSpc>
              <a:spcBef>
                <a:spcPts val="1700"/>
              </a:spcBef>
              <a:spcAft>
                <a:spcPts val="0"/>
              </a:spcAft>
              <a:buClr>
                <a:schemeClr val="dk1"/>
              </a:buClr>
              <a:buSzPts val="2015"/>
              <a:buFont typeface="Noto Sans Symbols"/>
              <a:buChar char="⮚"/>
            </a:pPr>
            <a:r>
              <a:rPr lang="en-US" sz="2015" b="1">
                <a:latin typeface="Cambria"/>
                <a:ea typeface="Cambria"/>
                <a:cs typeface="Cambria"/>
                <a:sym typeface="Cambria"/>
              </a:rPr>
              <a:t>What</a:t>
            </a:r>
            <a:r>
              <a:rPr lang="en-US" sz="2015">
                <a:latin typeface="Cambria"/>
                <a:ea typeface="Cambria"/>
                <a:cs typeface="Cambria"/>
                <a:sym typeface="Cambria"/>
              </a:rPr>
              <a:t>: A precise specification of the problem that the algorithm solves.</a:t>
            </a:r>
            <a:endParaRPr/>
          </a:p>
          <a:p>
            <a:pPr marL="1143000" lvl="2" indent="-228600" algn="l" rtl="0">
              <a:lnSpc>
                <a:spcPct val="100000"/>
              </a:lnSpc>
              <a:spcBef>
                <a:spcPts val="1700"/>
              </a:spcBef>
              <a:spcAft>
                <a:spcPts val="0"/>
              </a:spcAft>
              <a:buClr>
                <a:schemeClr val="dk1"/>
              </a:buClr>
              <a:buSzPts val="2015"/>
              <a:buFont typeface="Noto Sans Symbols"/>
              <a:buChar char="⮚"/>
            </a:pPr>
            <a:r>
              <a:rPr lang="en-US" sz="2015" b="1">
                <a:latin typeface="Cambria"/>
                <a:ea typeface="Cambria"/>
                <a:cs typeface="Cambria"/>
                <a:sym typeface="Cambria"/>
              </a:rPr>
              <a:t>How</a:t>
            </a:r>
            <a:r>
              <a:rPr lang="en-US" sz="2015">
                <a:latin typeface="Cambria"/>
                <a:ea typeface="Cambria"/>
                <a:cs typeface="Cambria"/>
                <a:sym typeface="Cambria"/>
              </a:rPr>
              <a:t>: A precise description of the algorithm itself. </a:t>
            </a:r>
            <a:endParaRPr/>
          </a:p>
          <a:p>
            <a:pPr marL="1143000" lvl="2" indent="-228600" algn="just" rtl="0">
              <a:lnSpc>
                <a:spcPct val="100000"/>
              </a:lnSpc>
              <a:spcBef>
                <a:spcPts val="1700"/>
              </a:spcBef>
              <a:spcAft>
                <a:spcPts val="0"/>
              </a:spcAft>
              <a:buClr>
                <a:schemeClr val="dk1"/>
              </a:buClr>
              <a:buSzPts val="2015"/>
              <a:buFont typeface="Noto Sans Symbols"/>
              <a:buChar char="⮚"/>
            </a:pPr>
            <a:r>
              <a:rPr lang="en-US" sz="2015" b="1">
                <a:latin typeface="Cambria"/>
                <a:ea typeface="Cambria"/>
                <a:cs typeface="Cambria"/>
                <a:sym typeface="Cambria"/>
              </a:rPr>
              <a:t>Why: </a:t>
            </a:r>
            <a:r>
              <a:rPr lang="en-US" sz="2015">
                <a:latin typeface="Cambria"/>
                <a:ea typeface="Cambria"/>
                <a:cs typeface="Cambria"/>
                <a:sym typeface="Cambria"/>
              </a:rPr>
              <a:t>A proof that the algorithm solves the problem it is supposed to solve. </a:t>
            </a:r>
            <a:endParaRPr sz="2015">
              <a:latin typeface="Cambria"/>
              <a:ea typeface="Cambria"/>
              <a:cs typeface="Cambria"/>
              <a:sym typeface="Cambria"/>
            </a:endParaRPr>
          </a:p>
          <a:p>
            <a:pPr marL="1143000" lvl="2" indent="-228600" algn="just" rtl="0">
              <a:lnSpc>
                <a:spcPct val="100000"/>
              </a:lnSpc>
              <a:spcBef>
                <a:spcPts val="1700"/>
              </a:spcBef>
              <a:spcAft>
                <a:spcPts val="0"/>
              </a:spcAft>
              <a:buClr>
                <a:schemeClr val="dk1"/>
              </a:buClr>
              <a:buSzPts val="2015"/>
              <a:buFont typeface="Noto Sans Symbols"/>
              <a:buChar char="⮚"/>
            </a:pPr>
            <a:r>
              <a:rPr lang="en-US" sz="2015">
                <a:latin typeface="Cambria"/>
                <a:ea typeface="Cambria"/>
                <a:cs typeface="Cambria"/>
                <a:sym typeface="Cambria"/>
              </a:rPr>
              <a:t> </a:t>
            </a:r>
            <a:r>
              <a:rPr lang="en-US" sz="2015" b="1">
                <a:latin typeface="Cambria"/>
                <a:ea typeface="Cambria"/>
                <a:cs typeface="Cambria"/>
                <a:sym typeface="Cambria"/>
              </a:rPr>
              <a:t>How fast: </a:t>
            </a:r>
            <a:r>
              <a:rPr lang="en-US" sz="2015">
                <a:latin typeface="Cambria"/>
                <a:ea typeface="Cambria"/>
                <a:cs typeface="Cambria"/>
                <a:sym typeface="Cambria"/>
              </a:rPr>
              <a:t>An analysis of the running time of the algorithm. </a:t>
            </a:r>
            <a:endParaRPr/>
          </a:p>
          <a:p>
            <a:pPr marL="457200" lvl="1" indent="0" algn="just" rtl="0">
              <a:lnSpc>
                <a:spcPct val="100000"/>
              </a:lnSpc>
              <a:spcBef>
                <a:spcPts val="1700"/>
              </a:spcBef>
              <a:spcAft>
                <a:spcPts val="0"/>
              </a:spcAft>
              <a:buClr>
                <a:schemeClr val="dk1"/>
              </a:buClr>
              <a:buSzPts val="2247"/>
              <a:buNone/>
            </a:pPr>
            <a:r>
              <a:rPr lang="en-US" sz="2247">
                <a:latin typeface="Cambria"/>
                <a:ea typeface="Cambria"/>
                <a:cs typeface="Cambria"/>
                <a:sym typeface="Cambria"/>
              </a:rPr>
              <a:t>It is not necessary (or even advisable) to develop these four components in this particular order. Problem specifications, algorithm descriptions, correctness proofs, and time analyses usually evolve simultaneously, with the development of each component informing the development of the others. </a:t>
            </a:r>
            <a:endParaRPr sz="2247">
              <a:latin typeface="Cambria"/>
              <a:ea typeface="Cambria"/>
              <a:cs typeface="Cambria"/>
              <a:sym typeface="Cambria"/>
            </a:endParaRPr>
          </a:p>
        </p:txBody>
      </p:sp>
      <p:sp>
        <p:nvSpPr>
          <p:cNvPr id="143" name="Google Shape;14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
        <p:nvSpPr>
          <p:cNvPr id="145" name="Google Shape;145;p20"/>
          <p:cNvSpPr txBox="1">
            <a:spLocks noGrp="1"/>
          </p:cNvSpPr>
          <p:nvPr>
            <p:ph type="title"/>
          </p:nvPr>
        </p:nvSpPr>
        <p:spPr>
          <a:xfrm>
            <a:off x="921398" y="0"/>
            <a:ext cx="10515600" cy="103000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mbria"/>
              <a:buNone/>
            </a:pPr>
            <a:r>
              <a:rPr lang="en-US" b="1"/>
              <a:t>Describing the Algorithm</a:t>
            </a:r>
            <a:endParaRPr b="1"/>
          </a:p>
        </p:txBody>
      </p:sp>
      <p:sp>
        <p:nvSpPr>
          <p:cNvPr id="6" name="Date Placeholder 5"/>
          <p:cNvSpPr>
            <a:spLocks noGrp="1"/>
          </p:cNvSpPr>
          <p:nvPr>
            <p:ph type="dt" idx="10"/>
          </p:nvPr>
        </p:nvSpPr>
        <p:spPr/>
        <p:txBody>
          <a:bodyPr/>
          <a:lstStyle/>
          <a:p>
            <a:fld id="{A374AFF0-2C63-42B9-BDD5-7CBCE094E21B}" type="datetime1">
              <a:rPr lang="en-US" smtClean="0"/>
              <a:pPr/>
              <a:t>4/1/2022</a:t>
            </a:fld>
            <a:endParaRPr lang="en-US"/>
          </a:p>
        </p:txBody>
      </p:sp>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EXAMPLE</a:t>
            </a:r>
            <a:endParaRPr sz="2800" i="1">
              <a:latin typeface="Times New Roman"/>
              <a:ea typeface="Times New Roman"/>
              <a:cs typeface="Times New Roman"/>
              <a:sym typeface="Times New Roman"/>
            </a:endParaRPr>
          </a:p>
        </p:txBody>
      </p:sp>
      <p:sp>
        <p:nvSpPr>
          <p:cNvPr id="109" name="Google Shape;109;p1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Step 1:</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Step 2: (A[1] is compared with A[0], Since 2&lt;7, its swapped)</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Step 3: (A[2] is compared with A[1] and A[0]. As 8 is the largest of all 3, no swapping is done)</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graphicFrame>
        <p:nvGraphicFramePr>
          <p:cNvPr id="110" name="Google Shape;110;p17"/>
          <p:cNvGraphicFramePr/>
          <p:nvPr/>
        </p:nvGraphicFramePr>
        <p:xfrm>
          <a:off x="1967541" y="2132856"/>
          <a:ext cx="8128002" cy="370850"/>
        </p:xfrm>
        <a:graphic>
          <a:graphicData uri="http://schemas.openxmlformats.org/drawingml/2006/table">
            <a:tbl>
              <a:tblPr firstRow="1" bandRow="1">
                <a:noFill/>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u="none" strike="noStrike" cap="none">
                          <a:solidFill>
                            <a:schemeClr val="dk1"/>
                          </a:solidFill>
                        </a:rPr>
                        <a:t>7</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2</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8</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1</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5</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3</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11" name="Google Shape;111;p17"/>
          <p:cNvGraphicFramePr/>
          <p:nvPr/>
        </p:nvGraphicFramePr>
        <p:xfrm>
          <a:off x="1905000" y="3276600"/>
          <a:ext cx="8128002" cy="370850"/>
        </p:xfrm>
        <a:graphic>
          <a:graphicData uri="http://schemas.openxmlformats.org/drawingml/2006/table">
            <a:tbl>
              <a:tblPr firstRow="1" bandRow="1">
                <a:noFill/>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a:solidFill>
                            <a:schemeClr val="dk1"/>
                          </a:solidFill>
                        </a:rPr>
                        <a:t>2</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7</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8</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1</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5</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dirty="0">
                          <a:solidFill>
                            <a:schemeClr val="dk1"/>
                          </a:solidFill>
                        </a:rPr>
                        <a:t>3</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12" name="Google Shape;112;p17"/>
          <p:cNvGraphicFramePr/>
          <p:nvPr/>
        </p:nvGraphicFramePr>
        <p:xfrm>
          <a:off x="2063552" y="5013176"/>
          <a:ext cx="8128002" cy="370850"/>
        </p:xfrm>
        <a:graphic>
          <a:graphicData uri="http://schemas.openxmlformats.org/drawingml/2006/table">
            <a:tbl>
              <a:tblPr firstRow="1" bandRow="1">
                <a:noFill/>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a:solidFill>
                            <a:schemeClr val="dk1"/>
                          </a:solidFill>
                        </a:rPr>
                        <a:t>2</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7</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8</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1</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5</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3</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7" name="Date Placeholder 6"/>
          <p:cNvSpPr>
            <a:spLocks noGrp="1"/>
          </p:cNvSpPr>
          <p:nvPr>
            <p:ph type="dt" idx="10"/>
          </p:nvPr>
        </p:nvSpPr>
        <p:spPr/>
        <p:txBody>
          <a:bodyPr/>
          <a:lstStyle/>
          <a:p>
            <a:fld id="{58A5993D-9445-4FCF-8771-E0D6BCC3B1EB}"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EXAMPLE (Contd..)</a:t>
            </a:r>
            <a:endParaRPr sz="2800" i="1">
              <a:latin typeface="Times New Roman"/>
              <a:ea typeface="Times New Roman"/>
              <a:cs typeface="Times New Roman"/>
              <a:sym typeface="Times New Roman"/>
            </a:endParaRPr>
          </a:p>
        </p:txBody>
      </p:sp>
      <p:sp>
        <p:nvSpPr>
          <p:cNvPr id="118" name="Google Shape;118;p1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Step 4: (A[3] is compared with A[2], A[1] and A[0]. Since 1 is the smallest of all, its is swapped)</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Step 5: (A[4] is compared with A[3], A[2], A[1] and A[0]. Since 5 is lesser than 8 and 7 and greater than 2, it is swapped and placed between 2 and 7)</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p:txBody>
      </p:sp>
      <p:graphicFrame>
        <p:nvGraphicFramePr>
          <p:cNvPr id="119" name="Google Shape;119;p18"/>
          <p:cNvGraphicFramePr/>
          <p:nvPr/>
        </p:nvGraphicFramePr>
        <p:xfrm>
          <a:off x="2063552" y="2492896"/>
          <a:ext cx="8257002" cy="370850"/>
        </p:xfrm>
        <a:graphic>
          <a:graphicData uri="http://schemas.openxmlformats.org/drawingml/2006/table">
            <a:tbl>
              <a:tblPr firstRow="1" bandRow="1">
                <a:noFill/>
              </a:tblPr>
              <a:tblGrid>
                <a:gridCol w="1376167">
                  <a:extLst>
                    <a:ext uri="{9D8B030D-6E8A-4147-A177-3AD203B41FA5}">
                      <a16:colId xmlns:a16="http://schemas.microsoft.com/office/drawing/2014/main" val="20000"/>
                    </a:ext>
                  </a:extLst>
                </a:gridCol>
                <a:gridCol w="1376167">
                  <a:extLst>
                    <a:ext uri="{9D8B030D-6E8A-4147-A177-3AD203B41FA5}">
                      <a16:colId xmlns:a16="http://schemas.microsoft.com/office/drawing/2014/main" val="20001"/>
                    </a:ext>
                  </a:extLst>
                </a:gridCol>
                <a:gridCol w="1376167">
                  <a:extLst>
                    <a:ext uri="{9D8B030D-6E8A-4147-A177-3AD203B41FA5}">
                      <a16:colId xmlns:a16="http://schemas.microsoft.com/office/drawing/2014/main" val="20002"/>
                    </a:ext>
                  </a:extLst>
                </a:gridCol>
                <a:gridCol w="1376167">
                  <a:extLst>
                    <a:ext uri="{9D8B030D-6E8A-4147-A177-3AD203B41FA5}">
                      <a16:colId xmlns:a16="http://schemas.microsoft.com/office/drawing/2014/main" val="20003"/>
                    </a:ext>
                  </a:extLst>
                </a:gridCol>
                <a:gridCol w="1376167">
                  <a:extLst>
                    <a:ext uri="{9D8B030D-6E8A-4147-A177-3AD203B41FA5}">
                      <a16:colId xmlns:a16="http://schemas.microsoft.com/office/drawing/2014/main" val="20004"/>
                    </a:ext>
                  </a:extLst>
                </a:gridCol>
                <a:gridCol w="1376167">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a:solidFill>
                            <a:schemeClr val="dk1"/>
                          </a:solidFill>
                        </a:rPr>
                        <a:t>1</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2</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7</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8</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5</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3</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20" name="Google Shape;120;p18"/>
          <p:cNvGraphicFramePr/>
          <p:nvPr/>
        </p:nvGraphicFramePr>
        <p:xfrm>
          <a:off x="2159564" y="4941168"/>
          <a:ext cx="8256832" cy="370850"/>
        </p:xfrm>
        <a:graphic>
          <a:graphicData uri="http://schemas.openxmlformats.org/drawingml/2006/table">
            <a:tbl>
              <a:tblPr firstRow="1" bandRow="1">
                <a:noFill/>
              </a:tblPr>
              <a:tblGrid>
                <a:gridCol w="1344133">
                  <a:extLst>
                    <a:ext uri="{9D8B030D-6E8A-4147-A177-3AD203B41FA5}">
                      <a16:colId xmlns:a16="http://schemas.microsoft.com/office/drawing/2014/main" val="20000"/>
                    </a:ext>
                  </a:extLst>
                </a:gridCol>
                <a:gridCol w="1344133">
                  <a:extLst>
                    <a:ext uri="{9D8B030D-6E8A-4147-A177-3AD203B41FA5}">
                      <a16:colId xmlns:a16="http://schemas.microsoft.com/office/drawing/2014/main" val="20001"/>
                    </a:ext>
                  </a:extLst>
                </a:gridCol>
                <a:gridCol w="1344133">
                  <a:extLst>
                    <a:ext uri="{9D8B030D-6E8A-4147-A177-3AD203B41FA5}">
                      <a16:colId xmlns:a16="http://schemas.microsoft.com/office/drawing/2014/main" val="20002"/>
                    </a:ext>
                  </a:extLst>
                </a:gridCol>
                <a:gridCol w="1344133">
                  <a:extLst>
                    <a:ext uri="{9D8B030D-6E8A-4147-A177-3AD203B41FA5}">
                      <a16:colId xmlns:a16="http://schemas.microsoft.com/office/drawing/2014/main" val="20003"/>
                    </a:ext>
                  </a:extLst>
                </a:gridCol>
                <a:gridCol w="1344133">
                  <a:extLst>
                    <a:ext uri="{9D8B030D-6E8A-4147-A177-3AD203B41FA5}">
                      <a16:colId xmlns:a16="http://schemas.microsoft.com/office/drawing/2014/main" val="20004"/>
                    </a:ext>
                  </a:extLst>
                </a:gridCol>
                <a:gridCol w="1536167">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a:solidFill>
                            <a:schemeClr val="dk1"/>
                          </a:solidFill>
                        </a:rPr>
                        <a:t>1</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2</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5</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7</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8</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3</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6" name="Date Placeholder 5"/>
          <p:cNvSpPr>
            <a:spLocks noGrp="1"/>
          </p:cNvSpPr>
          <p:nvPr>
            <p:ph type="dt" idx="10"/>
          </p:nvPr>
        </p:nvSpPr>
        <p:spPr/>
        <p:txBody>
          <a:bodyPr/>
          <a:lstStyle/>
          <a:p>
            <a:fld id="{FEEB79CB-A1C2-4893-B194-A198B530D9BC}" type="datetime1">
              <a:rPr lang="en-US" smtClean="0"/>
              <a:pPr/>
              <a:t>4/1/2022</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Times New Roman"/>
              <a:buNone/>
            </a:pPr>
            <a:r>
              <a:rPr lang="en-US" sz="2800" i="1">
                <a:latin typeface="Times New Roman"/>
                <a:ea typeface="Times New Roman"/>
                <a:cs typeface="Times New Roman"/>
                <a:sym typeface="Times New Roman"/>
              </a:rPr>
              <a:t>EXAMPLE (Contd..)</a:t>
            </a:r>
            <a:endParaRPr sz="2800"/>
          </a:p>
        </p:txBody>
      </p:sp>
      <p:sp>
        <p:nvSpPr>
          <p:cNvPr id="126" name="Google Shape;126;p1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Char char="•"/>
            </a:pPr>
            <a:r>
              <a:rPr lang="en-US" sz="2200"/>
              <a:t>Step 6: (A[5] is compared with A[4], A[3], A[2], A[1] and A[0]. Since 3 is lesser than 8,7,5 and greater than 1 &amp;2, it is placed between 2 and 5).</a:t>
            </a:r>
            <a:endParaRPr/>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203200" algn="l" rtl="0">
              <a:spcBef>
                <a:spcPts val="440"/>
              </a:spcBef>
              <a:spcAft>
                <a:spcPts val="0"/>
              </a:spcAft>
              <a:buClr>
                <a:schemeClr val="dk1"/>
              </a:buClr>
              <a:buSzPts val="2200"/>
              <a:buNone/>
            </a:pPr>
            <a:endParaRPr sz="2200"/>
          </a:p>
          <a:p>
            <a:pPr marL="342900" lvl="0" indent="-342900" algn="l" rtl="0">
              <a:spcBef>
                <a:spcPts val="440"/>
              </a:spcBef>
              <a:spcAft>
                <a:spcPts val="0"/>
              </a:spcAft>
              <a:buClr>
                <a:schemeClr val="dk1"/>
              </a:buClr>
              <a:buSzPts val="2200"/>
              <a:buChar char="•"/>
            </a:pPr>
            <a:r>
              <a:rPr lang="en-US" sz="2200"/>
              <a:t>Array is sorted.</a:t>
            </a:r>
            <a:endParaRPr/>
          </a:p>
        </p:txBody>
      </p:sp>
      <p:graphicFrame>
        <p:nvGraphicFramePr>
          <p:cNvPr id="127" name="Google Shape;127;p19"/>
          <p:cNvGraphicFramePr/>
          <p:nvPr/>
        </p:nvGraphicFramePr>
        <p:xfrm>
          <a:off x="1871531" y="2996952"/>
          <a:ext cx="8128002" cy="370850"/>
        </p:xfrm>
        <a:graphic>
          <a:graphicData uri="http://schemas.openxmlformats.org/drawingml/2006/table">
            <a:tbl>
              <a:tblPr firstRow="1" bandRow="1">
                <a:noFill/>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800">
                          <a:solidFill>
                            <a:schemeClr val="dk1"/>
                          </a:solidFill>
                        </a:rPr>
                        <a:t>1</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2</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3</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5</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7</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8</a:t>
                      </a:r>
                      <a:endParaRPr sz="1800">
                        <a:solidFill>
                          <a:schemeClr val="dk1"/>
                        </a:solidFill>
                      </a:endParaRPr>
                    </a:p>
                  </a:txBody>
                  <a:tcPr marL="121933" marR="121933"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 name="Date Placeholder 4"/>
          <p:cNvSpPr>
            <a:spLocks noGrp="1"/>
          </p:cNvSpPr>
          <p:nvPr>
            <p:ph type="dt" idx="10"/>
          </p:nvPr>
        </p:nvSpPr>
        <p:spPr/>
        <p:txBody>
          <a:bodyPr/>
          <a:lstStyle/>
          <a:p>
            <a:fld id="{8602474F-CE66-4DC5-9836-545ABCE64782}" type="datetime1">
              <a:rPr lang="en-US" smtClean="0"/>
              <a:pPr/>
              <a:t>4/1/2022</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1295400"/>
            <a:ext cx="11582400" cy="5105400"/>
          </a:xfrm>
          <a:prstGeom prst="rect">
            <a:avLst/>
          </a:prstGeom>
          <a:blipFill>
            <a:blip r:embed="rId2" cstate="print"/>
            <a:stretch>
              <a:fillRect/>
            </a:stretch>
          </a:blipFill>
        </p:spPr>
        <p:txBody>
          <a:bodyPr wrap="square" lIns="0" tIns="0" rIns="0" bIns="0" rtlCol="0"/>
          <a:lstStyle/>
          <a:p>
            <a:endParaRPr/>
          </a:p>
        </p:txBody>
      </p:sp>
      <p:pic>
        <p:nvPicPr>
          <p:cNvPr id="3"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4" name="Date Placeholder 3"/>
          <p:cNvSpPr>
            <a:spLocks noGrp="1"/>
          </p:cNvSpPr>
          <p:nvPr>
            <p:ph type="dt" idx="10"/>
          </p:nvPr>
        </p:nvSpPr>
        <p:spPr/>
        <p:txBody>
          <a:bodyPr/>
          <a:lstStyle/>
          <a:p>
            <a:fld id="{59E6338A-4731-43CA-BE50-DC319B4C1CAD}" type="datetime1">
              <a:rPr lang="en-US" smtClean="0"/>
              <a:pPr/>
              <a:t>4/1/2022</a:t>
            </a:fld>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1848443" y="2005965"/>
            <a:ext cx="2128520" cy="467995"/>
          </a:xfrm>
          <a:prstGeom prst="rect">
            <a:avLst/>
          </a:prstGeom>
        </p:spPr>
        <p:txBody>
          <a:bodyPr vert="horz" wrap="square" lIns="0" tIns="13335" rIns="0" bIns="0" rtlCol="0">
            <a:spAutoFit/>
          </a:bodyPr>
          <a:lstStyle/>
          <a:p>
            <a:pPr marL="12700">
              <a:lnSpc>
                <a:spcPct val="100000"/>
              </a:lnSpc>
              <a:spcBef>
                <a:spcPts val="105"/>
              </a:spcBef>
              <a:tabLst>
                <a:tab pos="1481455" algn="l"/>
              </a:tabLst>
            </a:pPr>
            <a:r>
              <a:rPr sz="2900" b="1" dirty="0">
                <a:latin typeface="Calibri"/>
                <a:cs typeface="Calibri"/>
              </a:rPr>
              <a:t>E</a:t>
            </a:r>
            <a:r>
              <a:rPr sz="2900" b="1" spc="-50" dirty="0">
                <a:latin typeface="Calibri"/>
                <a:cs typeface="Calibri"/>
              </a:rPr>
              <a:t>x</a:t>
            </a:r>
            <a:r>
              <a:rPr sz="2900" b="1" dirty="0">
                <a:latin typeface="Calibri"/>
                <a:cs typeface="Calibri"/>
              </a:rPr>
              <a:t>amp</a:t>
            </a:r>
            <a:r>
              <a:rPr sz="2900" b="1" spc="-10" dirty="0">
                <a:latin typeface="Calibri"/>
                <a:cs typeface="Calibri"/>
              </a:rPr>
              <a:t>l</a:t>
            </a:r>
            <a:r>
              <a:rPr sz="2900" b="1" dirty="0">
                <a:latin typeface="Calibri"/>
                <a:cs typeface="Calibri"/>
              </a:rPr>
              <a:t>e	:</a:t>
            </a:r>
            <a:endParaRPr sz="2900">
              <a:latin typeface="Calibri"/>
              <a:cs typeface="Calibri"/>
            </a:endParaRPr>
          </a:p>
        </p:txBody>
      </p:sp>
      <p:pic>
        <p:nvPicPr>
          <p:cNvPr id="6"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7" name="Date Placeholder 6"/>
          <p:cNvSpPr>
            <a:spLocks noGrp="1"/>
          </p:cNvSpPr>
          <p:nvPr>
            <p:ph type="dt" idx="10"/>
          </p:nvPr>
        </p:nvSpPr>
        <p:spPr/>
        <p:txBody>
          <a:bodyPr/>
          <a:lstStyle/>
          <a:p>
            <a:fld id="{4E08BD0B-132C-49F1-A0DA-FFD947455F2B}" type="datetime1">
              <a:rPr lang="en-US" smtClean="0"/>
              <a:pPr/>
              <a:t>4/1/2022</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p:nvPr/>
        </p:nvSpPr>
        <p:spPr>
          <a:xfrm>
            <a:off x="3150107" y="2120138"/>
            <a:ext cx="660400" cy="982980"/>
          </a:xfrm>
          <a:custGeom>
            <a:avLst/>
            <a:gdLst/>
            <a:ahLst/>
            <a:cxnLst/>
            <a:rect l="l" t="t" r="r" b="b"/>
            <a:pathLst>
              <a:path w="495300" h="982980">
                <a:moveTo>
                  <a:pt x="455200" y="917368"/>
                </a:moveTo>
                <a:lnTo>
                  <a:pt x="426846" y="931545"/>
                </a:lnTo>
                <a:lnTo>
                  <a:pt x="494919" y="982726"/>
                </a:lnTo>
                <a:lnTo>
                  <a:pt x="494919" y="928751"/>
                </a:lnTo>
                <a:lnTo>
                  <a:pt x="460882" y="928751"/>
                </a:lnTo>
                <a:lnTo>
                  <a:pt x="455200" y="917368"/>
                </a:lnTo>
                <a:close/>
              </a:path>
              <a:path w="495300" h="982980">
                <a:moveTo>
                  <a:pt x="466529" y="911703"/>
                </a:moveTo>
                <a:lnTo>
                  <a:pt x="455200" y="917368"/>
                </a:lnTo>
                <a:lnTo>
                  <a:pt x="460882" y="928751"/>
                </a:lnTo>
                <a:lnTo>
                  <a:pt x="472186" y="923036"/>
                </a:lnTo>
                <a:lnTo>
                  <a:pt x="466529" y="911703"/>
                </a:lnTo>
                <a:close/>
              </a:path>
              <a:path w="495300" h="982980">
                <a:moveTo>
                  <a:pt x="494919" y="897509"/>
                </a:moveTo>
                <a:lnTo>
                  <a:pt x="466529" y="911703"/>
                </a:lnTo>
                <a:lnTo>
                  <a:pt x="472186" y="923036"/>
                </a:lnTo>
                <a:lnTo>
                  <a:pt x="460882" y="928751"/>
                </a:lnTo>
                <a:lnTo>
                  <a:pt x="494919" y="928751"/>
                </a:lnTo>
                <a:lnTo>
                  <a:pt x="494919" y="897509"/>
                </a:lnTo>
                <a:close/>
              </a:path>
              <a:path w="495300" h="982980">
                <a:moveTo>
                  <a:pt x="11430" y="0"/>
                </a:moveTo>
                <a:lnTo>
                  <a:pt x="0" y="5587"/>
                </a:lnTo>
                <a:lnTo>
                  <a:pt x="455200" y="917368"/>
                </a:lnTo>
                <a:lnTo>
                  <a:pt x="466529" y="911703"/>
                </a:lnTo>
                <a:lnTo>
                  <a:pt x="11430" y="0"/>
                </a:lnTo>
                <a:close/>
              </a:path>
            </a:pathLst>
          </a:custGeom>
          <a:solidFill>
            <a:srgbClr val="000000"/>
          </a:solidFill>
        </p:spPr>
        <p:txBody>
          <a:bodyPr wrap="square" lIns="0" tIns="0" rIns="0" bIns="0" rtlCol="0"/>
          <a:lstStyle/>
          <a:p>
            <a:endParaRPr/>
          </a:p>
        </p:txBody>
      </p:sp>
      <p:sp>
        <p:nvSpPr>
          <p:cNvPr id="6" name="object 6"/>
          <p:cNvSpPr txBox="1"/>
          <p:nvPr/>
        </p:nvSpPr>
        <p:spPr>
          <a:xfrm>
            <a:off x="2628731" y="1606422"/>
            <a:ext cx="727287" cy="765018"/>
          </a:xfrm>
          <a:prstGeom prst="rect">
            <a:avLst/>
          </a:prstGeom>
        </p:spPr>
        <p:txBody>
          <a:bodyPr vert="horz" wrap="square" lIns="0" tIns="11430" rIns="0" bIns="0" rtlCol="0">
            <a:spAutoFit/>
          </a:bodyPr>
          <a:lstStyle/>
          <a:p>
            <a:pPr marL="12700" marR="5080" indent="1270" algn="ctr">
              <a:lnSpc>
                <a:spcPct val="102099"/>
              </a:lnSpc>
              <a:spcBef>
                <a:spcPts val="90"/>
              </a:spcBef>
            </a:pPr>
            <a:r>
              <a:rPr sz="1600" spc="10" dirty="0">
                <a:latin typeface="Palatino Linotype"/>
                <a:cs typeface="Palatino Linotype"/>
              </a:rPr>
              <a:t>Sorte  </a:t>
            </a:r>
            <a:r>
              <a:rPr sz="1600" spc="15" dirty="0">
                <a:latin typeface="Palatino Linotype"/>
                <a:cs typeface="Palatino Linotype"/>
              </a:rPr>
              <a:t>d   </a:t>
            </a:r>
            <a:r>
              <a:rPr sz="1600" spc="10" dirty="0">
                <a:latin typeface="Palatino Linotype"/>
                <a:cs typeface="Palatino Linotype"/>
              </a:rPr>
              <a:t>sec</a:t>
            </a:r>
            <a:r>
              <a:rPr sz="1600" dirty="0">
                <a:latin typeface="Palatino Linotype"/>
                <a:cs typeface="Palatino Linotype"/>
              </a:rPr>
              <a:t>t</a:t>
            </a:r>
            <a:r>
              <a:rPr sz="1600" spc="10" dirty="0">
                <a:latin typeface="Palatino Linotype"/>
                <a:cs typeface="Palatino Linotype"/>
              </a:rPr>
              <a:t>io  </a:t>
            </a:r>
            <a:r>
              <a:rPr sz="1600" spc="15" dirty="0">
                <a:latin typeface="Palatino Linotype"/>
                <a:cs typeface="Palatino Linotype"/>
              </a:rPr>
              <a:t>n</a:t>
            </a:r>
            <a:endParaRPr sz="1600">
              <a:latin typeface="Palatino Linotype"/>
              <a:cs typeface="Palatino Linotype"/>
            </a:endParaRPr>
          </a:p>
        </p:txBody>
      </p:sp>
      <p:sp>
        <p:nvSpPr>
          <p:cNvPr id="7" name="object 7"/>
          <p:cNvSpPr txBox="1"/>
          <p:nvPr/>
        </p:nvSpPr>
        <p:spPr>
          <a:xfrm>
            <a:off x="1629393" y="5105146"/>
            <a:ext cx="9640993" cy="936154"/>
          </a:xfrm>
          <a:prstGeom prst="rect">
            <a:avLst/>
          </a:prstGeom>
        </p:spPr>
        <p:txBody>
          <a:bodyPr vert="horz" wrap="square" lIns="0" tIns="12700" rIns="0" bIns="0" rtlCol="0">
            <a:spAutoFit/>
          </a:bodyPr>
          <a:lstStyle/>
          <a:p>
            <a:pPr marL="12700" marR="5080">
              <a:lnSpc>
                <a:spcPct val="100000"/>
              </a:lnSpc>
              <a:spcBef>
                <a:spcPts val="100"/>
              </a:spcBef>
            </a:pPr>
            <a:r>
              <a:rPr sz="2000" spc="-65" dirty="0">
                <a:latin typeface="Palatino Linotype"/>
                <a:cs typeface="Palatino Linotype"/>
              </a:rPr>
              <a:t>We </a:t>
            </a:r>
            <a:r>
              <a:rPr sz="2000" dirty="0">
                <a:latin typeface="Palatino Linotype"/>
                <a:cs typeface="Palatino Linotype"/>
              </a:rPr>
              <a:t>start </a:t>
            </a:r>
            <a:r>
              <a:rPr sz="2000" spc="-5" dirty="0">
                <a:latin typeface="Palatino Linotype"/>
                <a:cs typeface="Palatino Linotype"/>
              </a:rPr>
              <a:t>by </a:t>
            </a:r>
            <a:r>
              <a:rPr sz="2000" dirty="0">
                <a:latin typeface="Palatino Linotype"/>
                <a:cs typeface="Palatino Linotype"/>
              </a:rPr>
              <a:t>dividing </a:t>
            </a:r>
            <a:r>
              <a:rPr sz="2000" spc="-5" dirty="0">
                <a:latin typeface="Palatino Linotype"/>
                <a:cs typeface="Palatino Linotype"/>
              </a:rPr>
              <a:t>the </a:t>
            </a:r>
            <a:r>
              <a:rPr sz="2000" dirty="0">
                <a:latin typeface="Palatino Linotype"/>
                <a:cs typeface="Palatino Linotype"/>
              </a:rPr>
              <a:t>array </a:t>
            </a:r>
            <a:r>
              <a:rPr sz="2000" spc="-5" dirty="0">
                <a:latin typeface="Palatino Linotype"/>
                <a:cs typeface="Palatino Linotype"/>
              </a:rPr>
              <a:t>in </a:t>
            </a:r>
            <a:r>
              <a:rPr sz="2000" dirty="0">
                <a:latin typeface="Palatino Linotype"/>
                <a:cs typeface="Palatino Linotype"/>
              </a:rPr>
              <a:t>a sorted section and an  </a:t>
            </a:r>
            <a:r>
              <a:rPr sz="2000" spc="-5" dirty="0">
                <a:latin typeface="Palatino Linotype"/>
                <a:cs typeface="Palatino Linotype"/>
              </a:rPr>
              <a:t>unsorted </a:t>
            </a:r>
            <a:r>
              <a:rPr sz="2000" dirty="0">
                <a:latin typeface="Palatino Linotype"/>
                <a:cs typeface="Palatino Linotype"/>
              </a:rPr>
              <a:t>section. </a:t>
            </a:r>
            <a:r>
              <a:rPr sz="2000" spc="-65" dirty="0">
                <a:latin typeface="Palatino Linotype"/>
                <a:cs typeface="Palatino Linotype"/>
              </a:rPr>
              <a:t>We </a:t>
            </a:r>
            <a:r>
              <a:rPr sz="2000" spc="-5" dirty="0">
                <a:latin typeface="Palatino Linotype"/>
                <a:cs typeface="Palatino Linotype"/>
              </a:rPr>
              <a:t>put the </a:t>
            </a:r>
            <a:r>
              <a:rPr sz="2000" dirty="0">
                <a:latin typeface="Palatino Linotype"/>
                <a:cs typeface="Palatino Linotype"/>
              </a:rPr>
              <a:t>first element as </a:t>
            </a:r>
            <a:r>
              <a:rPr sz="2000" spc="-5" dirty="0">
                <a:latin typeface="Palatino Linotype"/>
                <a:cs typeface="Palatino Linotype"/>
              </a:rPr>
              <a:t>the </a:t>
            </a:r>
            <a:r>
              <a:rPr sz="2000" dirty="0">
                <a:latin typeface="Palatino Linotype"/>
                <a:cs typeface="Palatino Linotype"/>
              </a:rPr>
              <a:t>only element </a:t>
            </a:r>
            <a:r>
              <a:rPr sz="2000" spc="-5" dirty="0">
                <a:latin typeface="Palatino Linotype"/>
                <a:cs typeface="Palatino Linotype"/>
              </a:rPr>
              <a:t>in  the </a:t>
            </a:r>
            <a:r>
              <a:rPr sz="2000" dirty="0">
                <a:latin typeface="Palatino Linotype"/>
                <a:cs typeface="Palatino Linotype"/>
              </a:rPr>
              <a:t>sorted </a:t>
            </a:r>
            <a:r>
              <a:rPr sz="2000" spc="-5" dirty="0">
                <a:latin typeface="Palatino Linotype"/>
                <a:cs typeface="Palatino Linotype"/>
              </a:rPr>
              <a:t>section, </a:t>
            </a:r>
            <a:r>
              <a:rPr sz="2000" dirty="0">
                <a:latin typeface="Palatino Linotype"/>
                <a:cs typeface="Palatino Linotype"/>
              </a:rPr>
              <a:t>and </a:t>
            </a:r>
            <a:r>
              <a:rPr sz="2000" spc="-5" dirty="0">
                <a:latin typeface="Palatino Linotype"/>
                <a:cs typeface="Palatino Linotype"/>
              </a:rPr>
              <a:t>the </a:t>
            </a:r>
            <a:r>
              <a:rPr sz="2000" dirty="0">
                <a:latin typeface="Palatino Linotype"/>
                <a:cs typeface="Palatino Linotype"/>
              </a:rPr>
              <a:t>rest of </a:t>
            </a:r>
            <a:r>
              <a:rPr sz="2000" spc="-5" dirty="0">
                <a:latin typeface="Palatino Linotype"/>
                <a:cs typeface="Palatino Linotype"/>
              </a:rPr>
              <a:t>the </a:t>
            </a:r>
            <a:r>
              <a:rPr sz="2000" dirty="0">
                <a:latin typeface="Palatino Linotype"/>
                <a:cs typeface="Palatino Linotype"/>
              </a:rPr>
              <a:t>array </a:t>
            </a:r>
            <a:r>
              <a:rPr sz="2000" spc="-5" dirty="0">
                <a:latin typeface="Palatino Linotype"/>
                <a:cs typeface="Palatino Linotype"/>
              </a:rPr>
              <a:t>is the unsorted  </a:t>
            </a:r>
            <a:r>
              <a:rPr sz="2000" dirty="0">
                <a:latin typeface="Palatino Linotype"/>
                <a:cs typeface="Palatino Linotype"/>
              </a:rPr>
              <a:t>section.</a:t>
            </a:r>
            <a:endParaRPr sz="2000">
              <a:latin typeface="Palatino Linotype"/>
              <a:cs typeface="Palatino Linotype"/>
            </a:endParaRPr>
          </a:p>
        </p:txBody>
      </p:sp>
      <p:pic>
        <p:nvPicPr>
          <p:cNvPr id="8"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9" name="Date Placeholder 8"/>
          <p:cNvSpPr>
            <a:spLocks noGrp="1"/>
          </p:cNvSpPr>
          <p:nvPr>
            <p:ph type="dt" idx="10"/>
          </p:nvPr>
        </p:nvSpPr>
        <p:spPr/>
        <p:txBody>
          <a:bodyPr/>
          <a:lstStyle/>
          <a:p>
            <a:fld id="{992C2FE7-C0F1-48C8-B618-379DB970A509}" type="datetime1">
              <a:rPr lang="en-US" smtClean="0"/>
              <a:pPr/>
              <a:t>4/1/2022</a:t>
            </a:fld>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1360"/>
          <a:ext cx="5229004" cy="653795"/>
        </p:xfrm>
        <a:graphic>
          <a:graphicData uri="http://schemas.openxmlformats.org/drawingml/2006/table">
            <a:tbl>
              <a:tblPr firstRow="1" bandRow="1">
                <a:tableStyleId>{2D5ABB26-0587-4C30-8999-92F81FD0307C}</a:tableStyleId>
              </a:tblPr>
              <a:tblGrid>
                <a:gridCol w="654473">
                  <a:extLst>
                    <a:ext uri="{9D8B030D-6E8A-4147-A177-3AD203B41FA5}">
                      <a16:colId xmlns:a16="http://schemas.microsoft.com/office/drawing/2014/main" val="20000"/>
                    </a:ext>
                  </a:extLst>
                </a:gridCol>
                <a:gridCol w="652779">
                  <a:extLst>
                    <a:ext uri="{9D8B030D-6E8A-4147-A177-3AD203B41FA5}">
                      <a16:colId xmlns:a16="http://schemas.microsoft.com/office/drawing/2014/main" val="20001"/>
                    </a:ext>
                  </a:extLst>
                </a:gridCol>
                <a:gridCol w="653625">
                  <a:extLst>
                    <a:ext uri="{9D8B030D-6E8A-4147-A177-3AD203B41FA5}">
                      <a16:colId xmlns:a16="http://schemas.microsoft.com/office/drawing/2014/main" val="20002"/>
                    </a:ext>
                  </a:extLst>
                </a:gridCol>
                <a:gridCol w="653625">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2</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3333"/>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p:nvPr/>
        </p:nvSpPr>
        <p:spPr>
          <a:xfrm>
            <a:off x="3150107" y="2120138"/>
            <a:ext cx="660400" cy="982980"/>
          </a:xfrm>
          <a:custGeom>
            <a:avLst/>
            <a:gdLst/>
            <a:ahLst/>
            <a:cxnLst/>
            <a:rect l="l" t="t" r="r" b="b"/>
            <a:pathLst>
              <a:path w="495300" h="982980">
                <a:moveTo>
                  <a:pt x="455200" y="917368"/>
                </a:moveTo>
                <a:lnTo>
                  <a:pt x="426846" y="931545"/>
                </a:lnTo>
                <a:lnTo>
                  <a:pt x="494919" y="982726"/>
                </a:lnTo>
                <a:lnTo>
                  <a:pt x="494919" y="928751"/>
                </a:lnTo>
                <a:lnTo>
                  <a:pt x="460882" y="928751"/>
                </a:lnTo>
                <a:lnTo>
                  <a:pt x="455200" y="917368"/>
                </a:lnTo>
                <a:close/>
              </a:path>
              <a:path w="495300" h="982980">
                <a:moveTo>
                  <a:pt x="466529" y="911703"/>
                </a:moveTo>
                <a:lnTo>
                  <a:pt x="455200" y="917368"/>
                </a:lnTo>
                <a:lnTo>
                  <a:pt x="460882" y="928751"/>
                </a:lnTo>
                <a:lnTo>
                  <a:pt x="472186" y="923036"/>
                </a:lnTo>
                <a:lnTo>
                  <a:pt x="466529" y="911703"/>
                </a:lnTo>
                <a:close/>
              </a:path>
              <a:path w="495300" h="982980">
                <a:moveTo>
                  <a:pt x="494919" y="897509"/>
                </a:moveTo>
                <a:lnTo>
                  <a:pt x="466529" y="911703"/>
                </a:lnTo>
                <a:lnTo>
                  <a:pt x="472186" y="923036"/>
                </a:lnTo>
                <a:lnTo>
                  <a:pt x="460882" y="928751"/>
                </a:lnTo>
                <a:lnTo>
                  <a:pt x="494919" y="928751"/>
                </a:lnTo>
                <a:lnTo>
                  <a:pt x="494919" y="897509"/>
                </a:lnTo>
                <a:close/>
              </a:path>
              <a:path w="495300" h="982980">
                <a:moveTo>
                  <a:pt x="11430" y="0"/>
                </a:moveTo>
                <a:lnTo>
                  <a:pt x="0" y="5587"/>
                </a:lnTo>
                <a:lnTo>
                  <a:pt x="455200" y="917368"/>
                </a:lnTo>
                <a:lnTo>
                  <a:pt x="466529" y="911703"/>
                </a:lnTo>
                <a:lnTo>
                  <a:pt x="11430" y="0"/>
                </a:lnTo>
                <a:close/>
              </a:path>
            </a:pathLst>
          </a:custGeom>
          <a:solidFill>
            <a:srgbClr val="000000"/>
          </a:solidFill>
        </p:spPr>
        <p:txBody>
          <a:bodyPr wrap="square" lIns="0" tIns="0" rIns="0" bIns="0" rtlCol="0"/>
          <a:lstStyle/>
          <a:p>
            <a:endParaRPr/>
          </a:p>
        </p:txBody>
      </p:sp>
      <p:sp>
        <p:nvSpPr>
          <p:cNvPr id="6" name="object 6"/>
          <p:cNvSpPr txBox="1"/>
          <p:nvPr/>
        </p:nvSpPr>
        <p:spPr>
          <a:xfrm>
            <a:off x="2663273" y="1606423"/>
            <a:ext cx="660400" cy="522605"/>
          </a:xfrm>
          <a:prstGeom prst="rect">
            <a:avLst/>
          </a:prstGeom>
        </p:spPr>
        <p:txBody>
          <a:bodyPr vert="horz" wrap="square" lIns="0" tIns="12065" rIns="0" bIns="0" rtlCol="0">
            <a:spAutoFit/>
          </a:bodyPr>
          <a:lstStyle/>
          <a:p>
            <a:pPr marL="182880" marR="5080" indent="-170815">
              <a:lnSpc>
                <a:spcPct val="101899"/>
              </a:lnSpc>
              <a:spcBef>
                <a:spcPts val="95"/>
              </a:spcBef>
            </a:pPr>
            <a:r>
              <a:rPr sz="1600" spc="15" dirty="0">
                <a:latin typeface="Palatino Linotype"/>
                <a:cs typeface="Palatino Linotype"/>
              </a:rPr>
              <a:t>S</a:t>
            </a:r>
            <a:r>
              <a:rPr sz="1600" spc="5" dirty="0">
                <a:latin typeface="Palatino Linotype"/>
                <a:cs typeface="Palatino Linotype"/>
              </a:rPr>
              <a:t>o</a:t>
            </a:r>
            <a:r>
              <a:rPr sz="1600" spc="10" dirty="0">
                <a:latin typeface="Palatino Linotype"/>
                <a:cs typeface="Palatino Linotype"/>
              </a:rPr>
              <a:t>rte  </a:t>
            </a:r>
            <a:r>
              <a:rPr sz="1600" spc="15" dirty="0">
                <a:latin typeface="Palatino Linotype"/>
                <a:cs typeface="Palatino Linotype"/>
              </a:rPr>
              <a:t>d</a:t>
            </a:r>
            <a:endParaRPr sz="1600">
              <a:latin typeface="Palatino Linotype"/>
              <a:cs typeface="Palatino Linotype"/>
            </a:endParaRPr>
          </a:p>
        </p:txBody>
      </p:sp>
      <p:sp>
        <p:nvSpPr>
          <p:cNvPr id="7" name="object 7"/>
          <p:cNvSpPr txBox="1"/>
          <p:nvPr/>
        </p:nvSpPr>
        <p:spPr>
          <a:xfrm>
            <a:off x="2628731" y="2104771"/>
            <a:ext cx="727287" cy="522605"/>
          </a:xfrm>
          <a:prstGeom prst="rect">
            <a:avLst/>
          </a:prstGeom>
        </p:spPr>
        <p:txBody>
          <a:bodyPr vert="horz" wrap="square" lIns="0" tIns="12065" rIns="0" bIns="0" rtlCol="0">
            <a:spAutoFit/>
          </a:bodyPr>
          <a:lstStyle/>
          <a:p>
            <a:pPr marL="212090" marR="5080" indent="-200025">
              <a:lnSpc>
                <a:spcPct val="101899"/>
              </a:lnSpc>
              <a:spcBef>
                <a:spcPts val="95"/>
              </a:spcBef>
            </a:pPr>
            <a:r>
              <a:rPr sz="1600" spc="10" dirty="0">
                <a:latin typeface="Palatino Linotype"/>
                <a:cs typeface="Palatino Linotype"/>
              </a:rPr>
              <a:t>sec</a:t>
            </a:r>
            <a:r>
              <a:rPr sz="1600" dirty="0">
                <a:latin typeface="Palatino Linotype"/>
                <a:cs typeface="Palatino Linotype"/>
              </a:rPr>
              <a:t>t</a:t>
            </a:r>
            <a:r>
              <a:rPr sz="1600" spc="10" dirty="0">
                <a:latin typeface="Palatino Linotype"/>
                <a:cs typeface="Palatino Linotype"/>
              </a:rPr>
              <a:t>io  </a:t>
            </a:r>
            <a:r>
              <a:rPr sz="1600" spc="15" dirty="0">
                <a:latin typeface="Palatino Linotype"/>
                <a:cs typeface="Palatino Linotype"/>
              </a:rPr>
              <a:t>n</a:t>
            </a:r>
            <a:endParaRPr sz="1600">
              <a:latin typeface="Palatino Linotype"/>
              <a:cs typeface="Palatino Linotype"/>
            </a:endParaRPr>
          </a:p>
        </p:txBody>
      </p:sp>
      <p:sp>
        <p:nvSpPr>
          <p:cNvPr id="8" name="object 8"/>
          <p:cNvSpPr txBox="1"/>
          <p:nvPr/>
        </p:nvSpPr>
        <p:spPr>
          <a:xfrm>
            <a:off x="4430269" y="1628979"/>
            <a:ext cx="720513" cy="765659"/>
          </a:xfrm>
          <a:prstGeom prst="rect">
            <a:avLst/>
          </a:prstGeom>
        </p:spPr>
        <p:txBody>
          <a:bodyPr vert="horz" wrap="square" lIns="0" tIns="12065" rIns="0" bIns="0" rtlCol="0">
            <a:spAutoFit/>
          </a:bodyPr>
          <a:lstStyle/>
          <a:p>
            <a:pPr marL="12065" marR="5080" indent="-1270" algn="ctr">
              <a:lnSpc>
                <a:spcPct val="102099"/>
              </a:lnSpc>
              <a:spcBef>
                <a:spcPts val="95"/>
              </a:spcBef>
            </a:pPr>
            <a:r>
              <a:rPr sz="1600" spc="10"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9" name="object 9"/>
          <p:cNvSpPr/>
          <p:nvPr/>
        </p:nvSpPr>
        <p:spPr>
          <a:xfrm>
            <a:off x="4437887" y="2121407"/>
            <a:ext cx="362373" cy="981710"/>
          </a:xfrm>
          <a:custGeom>
            <a:avLst/>
            <a:gdLst/>
            <a:ahLst/>
            <a:cxnLst/>
            <a:rect l="l" t="t" r="r" b="b"/>
            <a:pathLst>
              <a:path w="271779" h="981710">
                <a:moveTo>
                  <a:pt x="0" y="898270"/>
                </a:moveTo>
                <a:lnTo>
                  <a:pt x="18287" y="981455"/>
                </a:lnTo>
                <a:lnTo>
                  <a:pt x="69861" y="921384"/>
                </a:lnTo>
                <a:lnTo>
                  <a:pt x="40005" y="921384"/>
                </a:lnTo>
                <a:lnTo>
                  <a:pt x="27686" y="918337"/>
                </a:lnTo>
                <a:lnTo>
                  <a:pt x="30792" y="906008"/>
                </a:lnTo>
                <a:lnTo>
                  <a:pt x="0" y="898270"/>
                </a:lnTo>
                <a:close/>
              </a:path>
              <a:path w="271779" h="981710">
                <a:moveTo>
                  <a:pt x="30792" y="906008"/>
                </a:moveTo>
                <a:lnTo>
                  <a:pt x="27686" y="918337"/>
                </a:lnTo>
                <a:lnTo>
                  <a:pt x="40005" y="921384"/>
                </a:lnTo>
                <a:lnTo>
                  <a:pt x="43098" y="909101"/>
                </a:lnTo>
                <a:lnTo>
                  <a:pt x="30792" y="906008"/>
                </a:lnTo>
                <a:close/>
              </a:path>
              <a:path w="271779" h="981710">
                <a:moveTo>
                  <a:pt x="43098" y="909101"/>
                </a:moveTo>
                <a:lnTo>
                  <a:pt x="40005" y="921384"/>
                </a:lnTo>
                <a:lnTo>
                  <a:pt x="69861" y="921384"/>
                </a:lnTo>
                <a:lnTo>
                  <a:pt x="73787" y="916813"/>
                </a:lnTo>
                <a:lnTo>
                  <a:pt x="43098" y="909101"/>
                </a:lnTo>
                <a:close/>
              </a:path>
              <a:path w="271779" h="981710">
                <a:moveTo>
                  <a:pt x="259080" y="0"/>
                </a:moveTo>
                <a:lnTo>
                  <a:pt x="30792" y="906008"/>
                </a:lnTo>
                <a:lnTo>
                  <a:pt x="43098" y="909101"/>
                </a:lnTo>
                <a:lnTo>
                  <a:pt x="271272" y="3047"/>
                </a:lnTo>
                <a:lnTo>
                  <a:pt x="259080" y="0"/>
                </a:lnTo>
                <a:close/>
              </a:path>
            </a:pathLst>
          </a:custGeom>
          <a:solidFill>
            <a:srgbClr val="000000"/>
          </a:solidFill>
        </p:spPr>
        <p:txBody>
          <a:bodyPr wrap="square" lIns="0" tIns="0" rIns="0" bIns="0" rtlCol="0"/>
          <a:lstStyle/>
          <a:p>
            <a:endParaRPr/>
          </a:p>
        </p:txBody>
      </p:sp>
      <p:sp>
        <p:nvSpPr>
          <p:cNvPr id="10" name="object 10"/>
          <p:cNvSpPr txBox="1"/>
          <p:nvPr/>
        </p:nvSpPr>
        <p:spPr>
          <a:xfrm>
            <a:off x="1120986" y="4966842"/>
            <a:ext cx="9292167" cy="63627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Palatino Linotype"/>
                <a:cs typeface="Palatino Linotype"/>
              </a:rPr>
              <a:t>The </a:t>
            </a:r>
            <a:r>
              <a:rPr sz="2000" b="1" spc="-5" dirty="0">
                <a:latin typeface="Palatino Linotype"/>
                <a:cs typeface="Palatino Linotype"/>
              </a:rPr>
              <a:t>first </a:t>
            </a:r>
            <a:r>
              <a:rPr sz="2000" b="1" dirty="0">
                <a:latin typeface="Palatino Linotype"/>
                <a:cs typeface="Palatino Linotype"/>
              </a:rPr>
              <a:t>element in the unsorted section is the next</a:t>
            </a:r>
            <a:r>
              <a:rPr sz="2000" b="1" spc="-135" dirty="0">
                <a:latin typeface="Palatino Linotype"/>
                <a:cs typeface="Palatino Linotype"/>
              </a:rPr>
              <a:t> </a:t>
            </a:r>
            <a:r>
              <a:rPr sz="2000" b="1" dirty="0">
                <a:latin typeface="Palatino Linotype"/>
                <a:cs typeface="Palatino Linotype"/>
              </a:rPr>
              <a:t>element  to be put into the correct</a:t>
            </a:r>
            <a:r>
              <a:rPr sz="2000" b="1" spc="-80" dirty="0">
                <a:latin typeface="Palatino Linotype"/>
                <a:cs typeface="Palatino Linotype"/>
              </a:rPr>
              <a:t> </a:t>
            </a:r>
            <a:r>
              <a:rPr sz="2000" b="1" dirty="0">
                <a:latin typeface="Palatino Linotype"/>
                <a:cs typeface="Palatino Linotype"/>
              </a:rPr>
              <a:t>position.</a:t>
            </a:r>
            <a:endParaRPr sz="2000">
              <a:latin typeface="Palatino Linotype"/>
              <a:cs typeface="Palatino Linotype"/>
            </a:endParaRPr>
          </a:p>
        </p:txBody>
      </p:sp>
      <p:pic>
        <p:nvPicPr>
          <p:cNvPr id="11"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2" name="Date Placeholder 11"/>
          <p:cNvSpPr>
            <a:spLocks noGrp="1"/>
          </p:cNvSpPr>
          <p:nvPr>
            <p:ph type="dt" idx="10"/>
          </p:nvPr>
        </p:nvSpPr>
        <p:spPr/>
        <p:txBody>
          <a:bodyPr/>
          <a:lstStyle/>
          <a:p>
            <a:fld id="{52ED408D-55F4-43E5-B97E-E40E9D2EC2E4}" type="datetime1">
              <a:rPr lang="en-US" smtClean="0"/>
              <a:pPr/>
              <a:t>4/1/2022</a:t>
            </a:fld>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sp>
        <p:nvSpPr>
          <p:cNvPr id="4" name="object 4"/>
          <p:cNvSpPr txBox="1"/>
          <p:nvPr/>
        </p:nvSpPr>
        <p:spPr>
          <a:xfrm>
            <a:off x="4137152" y="4088891"/>
            <a:ext cx="652779" cy="457176"/>
          </a:xfrm>
          <a:prstGeom prst="rect">
            <a:avLst/>
          </a:prstGeom>
          <a:solidFill>
            <a:srgbClr val="FF3333"/>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2</a:t>
            </a:r>
            <a:endParaRPr sz="1600">
              <a:latin typeface="Palatino Linotype"/>
              <a:cs typeface="Palatino Linotype"/>
            </a:endParaRPr>
          </a:p>
        </p:txBody>
      </p:sp>
      <p:sp>
        <p:nvSpPr>
          <p:cNvPr id="5" name="object 5"/>
          <p:cNvSpPr txBox="1"/>
          <p:nvPr/>
        </p:nvSpPr>
        <p:spPr>
          <a:xfrm>
            <a:off x="4430269" y="1628979"/>
            <a:ext cx="720513" cy="765659"/>
          </a:xfrm>
          <a:prstGeom prst="rect">
            <a:avLst/>
          </a:prstGeom>
        </p:spPr>
        <p:txBody>
          <a:bodyPr vert="horz" wrap="square" lIns="0" tIns="12065" rIns="0" bIns="0" rtlCol="0">
            <a:spAutoFit/>
          </a:bodyPr>
          <a:lstStyle/>
          <a:p>
            <a:pPr marL="12065" marR="5080" indent="-1270" algn="ctr">
              <a:lnSpc>
                <a:spcPct val="102099"/>
              </a:lnSpc>
              <a:spcBef>
                <a:spcPts val="95"/>
              </a:spcBef>
            </a:pPr>
            <a:r>
              <a:rPr sz="1600" spc="10" dirty="0">
                <a:latin typeface="Palatino Linotype"/>
                <a:cs typeface="Palatino Linotype"/>
              </a:rPr>
              <a:t>Item  </a:t>
            </a:r>
            <a:r>
              <a:rPr sz="1600" spc="5" dirty="0">
                <a:latin typeface="Palatino Linotype"/>
                <a:cs typeface="Palatino Linotype"/>
              </a:rPr>
              <a:t>to  </a:t>
            </a:r>
            <a:r>
              <a:rPr sz="1600" spc="10" dirty="0">
                <a:latin typeface="Palatino Linotype"/>
                <a:cs typeface="Palatino Linotype"/>
              </a:rPr>
              <a:t>posi</a:t>
            </a:r>
            <a:r>
              <a:rPr sz="1600" dirty="0">
                <a:latin typeface="Palatino Linotype"/>
                <a:cs typeface="Palatino Linotype"/>
              </a:rPr>
              <a:t>ti  </a:t>
            </a:r>
            <a:r>
              <a:rPr sz="1600" spc="10" dirty="0">
                <a:latin typeface="Palatino Linotype"/>
                <a:cs typeface="Palatino Linotype"/>
              </a:rPr>
              <a:t>on</a:t>
            </a:r>
            <a:endParaRPr sz="1600">
              <a:latin typeface="Palatino Linotype"/>
              <a:cs typeface="Palatino Linotype"/>
            </a:endParaRPr>
          </a:p>
        </p:txBody>
      </p:sp>
      <p:sp>
        <p:nvSpPr>
          <p:cNvPr id="6" name="object 6"/>
          <p:cNvSpPr/>
          <p:nvPr/>
        </p:nvSpPr>
        <p:spPr>
          <a:xfrm>
            <a:off x="4437887" y="2121407"/>
            <a:ext cx="362373" cy="981710"/>
          </a:xfrm>
          <a:custGeom>
            <a:avLst/>
            <a:gdLst/>
            <a:ahLst/>
            <a:cxnLst/>
            <a:rect l="l" t="t" r="r" b="b"/>
            <a:pathLst>
              <a:path w="271779" h="981710">
                <a:moveTo>
                  <a:pt x="0" y="898270"/>
                </a:moveTo>
                <a:lnTo>
                  <a:pt x="18287" y="981455"/>
                </a:lnTo>
                <a:lnTo>
                  <a:pt x="69861" y="921384"/>
                </a:lnTo>
                <a:lnTo>
                  <a:pt x="40005" y="921384"/>
                </a:lnTo>
                <a:lnTo>
                  <a:pt x="27686" y="918337"/>
                </a:lnTo>
                <a:lnTo>
                  <a:pt x="30792" y="906008"/>
                </a:lnTo>
                <a:lnTo>
                  <a:pt x="0" y="898270"/>
                </a:lnTo>
                <a:close/>
              </a:path>
              <a:path w="271779" h="981710">
                <a:moveTo>
                  <a:pt x="30792" y="906008"/>
                </a:moveTo>
                <a:lnTo>
                  <a:pt x="27686" y="918337"/>
                </a:lnTo>
                <a:lnTo>
                  <a:pt x="40005" y="921384"/>
                </a:lnTo>
                <a:lnTo>
                  <a:pt x="43098" y="909101"/>
                </a:lnTo>
                <a:lnTo>
                  <a:pt x="30792" y="906008"/>
                </a:lnTo>
                <a:close/>
              </a:path>
              <a:path w="271779" h="981710">
                <a:moveTo>
                  <a:pt x="43098" y="909101"/>
                </a:moveTo>
                <a:lnTo>
                  <a:pt x="40005" y="921384"/>
                </a:lnTo>
                <a:lnTo>
                  <a:pt x="69861" y="921384"/>
                </a:lnTo>
                <a:lnTo>
                  <a:pt x="73787" y="916813"/>
                </a:lnTo>
                <a:lnTo>
                  <a:pt x="43098" y="909101"/>
                </a:lnTo>
                <a:close/>
              </a:path>
              <a:path w="271779" h="981710">
                <a:moveTo>
                  <a:pt x="259080" y="0"/>
                </a:moveTo>
                <a:lnTo>
                  <a:pt x="30792" y="906008"/>
                </a:lnTo>
                <a:lnTo>
                  <a:pt x="43098" y="909101"/>
                </a:lnTo>
                <a:lnTo>
                  <a:pt x="271272" y="3047"/>
                </a:lnTo>
                <a:lnTo>
                  <a:pt x="259080" y="0"/>
                </a:lnTo>
                <a:close/>
              </a:path>
            </a:pathLst>
          </a:custGeom>
          <a:solidFill>
            <a:srgbClr val="000000"/>
          </a:solidFill>
        </p:spPr>
        <p:txBody>
          <a:bodyPr wrap="square" lIns="0" tIns="0" rIns="0" bIns="0" rtlCol="0"/>
          <a:lstStyle/>
          <a:p>
            <a:endParaRPr/>
          </a:p>
        </p:txBody>
      </p:sp>
      <p:graphicFrame>
        <p:nvGraphicFramePr>
          <p:cNvPr id="7" name="object 7"/>
          <p:cNvGraphicFramePr>
            <a:graphicFrameLocks noGrp="1"/>
          </p:cNvGraphicFramePr>
          <p:nvPr/>
        </p:nvGraphicFramePr>
        <p:xfrm>
          <a:off x="3476414" y="3262122"/>
          <a:ext cx="5223086" cy="653795"/>
        </p:xfrm>
        <a:graphic>
          <a:graphicData uri="http://schemas.openxmlformats.org/drawingml/2006/table">
            <a:tbl>
              <a:tblPr firstRow="1" bandRow="1">
                <a:tableStyleId>{2D5ABB26-0587-4C30-8999-92F81FD0307C}</a:tableStyleId>
              </a:tblPr>
              <a:tblGrid>
                <a:gridCol w="656167">
                  <a:extLst>
                    <a:ext uri="{9D8B030D-6E8A-4147-A177-3AD203B41FA5}">
                      <a16:colId xmlns:a16="http://schemas.microsoft.com/office/drawing/2014/main" val="20000"/>
                    </a:ext>
                  </a:extLst>
                </a:gridCol>
                <a:gridCol w="651933">
                  <a:extLst>
                    <a:ext uri="{9D8B030D-6E8A-4147-A177-3AD203B41FA5}">
                      <a16:colId xmlns:a16="http://schemas.microsoft.com/office/drawing/2014/main" val="20001"/>
                    </a:ext>
                  </a:extLst>
                </a:gridCol>
                <a:gridCol w="651087">
                  <a:extLst>
                    <a:ext uri="{9D8B030D-6E8A-4147-A177-3AD203B41FA5}">
                      <a16:colId xmlns:a16="http://schemas.microsoft.com/office/drawing/2014/main" val="20002"/>
                    </a:ext>
                  </a:extLst>
                </a:gridCol>
                <a:gridCol w="652779">
                  <a:extLst>
                    <a:ext uri="{9D8B030D-6E8A-4147-A177-3AD203B41FA5}">
                      <a16:colId xmlns:a16="http://schemas.microsoft.com/office/drawing/2014/main" val="20003"/>
                    </a:ext>
                  </a:extLst>
                </a:gridCol>
                <a:gridCol w="652780">
                  <a:extLst>
                    <a:ext uri="{9D8B030D-6E8A-4147-A177-3AD203B41FA5}">
                      <a16:colId xmlns:a16="http://schemas.microsoft.com/office/drawing/2014/main" val="20004"/>
                    </a:ext>
                  </a:extLst>
                </a:gridCol>
                <a:gridCol w="652780">
                  <a:extLst>
                    <a:ext uri="{9D8B030D-6E8A-4147-A177-3AD203B41FA5}">
                      <a16:colId xmlns:a16="http://schemas.microsoft.com/office/drawing/2014/main" val="20005"/>
                    </a:ext>
                  </a:extLst>
                </a:gridCol>
                <a:gridCol w="651933">
                  <a:extLst>
                    <a:ext uri="{9D8B030D-6E8A-4147-A177-3AD203B41FA5}">
                      <a16:colId xmlns:a16="http://schemas.microsoft.com/office/drawing/2014/main" val="20006"/>
                    </a:ext>
                  </a:extLst>
                </a:gridCol>
                <a:gridCol w="653627">
                  <a:extLst>
                    <a:ext uri="{9D8B030D-6E8A-4147-A177-3AD203B41FA5}">
                      <a16:colId xmlns:a16="http://schemas.microsoft.com/office/drawing/2014/main" val="20007"/>
                    </a:ext>
                  </a:extLst>
                </a:gridCol>
              </a:tblGrid>
              <a:tr h="653795">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35"/>
                        </a:spcBef>
                      </a:pPr>
                      <a:endParaRPr sz="1350">
                        <a:latin typeface="Times New Roman"/>
                        <a:cs typeface="Times New Roman"/>
                      </a:endParaRPr>
                    </a:p>
                    <a:p>
                      <a:pPr marL="4445" algn="ctr">
                        <a:lnSpc>
                          <a:spcPct val="100000"/>
                        </a:lnSpc>
                      </a:pPr>
                      <a:r>
                        <a:rPr sz="1600" dirty="0">
                          <a:solidFill>
                            <a:srgbClr val="BEBEBE"/>
                          </a:solidFill>
                          <a:latin typeface="Palatino Linotype"/>
                          <a:cs typeface="Palatino Linotype"/>
                        </a:rPr>
                        <a:t>2</a:t>
                      </a:r>
                      <a:endParaRPr sz="1600">
                        <a:latin typeface="Palatino Linotype"/>
                        <a:cs typeface="Palatino Linotype"/>
                      </a:endParaRPr>
                    </a:p>
                  </a:txBody>
                  <a:tcPr marL="0" marR="0" marT="444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4646">
                        <a:alpha val="45097"/>
                      </a:srgbClr>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1</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8" name="object 8"/>
          <p:cNvSpPr txBox="1"/>
          <p:nvPr/>
        </p:nvSpPr>
        <p:spPr>
          <a:xfrm>
            <a:off x="511387" y="5449316"/>
            <a:ext cx="11001587" cy="320601"/>
          </a:xfrm>
          <a:prstGeom prst="rect">
            <a:avLst/>
          </a:prstGeom>
        </p:spPr>
        <p:txBody>
          <a:bodyPr vert="horz" wrap="square" lIns="0" tIns="12700" rIns="0" bIns="0" rtlCol="0">
            <a:spAutoFit/>
          </a:bodyPr>
          <a:lstStyle/>
          <a:p>
            <a:pPr marL="12700" marR="5080">
              <a:lnSpc>
                <a:spcPct val="100000"/>
              </a:lnSpc>
              <a:spcBef>
                <a:spcPts val="100"/>
              </a:spcBef>
            </a:pPr>
            <a:r>
              <a:rPr sz="2000" b="1" spc="-70" dirty="0">
                <a:latin typeface="Palatino Linotype"/>
                <a:cs typeface="Palatino Linotype"/>
              </a:rPr>
              <a:t>We </a:t>
            </a:r>
            <a:r>
              <a:rPr sz="2000" b="1" dirty="0">
                <a:latin typeface="Palatino Linotype"/>
                <a:cs typeface="Palatino Linotype"/>
              </a:rPr>
              <a:t>copy the element to be placed into another variable so it doesn’t</a:t>
            </a:r>
            <a:r>
              <a:rPr sz="2000" b="1" spc="-140" dirty="0">
                <a:latin typeface="Palatino Linotype"/>
                <a:cs typeface="Palatino Linotype"/>
              </a:rPr>
              <a:t> </a:t>
            </a:r>
            <a:r>
              <a:rPr sz="2000" b="1" dirty="0">
                <a:latin typeface="Palatino Linotype"/>
                <a:cs typeface="Palatino Linotype"/>
              </a:rPr>
              <a:t>get  </a:t>
            </a:r>
            <a:r>
              <a:rPr sz="2000" b="1" spc="-5" dirty="0">
                <a:latin typeface="Palatino Linotype"/>
                <a:cs typeface="Palatino Linotype"/>
              </a:rPr>
              <a:t>overwritten.</a:t>
            </a:r>
            <a:endParaRPr sz="20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C63BC2FE-EAA0-479F-A19A-042C2F05B506}"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6414" y="3262122"/>
          <a:ext cx="5223086" cy="653795"/>
        </p:xfrm>
        <a:graphic>
          <a:graphicData uri="http://schemas.openxmlformats.org/drawingml/2006/table">
            <a:tbl>
              <a:tblPr firstRow="1" bandRow="1">
                <a:tableStyleId>{2D5ABB26-0587-4C30-8999-92F81FD0307C}</a:tableStyleId>
              </a:tblPr>
              <a:tblGrid>
                <a:gridCol w="656167">
                  <a:extLst>
                    <a:ext uri="{9D8B030D-6E8A-4147-A177-3AD203B41FA5}">
                      <a16:colId xmlns:a16="http://schemas.microsoft.com/office/drawing/2014/main" val="20000"/>
                    </a:ext>
                  </a:extLst>
                </a:gridCol>
                <a:gridCol w="651933">
                  <a:extLst>
                    <a:ext uri="{9D8B030D-6E8A-4147-A177-3AD203B41FA5}">
                      <a16:colId xmlns:a16="http://schemas.microsoft.com/office/drawing/2014/main" val="20001"/>
                    </a:ext>
                  </a:extLst>
                </a:gridCol>
                <a:gridCol w="651087">
                  <a:extLst>
                    <a:ext uri="{9D8B030D-6E8A-4147-A177-3AD203B41FA5}">
                      <a16:colId xmlns:a16="http://schemas.microsoft.com/office/drawing/2014/main" val="20002"/>
                    </a:ext>
                  </a:extLst>
                </a:gridCol>
                <a:gridCol w="652779">
                  <a:extLst>
                    <a:ext uri="{9D8B030D-6E8A-4147-A177-3AD203B41FA5}">
                      <a16:colId xmlns:a16="http://schemas.microsoft.com/office/drawing/2014/main" val="20003"/>
                    </a:ext>
                  </a:extLst>
                </a:gridCol>
                <a:gridCol w="652780">
                  <a:extLst>
                    <a:ext uri="{9D8B030D-6E8A-4147-A177-3AD203B41FA5}">
                      <a16:colId xmlns:a16="http://schemas.microsoft.com/office/drawing/2014/main" val="20004"/>
                    </a:ext>
                  </a:extLst>
                </a:gridCol>
                <a:gridCol w="652780">
                  <a:extLst>
                    <a:ext uri="{9D8B030D-6E8A-4147-A177-3AD203B41FA5}">
                      <a16:colId xmlns:a16="http://schemas.microsoft.com/office/drawing/2014/main" val="20005"/>
                    </a:ext>
                  </a:extLst>
                </a:gridCol>
                <a:gridCol w="651933">
                  <a:extLst>
                    <a:ext uri="{9D8B030D-6E8A-4147-A177-3AD203B41FA5}">
                      <a16:colId xmlns:a16="http://schemas.microsoft.com/office/drawing/2014/main" val="20006"/>
                    </a:ext>
                  </a:extLst>
                </a:gridCol>
                <a:gridCol w="653627">
                  <a:extLst>
                    <a:ext uri="{9D8B030D-6E8A-4147-A177-3AD203B41FA5}">
                      <a16:colId xmlns:a16="http://schemas.microsoft.com/office/drawing/2014/main" val="20007"/>
                    </a:ext>
                  </a:extLst>
                </a:gridCol>
              </a:tblGrid>
              <a:tr h="653795">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9</a:t>
                      </a:r>
                      <a:endParaRPr sz="1600">
                        <a:latin typeface="Palatino Linotype"/>
                        <a:cs typeface="Palatino Linotype"/>
                      </a:endParaRPr>
                    </a:p>
                  </a:txBody>
                  <a:tcPr marL="0" marR="0" marT="2540" marB="0">
                    <a:lnL w="12700">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35"/>
                        </a:spcBef>
                      </a:pPr>
                      <a:endParaRPr sz="1350">
                        <a:latin typeface="Times New Roman"/>
                        <a:cs typeface="Times New Roman"/>
                      </a:endParaRPr>
                    </a:p>
                    <a:p>
                      <a:pPr marL="4445" algn="ctr">
                        <a:lnSpc>
                          <a:spcPct val="100000"/>
                        </a:lnSpc>
                      </a:pPr>
                      <a:r>
                        <a:rPr sz="1600" dirty="0">
                          <a:solidFill>
                            <a:srgbClr val="BEBEBE"/>
                          </a:solidFill>
                          <a:latin typeface="Palatino Linotype"/>
                          <a:cs typeface="Palatino Linotype"/>
                        </a:rPr>
                        <a:t>2</a:t>
                      </a:r>
                      <a:endParaRPr sz="1600">
                        <a:latin typeface="Palatino Linotype"/>
                        <a:cs typeface="Palatino Linotype"/>
                      </a:endParaRPr>
                    </a:p>
                  </a:txBody>
                  <a:tcPr marL="0" marR="0" marT="4445" marB="0">
                    <a:lnL w="1905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FF4646">
                        <a:alpha val="45097"/>
                      </a:srgbClr>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7</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5</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1</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635" algn="ctr">
                        <a:lnSpc>
                          <a:spcPct val="100000"/>
                        </a:lnSpc>
                      </a:pPr>
                      <a:r>
                        <a:rPr sz="1600" dirty="0">
                          <a:latin typeface="Palatino Linotype"/>
                          <a:cs typeface="Palatino Linotype"/>
                        </a:rPr>
                        <a:t>4</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2540" algn="ctr">
                        <a:lnSpc>
                          <a:spcPct val="100000"/>
                        </a:lnSpc>
                      </a:pPr>
                      <a:r>
                        <a:rPr sz="1600" dirty="0">
                          <a:latin typeface="Palatino Linotype"/>
                          <a:cs typeface="Palatino Linotype"/>
                        </a:rPr>
                        <a:t>3</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0"/>
                        </a:spcBef>
                      </a:pPr>
                      <a:endParaRPr sz="1350">
                        <a:latin typeface="Times New Roman"/>
                        <a:cs typeface="Times New Roman"/>
                      </a:endParaRPr>
                    </a:p>
                    <a:p>
                      <a:pPr marL="1270" algn="ctr">
                        <a:lnSpc>
                          <a:spcPct val="100000"/>
                        </a:lnSpc>
                      </a:pPr>
                      <a:r>
                        <a:rPr sz="1600" dirty="0">
                          <a:latin typeface="Palatino Linotype"/>
                          <a:cs typeface="Palatino Linotype"/>
                        </a:rPr>
                        <a:t>6</a:t>
                      </a:r>
                      <a:endParaRPr sz="1600">
                        <a:latin typeface="Palatino Linotype"/>
                        <a:cs typeface="Palatino Linotype"/>
                      </a:endParaRPr>
                    </a:p>
                  </a:txBody>
                  <a:tcPr marL="0" marR="0" marT="25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4137152" y="4088891"/>
            <a:ext cx="652779" cy="457176"/>
          </a:xfrm>
          <a:prstGeom prst="rect">
            <a:avLst/>
          </a:prstGeom>
          <a:solidFill>
            <a:srgbClr val="FF3333"/>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2</a:t>
            </a:r>
            <a:endParaRPr sz="1600">
              <a:latin typeface="Palatino Linotype"/>
              <a:cs typeface="Palatino Linotype"/>
            </a:endParaRPr>
          </a:p>
        </p:txBody>
      </p:sp>
      <p:sp>
        <p:nvSpPr>
          <p:cNvPr id="6" name="object 6"/>
          <p:cNvSpPr/>
          <p:nvPr/>
        </p:nvSpPr>
        <p:spPr>
          <a:xfrm>
            <a:off x="3606801" y="4120896"/>
            <a:ext cx="420793" cy="419100"/>
          </a:xfrm>
          <a:custGeom>
            <a:avLst/>
            <a:gdLst/>
            <a:ahLst/>
            <a:cxnLst/>
            <a:rect l="l" t="t" r="r" b="b"/>
            <a:pathLst>
              <a:path w="315594" h="419100">
                <a:moveTo>
                  <a:pt x="118237" y="78866"/>
                </a:moveTo>
                <a:lnTo>
                  <a:pt x="39497" y="78866"/>
                </a:lnTo>
                <a:lnTo>
                  <a:pt x="39497" y="379602"/>
                </a:lnTo>
                <a:lnTo>
                  <a:pt x="236600" y="379602"/>
                </a:lnTo>
                <a:lnTo>
                  <a:pt x="236600" y="419099"/>
                </a:lnTo>
                <a:lnTo>
                  <a:pt x="315468" y="340232"/>
                </a:lnTo>
                <a:lnTo>
                  <a:pt x="275970" y="300735"/>
                </a:lnTo>
                <a:lnTo>
                  <a:pt x="118237" y="300735"/>
                </a:lnTo>
                <a:lnTo>
                  <a:pt x="118237" y="78866"/>
                </a:lnTo>
                <a:close/>
              </a:path>
              <a:path w="315594" h="419100">
                <a:moveTo>
                  <a:pt x="236600" y="261365"/>
                </a:moveTo>
                <a:lnTo>
                  <a:pt x="236600" y="300735"/>
                </a:lnTo>
                <a:lnTo>
                  <a:pt x="275970" y="300735"/>
                </a:lnTo>
                <a:lnTo>
                  <a:pt x="236600" y="261365"/>
                </a:lnTo>
                <a:close/>
              </a:path>
              <a:path w="315594" h="419100">
                <a:moveTo>
                  <a:pt x="78867" y="0"/>
                </a:moveTo>
                <a:lnTo>
                  <a:pt x="0" y="78866"/>
                </a:lnTo>
                <a:lnTo>
                  <a:pt x="157733" y="78866"/>
                </a:lnTo>
                <a:lnTo>
                  <a:pt x="78867" y="0"/>
                </a:lnTo>
                <a:close/>
              </a:path>
            </a:pathLst>
          </a:custGeom>
          <a:solidFill>
            <a:srgbClr val="00B8FF"/>
          </a:solidFill>
        </p:spPr>
        <p:txBody>
          <a:bodyPr wrap="square" lIns="0" tIns="0" rIns="0" bIns="0" rtlCol="0"/>
          <a:lstStyle/>
          <a:p>
            <a:endParaRPr/>
          </a:p>
        </p:txBody>
      </p:sp>
      <p:sp>
        <p:nvSpPr>
          <p:cNvPr id="7" name="object 7"/>
          <p:cNvSpPr/>
          <p:nvPr/>
        </p:nvSpPr>
        <p:spPr>
          <a:xfrm>
            <a:off x="3606801" y="4120896"/>
            <a:ext cx="420793" cy="419100"/>
          </a:xfrm>
          <a:custGeom>
            <a:avLst/>
            <a:gdLst/>
            <a:ahLst/>
            <a:cxnLst/>
            <a:rect l="l" t="t" r="r" b="b"/>
            <a:pathLst>
              <a:path w="315594" h="419100">
                <a:moveTo>
                  <a:pt x="78867" y="0"/>
                </a:moveTo>
                <a:lnTo>
                  <a:pt x="157733" y="78866"/>
                </a:lnTo>
                <a:lnTo>
                  <a:pt x="118237" y="78866"/>
                </a:lnTo>
                <a:lnTo>
                  <a:pt x="118237" y="300735"/>
                </a:lnTo>
                <a:lnTo>
                  <a:pt x="236600" y="300735"/>
                </a:lnTo>
                <a:lnTo>
                  <a:pt x="236600" y="261365"/>
                </a:lnTo>
                <a:lnTo>
                  <a:pt x="315468" y="340232"/>
                </a:lnTo>
                <a:lnTo>
                  <a:pt x="236600" y="419099"/>
                </a:lnTo>
                <a:lnTo>
                  <a:pt x="236600" y="379602"/>
                </a:lnTo>
                <a:lnTo>
                  <a:pt x="39497" y="379602"/>
                </a:lnTo>
                <a:lnTo>
                  <a:pt x="39497" y="78866"/>
                </a:lnTo>
                <a:lnTo>
                  <a:pt x="0" y="78866"/>
                </a:lnTo>
                <a:lnTo>
                  <a:pt x="78867"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3022092" y="4554678"/>
            <a:ext cx="1097280" cy="263534"/>
          </a:xfrm>
          <a:prstGeom prst="rect">
            <a:avLst/>
          </a:prstGeom>
        </p:spPr>
        <p:txBody>
          <a:bodyPr vert="horz" wrap="square" lIns="0" tIns="17145" rIns="0" bIns="0" rtlCol="0">
            <a:spAutoFit/>
          </a:bodyPr>
          <a:lstStyle/>
          <a:p>
            <a:pPr marL="12700">
              <a:lnSpc>
                <a:spcPct val="100000"/>
              </a:lnSpc>
              <a:spcBef>
                <a:spcPts val="135"/>
              </a:spcBef>
            </a:pPr>
            <a:r>
              <a:rPr sz="1600" spc="10" dirty="0">
                <a:latin typeface="Palatino Linotype"/>
                <a:cs typeface="Palatino Linotype"/>
              </a:rPr>
              <a:t>compare</a:t>
            </a:r>
            <a:endParaRPr sz="1600">
              <a:latin typeface="Palatino Linotype"/>
              <a:cs typeface="Palatino Linotype"/>
            </a:endParaRPr>
          </a:p>
        </p:txBody>
      </p:sp>
      <p:sp>
        <p:nvSpPr>
          <p:cNvPr id="9" name="object 9"/>
          <p:cNvSpPr txBox="1"/>
          <p:nvPr/>
        </p:nvSpPr>
        <p:spPr>
          <a:xfrm>
            <a:off x="1019388" y="5312105"/>
            <a:ext cx="10001673" cy="636270"/>
          </a:xfrm>
          <a:prstGeom prst="rect">
            <a:avLst/>
          </a:prstGeom>
        </p:spPr>
        <p:txBody>
          <a:bodyPr vert="horz" wrap="square" lIns="0" tIns="13335" rIns="0" bIns="0" rtlCol="0">
            <a:spAutoFit/>
          </a:bodyPr>
          <a:lstStyle/>
          <a:p>
            <a:pPr marL="12700">
              <a:lnSpc>
                <a:spcPct val="100000"/>
              </a:lnSpc>
              <a:spcBef>
                <a:spcPts val="105"/>
              </a:spcBef>
            </a:pPr>
            <a:r>
              <a:rPr sz="2000" b="1" dirty="0">
                <a:latin typeface="Palatino Linotype"/>
                <a:cs typeface="Palatino Linotype"/>
              </a:rPr>
              <a:t>If the previous position is </a:t>
            </a:r>
            <a:r>
              <a:rPr sz="2000" b="1" spc="-5" dirty="0">
                <a:latin typeface="Palatino Linotype"/>
                <a:cs typeface="Palatino Linotype"/>
              </a:rPr>
              <a:t>more </a:t>
            </a:r>
            <a:r>
              <a:rPr sz="2000" b="1" dirty="0">
                <a:latin typeface="Palatino Linotype"/>
                <a:cs typeface="Palatino Linotype"/>
              </a:rPr>
              <a:t>than the item being placed,</a:t>
            </a:r>
            <a:r>
              <a:rPr sz="2000" b="1" spc="-180" dirty="0">
                <a:latin typeface="Palatino Linotype"/>
                <a:cs typeface="Palatino Linotype"/>
              </a:rPr>
              <a:t> </a:t>
            </a:r>
            <a:r>
              <a:rPr sz="2000" b="1" dirty="0">
                <a:latin typeface="Palatino Linotype"/>
                <a:cs typeface="Palatino Linotype"/>
              </a:rPr>
              <a:t>copy</a:t>
            </a:r>
            <a:endParaRPr sz="2000">
              <a:latin typeface="Palatino Linotype"/>
              <a:cs typeface="Palatino Linotype"/>
            </a:endParaRPr>
          </a:p>
          <a:p>
            <a:pPr marL="12700">
              <a:lnSpc>
                <a:spcPct val="100000"/>
              </a:lnSpc>
              <a:spcBef>
                <a:spcPts val="5"/>
              </a:spcBef>
            </a:pPr>
            <a:r>
              <a:rPr sz="2000" b="1" dirty="0">
                <a:latin typeface="Palatino Linotype"/>
                <a:cs typeface="Palatino Linotype"/>
              </a:rPr>
              <a:t>the value into the next</a:t>
            </a:r>
            <a:r>
              <a:rPr sz="2000" b="1" spc="-100" dirty="0">
                <a:latin typeface="Palatino Linotype"/>
                <a:cs typeface="Palatino Linotype"/>
              </a:rPr>
              <a:t> </a:t>
            </a:r>
            <a:r>
              <a:rPr sz="2000" b="1" dirty="0">
                <a:latin typeface="Palatino Linotype"/>
                <a:cs typeface="Palatino Linotype"/>
              </a:rPr>
              <a:t>position</a:t>
            </a:r>
            <a:endParaRPr sz="2000">
              <a:latin typeface="Palatino Linotype"/>
              <a:cs typeface="Palatino Linotype"/>
            </a:endParaRPr>
          </a:p>
        </p:txBody>
      </p:sp>
      <p:pic>
        <p:nvPicPr>
          <p:cNvPr id="10"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1" name="Date Placeholder 10"/>
          <p:cNvSpPr>
            <a:spLocks noGrp="1"/>
          </p:cNvSpPr>
          <p:nvPr>
            <p:ph type="dt" idx="10"/>
          </p:nvPr>
        </p:nvSpPr>
        <p:spPr/>
        <p:txBody>
          <a:bodyPr/>
          <a:lstStyle/>
          <a:p>
            <a:fld id="{7A8F4E96-C4C6-422E-9644-51E928D1A1E8}" type="datetime1">
              <a:rPr lang="en-US" smtClean="0"/>
              <a:pPr/>
              <a:t>4/1/2022</a:t>
            </a:fld>
            <a:endParaRPr lang="en-US"/>
          </a:p>
        </p:txBody>
      </p:sp>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1007" y="160020"/>
            <a:ext cx="6727952" cy="15438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31801" y="329310"/>
            <a:ext cx="5525347" cy="848360"/>
          </a:xfrm>
          <a:prstGeom prst="rect">
            <a:avLst/>
          </a:prstGeom>
        </p:spPr>
        <p:txBody>
          <a:bodyPr vert="horz" wrap="square" lIns="0" tIns="12700" rIns="0" bIns="0" rtlCol="0">
            <a:spAutoFit/>
          </a:bodyPr>
          <a:lstStyle/>
          <a:p>
            <a:pPr marL="12700">
              <a:lnSpc>
                <a:spcPct val="100000"/>
              </a:lnSpc>
              <a:spcBef>
                <a:spcPts val="100"/>
              </a:spcBef>
            </a:pPr>
            <a:r>
              <a:rPr sz="5400" b="0" i="0" spc="-5" dirty="0">
                <a:solidFill>
                  <a:srgbClr val="2E5796"/>
                </a:solidFill>
                <a:latin typeface="Palatino Linotype"/>
                <a:cs typeface="Palatino Linotype"/>
              </a:rPr>
              <a:t>Insertion</a:t>
            </a:r>
            <a:r>
              <a:rPr sz="5400" b="0" i="0" spc="-65" dirty="0">
                <a:solidFill>
                  <a:srgbClr val="2E5796"/>
                </a:solidFill>
                <a:latin typeface="Palatino Linotype"/>
                <a:cs typeface="Palatino Linotype"/>
              </a:rPr>
              <a:t> </a:t>
            </a:r>
            <a:r>
              <a:rPr sz="5400" b="0" i="0" dirty="0">
                <a:solidFill>
                  <a:srgbClr val="2E5796"/>
                </a:solidFill>
                <a:latin typeface="Palatino Linotype"/>
                <a:cs typeface="Palatino Linotype"/>
              </a:rPr>
              <a:t>Sort</a:t>
            </a:r>
            <a:endParaRPr sz="5400">
              <a:latin typeface="Palatino Linotype"/>
              <a:cs typeface="Palatino Linotype"/>
            </a:endParaRPr>
          </a:p>
        </p:txBody>
      </p:sp>
      <p:graphicFrame>
        <p:nvGraphicFramePr>
          <p:cNvPr id="4" name="object 4"/>
          <p:cNvGraphicFramePr>
            <a:graphicFrameLocks noGrp="1"/>
          </p:cNvGraphicFramePr>
          <p:nvPr/>
        </p:nvGraphicFramePr>
        <p:xfrm>
          <a:off x="3474381" y="3261360"/>
          <a:ext cx="5230700" cy="653795"/>
        </p:xfrm>
        <a:graphic>
          <a:graphicData uri="http://schemas.openxmlformats.org/drawingml/2006/table">
            <a:tbl>
              <a:tblPr firstRow="1" bandRow="1">
                <a:tableStyleId>{2D5ABB26-0587-4C30-8999-92F81FD0307C}</a:tableStyleId>
              </a:tblPr>
              <a:tblGrid>
                <a:gridCol w="655320">
                  <a:extLst>
                    <a:ext uri="{9D8B030D-6E8A-4147-A177-3AD203B41FA5}">
                      <a16:colId xmlns:a16="http://schemas.microsoft.com/office/drawing/2014/main" val="20000"/>
                    </a:ext>
                  </a:extLst>
                </a:gridCol>
                <a:gridCol w="654472">
                  <a:extLst>
                    <a:ext uri="{9D8B030D-6E8A-4147-A177-3AD203B41FA5}">
                      <a16:colId xmlns:a16="http://schemas.microsoft.com/office/drawing/2014/main" val="20001"/>
                    </a:ext>
                  </a:extLst>
                </a:gridCol>
                <a:gridCol w="652779">
                  <a:extLst>
                    <a:ext uri="{9D8B030D-6E8A-4147-A177-3AD203B41FA5}">
                      <a16:colId xmlns:a16="http://schemas.microsoft.com/office/drawing/2014/main" val="20002"/>
                    </a:ext>
                  </a:extLst>
                </a:gridCol>
                <a:gridCol w="653627">
                  <a:extLst>
                    <a:ext uri="{9D8B030D-6E8A-4147-A177-3AD203B41FA5}">
                      <a16:colId xmlns:a16="http://schemas.microsoft.com/office/drawing/2014/main" val="20003"/>
                    </a:ext>
                  </a:extLst>
                </a:gridCol>
                <a:gridCol w="653625">
                  <a:extLst>
                    <a:ext uri="{9D8B030D-6E8A-4147-A177-3AD203B41FA5}">
                      <a16:colId xmlns:a16="http://schemas.microsoft.com/office/drawing/2014/main" val="20004"/>
                    </a:ext>
                  </a:extLst>
                </a:gridCol>
                <a:gridCol w="653625">
                  <a:extLst>
                    <a:ext uri="{9D8B030D-6E8A-4147-A177-3AD203B41FA5}">
                      <a16:colId xmlns:a16="http://schemas.microsoft.com/office/drawing/2014/main" val="20005"/>
                    </a:ext>
                  </a:extLst>
                </a:gridCol>
                <a:gridCol w="652780">
                  <a:extLst>
                    <a:ext uri="{9D8B030D-6E8A-4147-A177-3AD203B41FA5}">
                      <a16:colId xmlns:a16="http://schemas.microsoft.com/office/drawing/2014/main" val="20006"/>
                    </a:ext>
                  </a:extLst>
                </a:gridCol>
                <a:gridCol w="654472">
                  <a:extLst>
                    <a:ext uri="{9D8B030D-6E8A-4147-A177-3AD203B41FA5}">
                      <a16:colId xmlns:a16="http://schemas.microsoft.com/office/drawing/2014/main" val="20007"/>
                    </a:ext>
                  </a:extLst>
                </a:gridCol>
              </a:tblGrid>
              <a:tr h="653795">
                <a:tc>
                  <a:txBody>
                    <a:bodyPr/>
                    <a:lstStyle/>
                    <a:p>
                      <a:pPr>
                        <a:lnSpc>
                          <a:spcPct val="100000"/>
                        </a:lnSpc>
                        <a:spcBef>
                          <a:spcPts val="25"/>
                        </a:spcBef>
                      </a:pPr>
                      <a:endParaRPr sz="1350">
                        <a:latin typeface="Times New Roman"/>
                        <a:cs typeface="Times New Roman"/>
                      </a:endParaRPr>
                    </a:p>
                    <a:p>
                      <a:pPr algn="ctr">
                        <a:lnSpc>
                          <a:spcPct val="100000"/>
                        </a:lnSpc>
                        <a:spcBef>
                          <a:spcPts val="5"/>
                        </a:spcBef>
                      </a:pPr>
                      <a:r>
                        <a:rPr sz="1600" dirty="0">
                          <a:solidFill>
                            <a:srgbClr val="BEBEBE"/>
                          </a:solidFill>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alpha val="39999"/>
                      </a:srgbClr>
                    </a:solidFill>
                  </a:tcPr>
                </a:tc>
                <a:tc>
                  <a:txBody>
                    <a:bodyPr/>
                    <a:lstStyle/>
                    <a:p>
                      <a:pPr>
                        <a:lnSpc>
                          <a:spcPct val="100000"/>
                        </a:lnSpc>
                        <a:spcBef>
                          <a:spcPts val="25"/>
                        </a:spcBef>
                      </a:pPr>
                      <a:endParaRPr sz="1350">
                        <a:latin typeface="Times New Roman"/>
                        <a:cs typeface="Times New Roman"/>
                      </a:endParaRPr>
                    </a:p>
                    <a:p>
                      <a:pPr marL="3175" algn="ctr">
                        <a:lnSpc>
                          <a:spcPct val="100000"/>
                        </a:lnSpc>
                        <a:spcBef>
                          <a:spcPts val="5"/>
                        </a:spcBef>
                      </a:pPr>
                      <a:r>
                        <a:rPr sz="1600" dirty="0">
                          <a:latin typeface="Palatino Linotype"/>
                          <a:cs typeface="Palatino Linotype"/>
                        </a:rPr>
                        <a:t>9</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E6FF00"/>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7</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5</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1</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635" algn="ctr">
                        <a:lnSpc>
                          <a:spcPct val="100000"/>
                        </a:lnSpc>
                        <a:spcBef>
                          <a:spcPts val="5"/>
                        </a:spcBef>
                      </a:pPr>
                      <a:r>
                        <a:rPr sz="1600" dirty="0">
                          <a:latin typeface="Palatino Linotype"/>
                          <a:cs typeface="Palatino Linotype"/>
                        </a:rPr>
                        <a:t>4</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2540" algn="ctr">
                        <a:lnSpc>
                          <a:spcPct val="100000"/>
                        </a:lnSpc>
                        <a:spcBef>
                          <a:spcPts val="5"/>
                        </a:spcBef>
                      </a:pPr>
                      <a:r>
                        <a:rPr sz="1600" dirty="0">
                          <a:latin typeface="Palatino Linotype"/>
                          <a:cs typeface="Palatino Linotype"/>
                        </a:rPr>
                        <a:t>3</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tc>
                  <a:txBody>
                    <a:bodyPr/>
                    <a:lstStyle/>
                    <a:p>
                      <a:pPr>
                        <a:lnSpc>
                          <a:spcPct val="100000"/>
                        </a:lnSpc>
                        <a:spcBef>
                          <a:spcPts val="25"/>
                        </a:spcBef>
                      </a:pPr>
                      <a:endParaRPr sz="1350">
                        <a:latin typeface="Times New Roman"/>
                        <a:cs typeface="Times New Roman"/>
                      </a:endParaRPr>
                    </a:p>
                    <a:p>
                      <a:pPr marL="1270" algn="ctr">
                        <a:lnSpc>
                          <a:spcPct val="100000"/>
                        </a:lnSpc>
                        <a:spcBef>
                          <a:spcPts val="5"/>
                        </a:spcBef>
                      </a:pPr>
                      <a:r>
                        <a:rPr sz="1600" dirty="0">
                          <a:latin typeface="Palatino Linotype"/>
                          <a:cs typeface="Palatino Linotype"/>
                        </a:rPr>
                        <a:t>6</a:t>
                      </a:r>
                      <a:endParaRPr sz="1600">
                        <a:latin typeface="Palatino Linotype"/>
                        <a:cs typeface="Palatino Linotype"/>
                      </a:endParaRPr>
                    </a:p>
                  </a:txBody>
                  <a:tcPr marL="0" marR="0" marT="31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99CCFF"/>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4137152" y="4088891"/>
            <a:ext cx="652779" cy="457176"/>
          </a:xfrm>
          <a:prstGeom prst="rect">
            <a:avLst/>
          </a:prstGeom>
          <a:solidFill>
            <a:srgbClr val="FF3333"/>
          </a:solidFill>
          <a:ln w="9651">
            <a:solidFill>
              <a:srgbClr val="000000"/>
            </a:solidFill>
          </a:ln>
        </p:spPr>
        <p:txBody>
          <a:bodyPr vert="horz" wrap="square" lIns="0" tIns="3175" rIns="0" bIns="0" rtlCol="0">
            <a:spAutoFit/>
          </a:bodyPr>
          <a:lstStyle/>
          <a:p>
            <a:pPr>
              <a:lnSpc>
                <a:spcPct val="100000"/>
              </a:lnSpc>
              <a:spcBef>
                <a:spcPts val="25"/>
              </a:spcBef>
            </a:pPr>
            <a:endParaRPr sz="1350">
              <a:latin typeface="Times New Roman"/>
              <a:cs typeface="Times New Roman"/>
            </a:endParaRPr>
          </a:p>
          <a:p>
            <a:pPr marL="1270" algn="ctr">
              <a:lnSpc>
                <a:spcPct val="100000"/>
              </a:lnSpc>
            </a:pPr>
            <a:r>
              <a:rPr sz="1600" spc="15" dirty="0">
                <a:latin typeface="Palatino Linotype"/>
                <a:cs typeface="Palatino Linotype"/>
              </a:rPr>
              <a:t>2</a:t>
            </a:r>
            <a:endParaRPr sz="1600">
              <a:latin typeface="Palatino Linotype"/>
              <a:cs typeface="Palatino Linotype"/>
            </a:endParaRPr>
          </a:p>
        </p:txBody>
      </p:sp>
      <p:sp>
        <p:nvSpPr>
          <p:cNvPr id="6" name="object 6"/>
          <p:cNvSpPr txBox="1"/>
          <p:nvPr/>
        </p:nvSpPr>
        <p:spPr>
          <a:xfrm>
            <a:off x="612987" y="5381650"/>
            <a:ext cx="10446173" cy="63627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Palatino Linotype"/>
                <a:cs typeface="Palatino Linotype"/>
              </a:rPr>
              <a:t>If </a:t>
            </a:r>
            <a:r>
              <a:rPr sz="2000" b="1" dirty="0">
                <a:latin typeface="Palatino Linotype"/>
                <a:cs typeface="Palatino Linotype"/>
              </a:rPr>
              <a:t>there are no </a:t>
            </a:r>
            <a:r>
              <a:rPr sz="2000" b="1" spc="-5" dirty="0">
                <a:latin typeface="Palatino Linotype"/>
                <a:cs typeface="Palatino Linotype"/>
              </a:rPr>
              <a:t>more </a:t>
            </a:r>
            <a:r>
              <a:rPr sz="2000" b="1" dirty="0">
                <a:latin typeface="Palatino Linotype"/>
                <a:cs typeface="Palatino Linotype"/>
              </a:rPr>
              <a:t>items in the sorted section to compare with,</a:t>
            </a:r>
            <a:r>
              <a:rPr sz="2000" b="1" spc="-200" dirty="0">
                <a:latin typeface="Palatino Linotype"/>
                <a:cs typeface="Palatino Linotype"/>
              </a:rPr>
              <a:t> </a:t>
            </a:r>
            <a:r>
              <a:rPr sz="2000" b="1" dirty="0">
                <a:latin typeface="Palatino Linotype"/>
                <a:cs typeface="Palatino Linotype"/>
              </a:rPr>
              <a:t>the</a:t>
            </a:r>
            <a:endParaRPr sz="2000">
              <a:latin typeface="Palatino Linotype"/>
              <a:cs typeface="Palatino Linotype"/>
            </a:endParaRPr>
          </a:p>
          <a:p>
            <a:pPr marL="12700">
              <a:lnSpc>
                <a:spcPct val="100000"/>
              </a:lnSpc>
            </a:pPr>
            <a:r>
              <a:rPr sz="2000" b="1" dirty="0">
                <a:latin typeface="Palatino Linotype"/>
                <a:cs typeface="Palatino Linotype"/>
              </a:rPr>
              <a:t>item to </a:t>
            </a:r>
            <a:r>
              <a:rPr sz="2000" b="1" spc="-5" dirty="0">
                <a:latin typeface="Palatino Linotype"/>
                <a:cs typeface="Palatino Linotype"/>
              </a:rPr>
              <a:t>be </a:t>
            </a:r>
            <a:r>
              <a:rPr sz="2000" b="1" dirty="0">
                <a:latin typeface="Palatino Linotype"/>
                <a:cs typeface="Palatino Linotype"/>
              </a:rPr>
              <a:t>placed must go at the</a:t>
            </a:r>
            <a:r>
              <a:rPr sz="2000" b="1" spc="-110" dirty="0">
                <a:latin typeface="Palatino Linotype"/>
                <a:cs typeface="Palatino Linotype"/>
              </a:rPr>
              <a:t> </a:t>
            </a:r>
            <a:r>
              <a:rPr sz="2000" b="1" spc="-5" dirty="0">
                <a:latin typeface="Palatino Linotype"/>
                <a:cs typeface="Palatino Linotype"/>
              </a:rPr>
              <a:t>front.</a:t>
            </a:r>
            <a:endParaRPr sz="2000">
              <a:latin typeface="Palatino Linotype"/>
              <a:cs typeface="Palatino Linotype"/>
            </a:endParaRPr>
          </a:p>
        </p:txBody>
      </p:sp>
      <p:sp>
        <p:nvSpPr>
          <p:cNvPr id="7" name="object 7"/>
          <p:cNvSpPr/>
          <p:nvPr/>
        </p:nvSpPr>
        <p:spPr>
          <a:xfrm>
            <a:off x="3692144" y="2668524"/>
            <a:ext cx="146473" cy="441959"/>
          </a:xfrm>
          <a:custGeom>
            <a:avLst/>
            <a:gdLst/>
            <a:ahLst/>
            <a:cxnLst/>
            <a:rect l="l" t="t" r="r" b="b"/>
            <a:pathLst>
              <a:path w="109855" h="441960">
                <a:moveTo>
                  <a:pt x="0" y="332231"/>
                </a:moveTo>
                <a:lnTo>
                  <a:pt x="54864" y="441960"/>
                </a:lnTo>
                <a:lnTo>
                  <a:pt x="91439" y="368808"/>
                </a:lnTo>
                <a:lnTo>
                  <a:pt x="36575" y="368808"/>
                </a:lnTo>
                <a:lnTo>
                  <a:pt x="36575" y="356615"/>
                </a:lnTo>
                <a:lnTo>
                  <a:pt x="0" y="332231"/>
                </a:lnTo>
                <a:close/>
              </a:path>
              <a:path w="109855" h="441960">
                <a:moveTo>
                  <a:pt x="36575" y="356615"/>
                </a:moveTo>
                <a:lnTo>
                  <a:pt x="36575" y="368808"/>
                </a:lnTo>
                <a:lnTo>
                  <a:pt x="54864" y="368808"/>
                </a:lnTo>
                <a:lnTo>
                  <a:pt x="36575" y="356615"/>
                </a:lnTo>
                <a:close/>
              </a:path>
              <a:path w="109855" h="441960">
                <a:moveTo>
                  <a:pt x="73152" y="0"/>
                </a:moveTo>
                <a:lnTo>
                  <a:pt x="36575" y="0"/>
                </a:lnTo>
                <a:lnTo>
                  <a:pt x="36575" y="356615"/>
                </a:lnTo>
                <a:lnTo>
                  <a:pt x="54864" y="368808"/>
                </a:lnTo>
                <a:lnTo>
                  <a:pt x="73152" y="356615"/>
                </a:lnTo>
                <a:lnTo>
                  <a:pt x="73152" y="0"/>
                </a:lnTo>
                <a:close/>
              </a:path>
              <a:path w="109855" h="441960">
                <a:moveTo>
                  <a:pt x="73152" y="356615"/>
                </a:moveTo>
                <a:lnTo>
                  <a:pt x="54864" y="368808"/>
                </a:lnTo>
                <a:lnTo>
                  <a:pt x="73152" y="368808"/>
                </a:lnTo>
                <a:lnTo>
                  <a:pt x="73152" y="356615"/>
                </a:lnTo>
                <a:close/>
              </a:path>
              <a:path w="109855" h="441960">
                <a:moveTo>
                  <a:pt x="109728" y="332231"/>
                </a:moveTo>
                <a:lnTo>
                  <a:pt x="73152" y="356615"/>
                </a:lnTo>
                <a:lnTo>
                  <a:pt x="73152" y="368808"/>
                </a:lnTo>
                <a:lnTo>
                  <a:pt x="91439" y="368808"/>
                </a:lnTo>
                <a:lnTo>
                  <a:pt x="109728" y="332231"/>
                </a:lnTo>
                <a:close/>
              </a:path>
            </a:pathLst>
          </a:custGeom>
          <a:solidFill>
            <a:srgbClr val="FF0000"/>
          </a:solidFill>
        </p:spPr>
        <p:txBody>
          <a:bodyPr wrap="square" lIns="0" tIns="0" rIns="0" bIns="0" rtlCol="0"/>
          <a:lstStyle/>
          <a:p>
            <a:endParaRPr/>
          </a:p>
        </p:txBody>
      </p:sp>
      <p:sp>
        <p:nvSpPr>
          <p:cNvPr id="8" name="object 8"/>
          <p:cNvSpPr txBox="1"/>
          <p:nvPr/>
        </p:nvSpPr>
        <p:spPr>
          <a:xfrm>
            <a:off x="3098123" y="2283332"/>
            <a:ext cx="1585807" cy="262892"/>
          </a:xfrm>
          <a:prstGeom prst="rect">
            <a:avLst/>
          </a:prstGeom>
        </p:spPr>
        <p:txBody>
          <a:bodyPr vert="horz" wrap="square" lIns="0" tIns="16510" rIns="0" bIns="0" rtlCol="0">
            <a:spAutoFit/>
          </a:bodyPr>
          <a:lstStyle/>
          <a:p>
            <a:pPr marL="12700">
              <a:lnSpc>
                <a:spcPct val="100000"/>
              </a:lnSpc>
              <a:spcBef>
                <a:spcPts val="130"/>
              </a:spcBef>
            </a:pPr>
            <a:r>
              <a:rPr sz="1600" spc="10" dirty="0">
                <a:latin typeface="Palatino Linotype"/>
                <a:cs typeface="Palatino Linotype"/>
              </a:rPr>
              <a:t>belongs</a:t>
            </a:r>
            <a:r>
              <a:rPr sz="1600" spc="-60" dirty="0">
                <a:latin typeface="Palatino Linotype"/>
                <a:cs typeface="Palatino Linotype"/>
              </a:rPr>
              <a:t> </a:t>
            </a:r>
            <a:r>
              <a:rPr sz="1600" spc="10" dirty="0">
                <a:latin typeface="Palatino Linotype"/>
                <a:cs typeface="Palatino Linotype"/>
              </a:rPr>
              <a:t>here</a:t>
            </a:r>
            <a:endParaRPr sz="1600">
              <a:latin typeface="Palatino Linotype"/>
              <a:cs typeface="Palatino Linotype"/>
            </a:endParaRPr>
          </a:p>
        </p:txBody>
      </p:sp>
      <p:pic>
        <p:nvPicPr>
          <p:cNvPr id="9" name="Google Shape;328;p43"/>
          <p:cNvPicPr preferRelativeResize="0"/>
          <p:nvPr/>
        </p:nvPicPr>
        <p:blipFill rotWithShape="1">
          <a:blip r:embed="rId3">
            <a:alphaModFix/>
          </a:blip>
          <a:srcRect/>
          <a:stretch/>
        </p:blipFill>
        <p:spPr>
          <a:xfrm>
            <a:off x="10067925" y="0"/>
            <a:ext cx="2124075" cy="914400"/>
          </a:xfrm>
          <a:prstGeom prst="rect">
            <a:avLst/>
          </a:prstGeom>
          <a:noFill/>
          <a:ln>
            <a:noFill/>
          </a:ln>
        </p:spPr>
      </p:pic>
      <p:sp>
        <p:nvSpPr>
          <p:cNvPr id="10" name="Date Placeholder 9"/>
          <p:cNvSpPr>
            <a:spLocks noGrp="1"/>
          </p:cNvSpPr>
          <p:nvPr>
            <p:ph type="dt" idx="10"/>
          </p:nvPr>
        </p:nvSpPr>
        <p:spPr/>
        <p:txBody>
          <a:bodyPr/>
          <a:lstStyle/>
          <a:p>
            <a:fld id="{423FD944-B860-4350-9E49-89A1BEB5DA3E}" type="datetime1">
              <a:rPr lang="en-US" smtClean="0"/>
              <a:pPr/>
              <a:t>4/1/2022</a:t>
            </a:fld>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99</a:t>
            </a:fld>
            <a:endParaRPr lang="en-US"/>
          </a:p>
        </p:txBody>
      </p:sp>
    </p:spTree>
  </p:cSld>
  <p:clrMapOvr>
    <a:masterClrMapping/>
  </p:clrMapOvr>
</p:sld>
</file>

<file path=ppt/theme/theme1.xml><?xml version="1.0" encoding="utf-8"?>
<a:theme xmlns:a="http://schemas.openxmlformats.org/drawingml/2006/main"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2025</TotalTime>
  <Words>12163</Words>
  <Application>Microsoft Office PowerPoint</Application>
  <PresentationFormat>Widescreen</PresentationFormat>
  <Paragraphs>2499</Paragraphs>
  <Slides>243</Slides>
  <Notes>76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243</vt:i4>
      </vt:variant>
    </vt:vector>
  </HeadingPairs>
  <TitlesOfParts>
    <vt:vector size="252" baseType="lpstr">
      <vt:lpstr>Arial</vt:lpstr>
      <vt:lpstr>Calibri</vt:lpstr>
      <vt:lpstr>Cambria</vt:lpstr>
      <vt:lpstr>Comic Sans MS</vt:lpstr>
      <vt:lpstr>Noto Sans Symbols</vt:lpstr>
      <vt:lpstr>Palatino Linotype</vt:lpstr>
      <vt:lpstr>Times New Roman</vt:lpstr>
      <vt:lpstr>Wingdings</vt:lpstr>
      <vt:lpstr>Office Theme</vt:lpstr>
      <vt:lpstr>UNIT-I</vt:lpstr>
      <vt:lpstr>Introduction-Algorithm Design</vt:lpstr>
      <vt:lpstr>PowerPoint Presentation</vt:lpstr>
      <vt:lpstr>PowerPoint Presentation</vt:lpstr>
      <vt:lpstr>PowerPoint Presentation</vt:lpstr>
      <vt:lpstr>Example 2</vt:lpstr>
      <vt:lpstr>Summary:</vt:lpstr>
      <vt:lpstr>Fundamentals of Algorithms</vt:lpstr>
      <vt:lpstr>Describing the Algorithm</vt:lpstr>
      <vt:lpstr>Specification/ Design of Algorithm</vt:lpstr>
      <vt:lpstr>Natural Language</vt:lpstr>
      <vt:lpstr>Pseudo code</vt:lpstr>
      <vt:lpstr>Flowchart</vt:lpstr>
      <vt:lpstr>PowerPoint Presentation</vt:lpstr>
      <vt:lpstr>PowerPoint Presentation</vt:lpstr>
      <vt:lpstr>PowerPoint Presentation</vt:lpstr>
      <vt:lpstr>Pseudocode conventions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Correctness of Algorithm</vt:lpstr>
      <vt:lpstr>Methods of proving correctness</vt:lpstr>
      <vt:lpstr>Assertions</vt:lpstr>
      <vt:lpstr>Loop Invariants</vt:lpstr>
      <vt:lpstr>Proof by mathematical induction</vt:lpstr>
      <vt:lpstr>Example</vt:lpstr>
      <vt:lpstr>PowerPoint Presentation</vt:lpstr>
      <vt:lpstr>Home 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Analysis </vt:lpstr>
      <vt:lpstr>Space Complexity Analysis</vt:lpstr>
      <vt:lpstr> Space Complexity S(P)=C+SP(I) </vt:lpstr>
      <vt:lpstr>Example</vt:lpstr>
      <vt:lpstr>Example</vt:lpstr>
      <vt:lpstr>Time complexity analysis</vt:lpstr>
      <vt:lpstr>PowerPoint Presentation</vt:lpstr>
      <vt:lpstr>PowerPoint Presentation</vt:lpstr>
      <vt:lpstr>PowerPoint Presentation</vt:lpstr>
      <vt:lpstr>Using Count Method</vt:lpstr>
      <vt:lpstr>Table method</vt:lpstr>
      <vt:lpstr>Example 1</vt:lpstr>
      <vt:lpstr>Example 2</vt:lpstr>
      <vt:lpstr>Class Activity- Find Time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assignment</vt:lpstr>
      <vt:lpstr>PowerPoint Presentation</vt:lpstr>
      <vt:lpstr>Insertion Sort</vt:lpstr>
      <vt:lpstr>INTRODUCTION</vt:lpstr>
      <vt:lpstr>ALGORITHM DESIGN AND ANALYSIS</vt:lpstr>
      <vt:lpstr>INSERTION SORT</vt:lpstr>
      <vt:lpstr>PROCEDURE</vt:lpstr>
      <vt:lpstr>EXAMPLE</vt:lpstr>
      <vt:lpstr>EXAMPLE (Contd..)</vt:lpstr>
      <vt:lpstr>EXAMPLE (Contd..)</vt:lpstr>
      <vt:lpstr>PowerPoint Presentation</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Insertion Sort</vt:lpstr>
      <vt:lpstr>PowerPoint Presentation</vt:lpstr>
      <vt:lpstr>Algorithm: Insertion Sort</vt:lpstr>
      <vt:lpstr>Loop Invariants and Correctness of Insertion Sort</vt:lpstr>
      <vt:lpstr>Loop Invariants and Correctness of Insertion Sort</vt:lpstr>
      <vt:lpstr>Insertion Sort: Line and Operation Counts</vt:lpstr>
      <vt:lpstr>Running time of the Insertion sort</vt:lpstr>
      <vt:lpstr>Home assignment</vt:lpstr>
      <vt:lpstr>ALGORITHM DESIGN PARADIGMS</vt:lpstr>
      <vt:lpstr>DIVIDE AND CONQUER</vt:lpstr>
      <vt:lpstr>DYNAMIC PROGRAMMING</vt:lpstr>
      <vt:lpstr>BACKTRACKING</vt:lpstr>
      <vt:lpstr>GREEDY APPROACH</vt:lpstr>
      <vt:lpstr>BRANCH AND BOUND</vt:lpstr>
      <vt:lpstr>HOME ASSIGNMENT</vt:lpstr>
      <vt:lpstr>Asymptotic Analysis</vt:lpstr>
      <vt:lpstr>Session Learning Outcome-SLO</vt:lpstr>
      <vt:lpstr>Asymptotic Analysis</vt:lpstr>
      <vt:lpstr>Asymptotic Analysis</vt:lpstr>
      <vt:lpstr>Asymptotic notations</vt:lpstr>
      <vt:lpstr>Big-Oh Notation (O)</vt:lpstr>
      <vt:lpstr>Big-Oh Notation (O)</vt:lpstr>
      <vt:lpstr>Big-Oh Notation (O)</vt:lpstr>
      <vt:lpstr>Big-Omega notation (Ω)</vt:lpstr>
      <vt:lpstr>Big-Omega notation (Ω)</vt:lpstr>
      <vt:lpstr>Big-Omega notation (Ω)</vt:lpstr>
      <vt:lpstr>Theta notation (θ)</vt:lpstr>
      <vt:lpstr>Theta notation (θ)</vt:lpstr>
      <vt:lpstr>Theta notation (θ)</vt:lpstr>
      <vt:lpstr>Little-oh notation (o)</vt:lpstr>
      <vt:lpstr>Little-omega notation (ω)</vt:lpstr>
      <vt:lpstr>Asymptotic Analysis of Insertion sort</vt:lpstr>
      <vt:lpstr>Asymptotic Analysis of Insertion sort</vt:lpstr>
      <vt:lpstr>Properties of O, Ω and  θ</vt:lpstr>
      <vt:lpstr>PowerPoint Presentation</vt:lpstr>
      <vt:lpstr>PowerPoint Presentation</vt:lpstr>
      <vt:lpstr>PowerPoint Presentation</vt:lpstr>
      <vt:lpstr>Asymptotic Notation and its intuition</vt:lpstr>
      <vt:lpstr>Activity </vt:lpstr>
      <vt:lpstr>Orders of Growth</vt:lpstr>
      <vt:lpstr>Order of growth of functions </vt:lpstr>
      <vt:lpstr>Order of growth of functions </vt:lpstr>
      <vt:lpstr>Summary </vt:lpstr>
      <vt:lpstr>Mathematical Analysis</vt:lpstr>
      <vt:lpstr>Induction</vt:lpstr>
      <vt:lpstr>Induction- Example</vt:lpstr>
      <vt:lpstr>Induction</vt:lpstr>
      <vt:lpstr>Recurrence Relation</vt:lpstr>
      <vt:lpstr>Recurrence</vt:lpstr>
      <vt:lpstr>Recurrences and Running Time</vt:lpstr>
      <vt:lpstr>Recurrence Examples</vt:lpstr>
      <vt:lpstr>Example Recurrences</vt:lpstr>
      <vt:lpstr>Recursive Function and Tracing tree</vt:lpstr>
      <vt:lpstr>Recurrence Relation – Example 1</vt:lpstr>
      <vt:lpstr>PowerPoint Presentation</vt:lpstr>
      <vt:lpstr>Recurrence Relation – Example 2</vt:lpstr>
      <vt:lpstr>PowerPoint Presentation</vt:lpstr>
      <vt:lpstr>Recurrence Relation – Example 3</vt:lpstr>
      <vt:lpstr>Home Assignment</vt:lpstr>
      <vt:lpstr>Solution of Recurrence Relations</vt:lpstr>
      <vt:lpstr>Substitution Method</vt:lpstr>
      <vt:lpstr>Substitution Method  Forward Substitution</vt:lpstr>
      <vt:lpstr>Substitution Method  Forward Substitution</vt:lpstr>
      <vt:lpstr>PowerPoint Presentation</vt:lpstr>
      <vt:lpstr>Substitution Method  Forward Substitution</vt:lpstr>
      <vt:lpstr>Substitution Method  Forward Substitution</vt:lpstr>
      <vt:lpstr>Substitution Method  Backward Substitution</vt:lpstr>
      <vt:lpstr>PowerPoint Presentation</vt:lpstr>
      <vt:lpstr>PowerPoint Presentation</vt:lpstr>
      <vt:lpstr>Substitution Method  Backward Substitution</vt:lpstr>
      <vt:lpstr>Substitution method</vt:lpstr>
      <vt:lpstr>PowerPoint Presentation</vt:lpstr>
      <vt:lpstr>PowerPoint Presentation</vt:lpstr>
      <vt:lpstr>PowerPoint Presentation</vt:lpstr>
      <vt:lpstr>Example: Binary Search</vt:lpstr>
      <vt:lpstr>Example 2</vt:lpstr>
      <vt:lpstr>PowerPoint Presentation</vt:lpstr>
      <vt:lpstr>PowerPoint Presentation</vt:lpstr>
      <vt:lpstr>Example</vt:lpstr>
      <vt:lpstr>Example</vt:lpstr>
      <vt:lpstr>Incorrect Guess</vt:lpstr>
      <vt:lpstr>Substitution method</vt:lpstr>
      <vt:lpstr>Solving Recurrence Relation Using Recursion Tree</vt:lpstr>
      <vt:lpstr>Solving Recurrence Relation Using Recursion Tree</vt:lpstr>
      <vt:lpstr>Solving Recurrence Relation Using Recursion Tree</vt:lpstr>
      <vt:lpstr>Example 2</vt:lpstr>
      <vt:lpstr>PowerPoint Presentation</vt:lpstr>
      <vt:lpstr>Iterative Method</vt:lpstr>
      <vt:lpstr>Iterative Method</vt:lpstr>
      <vt:lpstr>      Steps:   .     break down the problem into n→n/2→n/4→n/8→...   .    After reaching the base case, we back-substituted the equation (value of k)        to express the equation in  the form of n and initial boundary condition   </vt:lpstr>
      <vt:lpstr>PowerPoint Presentation</vt:lpstr>
      <vt:lpstr>Iterative Method</vt:lpstr>
      <vt:lpstr>Master’s Method</vt:lpstr>
      <vt:lpstr>Master’s Theorem</vt:lpstr>
      <vt:lpstr>Master’s Theorem</vt:lpstr>
      <vt:lpstr>Master’s Theorem</vt:lpstr>
      <vt:lpstr>Simplified three cases of master theorem</vt:lpstr>
      <vt:lpstr>Example 1- Case 1</vt:lpstr>
      <vt:lpstr>Example 1- Case 2</vt:lpstr>
      <vt:lpstr>Example 2- Case 2</vt:lpstr>
      <vt:lpstr>Example 1- Case 3</vt:lpstr>
      <vt:lpstr>Example 2-Case 3</vt:lpstr>
      <vt:lpstr>Home Assignments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dc:title>
  <dc:creator>ADMIN</dc:creator>
  <cp:lastModifiedBy>ADMIN</cp:lastModifiedBy>
  <cp:revision>182</cp:revision>
  <dcterms:modified xsi:type="dcterms:W3CDTF">2022-04-01T03:55:34Z</dcterms:modified>
</cp:coreProperties>
</file>